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2" r:id="rId18"/>
    <p:sldId id="271" r:id="rId19"/>
    <p:sldId id="273" r:id="rId20"/>
    <p:sldId id="275"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8" name="Picture 7">
            <a:extLst>
              <a:ext uri="{FF2B5EF4-FFF2-40B4-BE49-F238E27FC236}">
                <a16:creationId xmlns:a16="http://schemas.microsoft.com/office/drawing/2014/main" id="{26AACCCB-0D9D-C5FB-5965-D78F5F758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166" y="5287962"/>
            <a:ext cx="3192563" cy="696054"/>
          </a:xfrm>
          <a:prstGeom prst="rect">
            <a:avLst/>
          </a:prstGeom>
        </p:spPr>
      </p:pic>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uffer.com/" TargetMode="External"/><Relationship Id="rId2" Type="http://schemas.openxmlformats.org/officeDocument/2006/relationships/hyperlink" Target="https://openai.com/dall-e-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hyperlink" Target="https://www.hootsuite.co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s://www.peech-ai.com/" TargetMode="External"/><Relationship Id="rId2" Type="http://schemas.openxmlformats.org/officeDocument/2006/relationships/hyperlink" Target="https://livestorm.c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istia.com/" TargetMode="External"/><Relationship Id="rId2" Type="http://schemas.openxmlformats.org/officeDocument/2006/relationships/hyperlink" Target="https://www.youtube.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www.shopify.com/" TargetMode="External"/><Relationship Id="rId2" Type="http://schemas.openxmlformats.org/officeDocument/2006/relationships/hyperlink" Target="https://www.wix.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rrd.co/" TargetMode="External"/><Relationship Id="rId2" Type="http://schemas.openxmlformats.org/officeDocument/2006/relationships/hyperlink" Target="https://squareup.com/us/en/ecommerce" TargetMode="External"/><Relationship Id="rId1" Type="http://schemas.openxmlformats.org/officeDocument/2006/relationships/slideLayout" Target="../slideLayouts/slideLayout2.xml"/><Relationship Id="rId4" Type="http://schemas.openxmlformats.org/officeDocument/2006/relationships/image" Target="../media/image11.webp"/></Relationships>
</file>

<file path=ppt/slides/_rels/slide16.xml.rels><?xml version="1.0" encoding="UTF-8" standalone="yes"?>
<Relationships xmlns="http://schemas.openxmlformats.org/package/2006/relationships"><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hat.openai.com/auth/login" TargetMode="External"/><Relationship Id="rId2" Type="http://schemas.openxmlformats.org/officeDocument/2006/relationships/hyperlink" Target="https://ahrefs.com/"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manychat.com/" TargetMode="External"/><Relationship Id="rId4" Type="http://schemas.openxmlformats.org/officeDocument/2006/relationships/hyperlink" Target="https://bard.google.com/?hl=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enchmarkemail.com/" TargetMode="External"/><Relationship Id="rId2" Type="http://schemas.openxmlformats.org/officeDocument/2006/relationships/hyperlink" Target="https://unbounce.com/" TargetMode="External"/><Relationship Id="rId1" Type="http://schemas.openxmlformats.org/officeDocument/2006/relationships/slideLayout" Target="../slideLayouts/slideLayout2.xml"/><Relationship Id="rId5" Type="http://schemas.openxmlformats.org/officeDocument/2006/relationships/hyperlink" Target="https://www.activecampaign.com/" TargetMode="External"/><Relationship Id="rId4" Type="http://schemas.openxmlformats.org/officeDocument/2006/relationships/hyperlink" Target="https://mailchimp.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ypeform.com/" TargetMode="External"/><Relationship Id="rId7" Type="http://schemas.openxmlformats.org/officeDocument/2006/relationships/image" Target="../media/image13.png"/><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 Id="rId6" Type="http://schemas.openxmlformats.org/officeDocument/2006/relationships/hyperlink" Target="https://www.grammarly.com/" TargetMode="External"/><Relationship Id="rId5" Type="http://schemas.openxmlformats.org/officeDocument/2006/relationships/hyperlink" Target="https://writesonic.com/" TargetMode="External"/><Relationship Id="rId4" Type="http://schemas.openxmlformats.org/officeDocument/2006/relationships/hyperlink" Target="https://www.jasper.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oomly.com/" TargetMode="External"/><Relationship Id="rId13" Type="http://schemas.openxmlformats.org/officeDocument/2006/relationships/hyperlink" Target="https://www.clearscope.io/" TargetMode="External"/><Relationship Id="rId18" Type="http://schemas.openxmlformats.org/officeDocument/2006/relationships/hyperlink" Target="https://www.datanyze.com/" TargetMode="External"/><Relationship Id="rId3" Type="http://schemas.openxmlformats.org/officeDocument/2006/relationships/hyperlink" Target="https://followerwonk.com/" TargetMode="External"/><Relationship Id="rId21" Type="http://schemas.openxmlformats.org/officeDocument/2006/relationships/hyperlink" Target="https://www.visme.co/" TargetMode="External"/><Relationship Id="rId7" Type="http://schemas.openxmlformats.org/officeDocument/2006/relationships/hyperlink" Target="https://sproutsocial.com/" TargetMode="External"/><Relationship Id="rId12" Type="http://schemas.openxmlformats.org/officeDocument/2006/relationships/hyperlink" Target="https://moosend.com/" TargetMode="External"/><Relationship Id="rId17" Type="http://schemas.openxmlformats.org/officeDocument/2006/relationships/hyperlink" Target="https://clearbit.com/" TargetMode="External"/><Relationship Id="rId2" Type="http://schemas.openxmlformats.org/officeDocument/2006/relationships/hyperlink" Target="https://www.kissmetrics.io/" TargetMode="External"/><Relationship Id="rId16" Type="http://schemas.openxmlformats.org/officeDocument/2006/relationships/hyperlink" Target="https://www.hotjar.com/" TargetMode="External"/><Relationship Id="rId20" Type="http://schemas.openxmlformats.org/officeDocument/2006/relationships/hyperlink" Target="https://www.creatopy.com/" TargetMode="External"/><Relationship Id="rId1" Type="http://schemas.openxmlformats.org/officeDocument/2006/relationships/slideLayout" Target="../slideLayouts/slideLayout2.xml"/><Relationship Id="rId6" Type="http://schemas.openxmlformats.org/officeDocument/2006/relationships/hyperlink" Target="https://cofounderslab.com/" TargetMode="External"/><Relationship Id="rId11" Type="http://schemas.openxmlformats.org/officeDocument/2006/relationships/hyperlink" Target="https://www.lemlist.com/" TargetMode="External"/><Relationship Id="rId5" Type="http://schemas.openxmlformats.org/officeDocument/2006/relationships/hyperlink" Target="https://www.crazyegg.com/" TargetMode="External"/><Relationship Id="rId15" Type="http://schemas.openxmlformats.org/officeDocument/2006/relationships/hyperlink" Target="https://www.optimizely.com/" TargetMode="External"/><Relationship Id="rId10" Type="http://schemas.openxmlformats.org/officeDocument/2006/relationships/hyperlink" Target="https://sendgrid.com/" TargetMode="External"/><Relationship Id="rId19" Type="http://schemas.openxmlformats.org/officeDocument/2006/relationships/hyperlink" Target="https://www.optimonk.com/" TargetMode="External"/><Relationship Id="rId4" Type="http://schemas.openxmlformats.org/officeDocument/2006/relationships/hyperlink" Target="https://aioseo.com/" TargetMode="External"/><Relationship Id="rId9" Type="http://schemas.openxmlformats.org/officeDocument/2006/relationships/hyperlink" Target="https://audiense.com/" TargetMode="External"/><Relationship Id="rId14" Type="http://schemas.openxmlformats.org/officeDocument/2006/relationships/hyperlink" Target="https://www.semrush.com/" TargetMode="External"/><Relationship Id="rId22" Type="http://schemas.openxmlformats.org/officeDocument/2006/relationships/hyperlink" Target="https://venngage.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hyperlink" Target="https://www.canva.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a:rPr lang="en-GB" dirty="0"/>
              <a:t>Digital Marketing Tools</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86BA-3546-2E6E-9793-2A51FFD2C443}"/>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557B11EE-514E-4CD6-A1EF-660F7D7B34D3}"/>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err="1">
                <a:effectLst/>
                <a:hlinkClick r:id="rId2"/>
              </a:rPr>
              <a:t>DALL·E</a:t>
            </a:r>
            <a:r>
              <a:rPr lang="en-GB" b="0" i="0" dirty="0">
                <a:effectLst/>
              </a:rPr>
              <a:t>: An artificial intelligence model that can generate images from text prompts. You can use </a:t>
            </a:r>
            <a:r>
              <a:rPr lang="en-GB" b="0" i="0" dirty="0" err="1">
                <a:effectLst/>
              </a:rPr>
              <a:t>DALL·E</a:t>
            </a:r>
            <a:r>
              <a:rPr lang="en-GB" b="0" i="0" dirty="0">
                <a:effectLst/>
              </a:rPr>
              <a:t> to create unique and original images for your content, such as illustrations, icons, memes, and more. You can also experiment with different prompts and see what </a:t>
            </a:r>
            <a:r>
              <a:rPr lang="en-GB" b="0" i="0" dirty="0" err="1">
                <a:effectLst/>
              </a:rPr>
              <a:t>DALL·E</a:t>
            </a:r>
            <a:r>
              <a:rPr lang="en-GB" b="0" i="0" dirty="0">
                <a:effectLst/>
              </a:rPr>
              <a:t> comes up with.</a:t>
            </a:r>
          </a:p>
          <a:p>
            <a:pPr algn="just">
              <a:buFont typeface="Arial" panose="020B0604020202020204" pitchFamily="34" charset="0"/>
              <a:buChar char="•"/>
            </a:pPr>
            <a:r>
              <a:rPr lang="en-GB" b="0" i="0" dirty="0">
                <a:effectLst/>
                <a:hlinkClick r:id="rId3"/>
              </a:rPr>
              <a:t>Buffer</a:t>
            </a:r>
            <a:r>
              <a:rPr lang="en-GB" b="0" i="0" dirty="0">
                <a:effectLst/>
              </a:rPr>
              <a:t>: A social media management tool that helps you schedule posts, analyse performance, and engage with your audience. You can use Buffer to plan and publish your content across multiple social platforms, such as Facebook, Twitter, Instagram, LinkedIn, and more. You can also track your reach, impressions, clicks, likes, comments, and shares.</a:t>
            </a:r>
          </a:p>
          <a:p>
            <a:endParaRPr lang="en-GB" dirty="0"/>
          </a:p>
        </p:txBody>
      </p:sp>
    </p:spTree>
    <p:extLst>
      <p:ext uri="{BB962C8B-B14F-4D97-AF65-F5344CB8AC3E}">
        <p14:creationId xmlns:p14="http://schemas.microsoft.com/office/powerpoint/2010/main" val="111551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BB49-57EB-0DDC-6E06-C386F1055829}"/>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C80F9207-3F97-B9FB-4F88-E9F415CE2E6A}"/>
              </a:ext>
            </a:extLst>
          </p:cNvPr>
          <p:cNvSpPr>
            <a:spLocks noGrp="1"/>
          </p:cNvSpPr>
          <p:nvPr>
            <p:ph idx="1"/>
          </p:nvPr>
        </p:nvSpPr>
        <p:spPr>
          <a:xfrm>
            <a:off x="838200" y="1825625"/>
            <a:ext cx="6485965" cy="4351338"/>
          </a:xfrm>
        </p:spPr>
        <p:txBody>
          <a:bodyPr>
            <a:normAutofit fontScale="85000" lnSpcReduction="20000"/>
          </a:bodyPr>
          <a:lstStyle/>
          <a:p>
            <a:pPr algn="just">
              <a:buFont typeface="Arial" panose="020B0604020202020204" pitchFamily="34" charset="0"/>
              <a:buChar char="•"/>
            </a:pPr>
            <a:r>
              <a:rPr lang="en-GB" b="0" i="0" dirty="0">
                <a:effectLst/>
                <a:hlinkClick r:id="rId2"/>
              </a:rPr>
              <a:t>Hootsuite</a:t>
            </a:r>
            <a:r>
              <a:rPr lang="en-GB" b="0" i="0" dirty="0">
                <a:effectLst/>
              </a:rPr>
              <a:t>: Another social media management tool that offers similar features as Buffer, plus more integrations and advanced analytics. You can use Hootsuite to manage your social media accounts from one dashboard, monitor your brand mentions and keywords, and generate reports and insights.</a:t>
            </a:r>
          </a:p>
          <a:p>
            <a:pPr algn="just">
              <a:buFont typeface="Arial" panose="020B0604020202020204" pitchFamily="34" charset="0"/>
              <a:buChar char="•"/>
            </a:pPr>
            <a:r>
              <a:rPr lang="en-GB" b="0" i="0" dirty="0">
                <a:effectLst/>
                <a:hlinkClick r:id="rId3"/>
              </a:rPr>
              <a:t>Zoom</a:t>
            </a:r>
            <a:r>
              <a:rPr lang="en-GB" b="0" i="0" dirty="0">
                <a:effectLst/>
              </a:rPr>
              <a:t>: A video conferencing tool that allows you to host webinars, meetings, and online events. You can use Zoom to connect with your customers, prospects, partners, and team members in real time. You can also share your screen, record your sessions, and chat with your participants.</a:t>
            </a:r>
          </a:p>
          <a:p>
            <a:endParaRPr lang="en-GB" dirty="0"/>
          </a:p>
        </p:txBody>
      </p:sp>
      <p:pic>
        <p:nvPicPr>
          <p:cNvPr id="5" name="Picture 4">
            <a:extLst>
              <a:ext uri="{FF2B5EF4-FFF2-40B4-BE49-F238E27FC236}">
                <a16:creationId xmlns:a16="http://schemas.microsoft.com/office/drawing/2014/main" id="{AE4F1728-D42B-E82D-B3CA-916CE06FB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918" y="2528046"/>
            <a:ext cx="3712882" cy="2227729"/>
          </a:xfrm>
          <a:prstGeom prst="rect">
            <a:avLst/>
          </a:prstGeom>
          <a:ln>
            <a:noFill/>
          </a:ln>
          <a:effectLst>
            <a:softEdge rad="112500"/>
          </a:effectLst>
        </p:spPr>
      </p:pic>
    </p:spTree>
    <p:extLst>
      <p:ext uri="{BB962C8B-B14F-4D97-AF65-F5344CB8AC3E}">
        <p14:creationId xmlns:p14="http://schemas.microsoft.com/office/powerpoint/2010/main" val="262922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7C0D-2D69-8852-73E2-DBE365365E04}"/>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723C408C-3045-60A8-A221-88879196D9EB}"/>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err="1">
                <a:effectLst/>
                <a:hlinkClick r:id="rId2"/>
              </a:rPr>
              <a:t>Livestorm</a:t>
            </a:r>
            <a:r>
              <a:rPr lang="en-GB" b="0" i="0" dirty="0">
                <a:effectLst/>
              </a:rPr>
              <a:t>: A webinar platform that helps you create engaging and interactive webinars with features like polls, chat, Q&amp;A, and more. You can use </a:t>
            </a:r>
            <a:r>
              <a:rPr lang="en-GB" b="0" i="0" dirty="0" err="1">
                <a:effectLst/>
              </a:rPr>
              <a:t>Livestorm</a:t>
            </a:r>
            <a:r>
              <a:rPr lang="en-GB" b="0" i="0" dirty="0">
                <a:effectLst/>
              </a:rPr>
              <a:t> to host live or on-demand webinars for your audience. You can also integrate </a:t>
            </a:r>
            <a:r>
              <a:rPr lang="en-GB" b="0" i="0" dirty="0" err="1">
                <a:effectLst/>
              </a:rPr>
              <a:t>Livestorm</a:t>
            </a:r>
            <a:r>
              <a:rPr lang="en-GB" b="0" i="0" dirty="0">
                <a:effectLst/>
              </a:rPr>
              <a:t> with your email marketing tools and CRM tools to automate your webinar campaigns.</a:t>
            </a:r>
          </a:p>
          <a:p>
            <a:pPr algn="just">
              <a:buFont typeface="Arial" panose="020B0604020202020204" pitchFamily="34" charset="0"/>
              <a:buChar char="•"/>
            </a:pPr>
            <a:r>
              <a:rPr lang="en-GB" b="0" i="0" dirty="0" err="1">
                <a:effectLst/>
                <a:hlinkClick r:id="rId3"/>
              </a:rPr>
              <a:t>Peech</a:t>
            </a:r>
            <a:r>
              <a:rPr lang="en-GB" b="0" i="0" dirty="0">
                <a:effectLst/>
              </a:rPr>
              <a:t>: A video creation tool that uses AI to turn your text into professional-looking videos. You can use </a:t>
            </a:r>
            <a:r>
              <a:rPr lang="en-GB" b="0" i="0" dirty="0" err="1">
                <a:effectLst/>
              </a:rPr>
              <a:t>Peech</a:t>
            </a:r>
            <a:r>
              <a:rPr lang="en-GB" b="0" i="0" dirty="0">
                <a:effectLst/>
              </a:rPr>
              <a:t> to create videos for your website and social media in minutes. You can also choose from different styles, music, voiceovers, and animations.</a:t>
            </a:r>
          </a:p>
          <a:p>
            <a:endParaRPr lang="en-GB" dirty="0"/>
          </a:p>
        </p:txBody>
      </p:sp>
    </p:spTree>
    <p:extLst>
      <p:ext uri="{BB962C8B-B14F-4D97-AF65-F5344CB8AC3E}">
        <p14:creationId xmlns:p14="http://schemas.microsoft.com/office/powerpoint/2010/main" val="246456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A05E-ADA8-F7E3-1AFF-3339DABB4435}"/>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13060F88-1BAD-CD67-9A5C-3FD5785BE43A}"/>
              </a:ext>
            </a:extLst>
          </p:cNvPr>
          <p:cNvSpPr>
            <a:spLocks noGrp="1"/>
          </p:cNvSpPr>
          <p:nvPr>
            <p:ph idx="1"/>
          </p:nvPr>
        </p:nvSpPr>
        <p:spPr>
          <a:xfrm>
            <a:off x="838200" y="1825625"/>
            <a:ext cx="6261847" cy="4351338"/>
          </a:xfrm>
        </p:spPr>
        <p:txBody>
          <a:bodyPr>
            <a:normAutofit fontScale="92500" lnSpcReduction="20000"/>
          </a:bodyPr>
          <a:lstStyle/>
          <a:p>
            <a:pPr algn="just">
              <a:buFont typeface="Arial" panose="020B0604020202020204" pitchFamily="34" charset="0"/>
              <a:buChar char="•"/>
            </a:pPr>
            <a:r>
              <a:rPr lang="en-GB" b="0" i="0" dirty="0">
                <a:effectLst/>
                <a:hlinkClick r:id="rId2"/>
              </a:rPr>
              <a:t>YouTube</a:t>
            </a:r>
            <a:r>
              <a:rPr lang="en-GB" b="0" i="0" dirty="0">
                <a:effectLst/>
              </a:rPr>
              <a:t>: The most popular video hosting and sharing platform in the world. You can use YouTube to upload your videos and reach a global audience. You can also monetize your videos with ads or memberships.</a:t>
            </a:r>
          </a:p>
          <a:p>
            <a:pPr algn="just">
              <a:buFont typeface="Arial" panose="020B0604020202020204" pitchFamily="34" charset="0"/>
              <a:buChar char="•"/>
            </a:pPr>
            <a:r>
              <a:rPr lang="en-GB" b="0" i="0" dirty="0" err="1">
                <a:effectLst/>
                <a:hlinkClick r:id="rId3"/>
              </a:rPr>
              <a:t>Wistia</a:t>
            </a:r>
            <a:r>
              <a:rPr lang="en-GB" b="0" i="0" dirty="0">
                <a:effectLst/>
              </a:rPr>
              <a:t>: A video hosting platform that offers more control and customization over your videos, as well as analytics and marketing features. You can use </a:t>
            </a:r>
            <a:r>
              <a:rPr lang="en-GB" b="0" i="0" dirty="0" err="1">
                <a:effectLst/>
              </a:rPr>
              <a:t>Wistia</a:t>
            </a:r>
            <a:r>
              <a:rPr lang="en-GB" b="0" i="0" dirty="0">
                <a:effectLst/>
              </a:rPr>
              <a:t> to embed your videos on your website and optimize them for SEO. You can also capture leads with forms or calls-to-action within your videos.</a:t>
            </a:r>
          </a:p>
          <a:p>
            <a:endParaRPr lang="en-GB" dirty="0"/>
          </a:p>
        </p:txBody>
      </p:sp>
      <p:pic>
        <p:nvPicPr>
          <p:cNvPr id="5" name="Picture 4">
            <a:extLst>
              <a:ext uri="{FF2B5EF4-FFF2-40B4-BE49-F238E27FC236}">
                <a16:creationId xmlns:a16="http://schemas.microsoft.com/office/drawing/2014/main" id="{629770FB-7D8D-4CF8-C681-8E8D782D3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889" y="2510119"/>
            <a:ext cx="4560417" cy="2382818"/>
          </a:xfrm>
          <a:prstGeom prst="rect">
            <a:avLst/>
          </a:prstGeom>
          <a:ln>
            <a:noFill/>
          </a:ln>
          <a:effectLst>
            <a:softEdge rad="112500"/>
          </a:effectLst>
        </p:spPr>
      </p:pic>
    </p:spTree>
    <p:extLst>
      <p:ext uri="{BB962C8B-B14F-4D97-AF65-F5344CB8AC3E}">
        <p14:creationId xmlns:p14="http://schemas.microsoft.com/office/powerpoint/2010/main" val="152211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6833-4DC3-AD20-B3F8-D3B5CFCB52EE}"/>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19C30479-9997-D9A9-9510-08AD86DF01DE}"/>
              </a:ext>
            </a:extLst>
          </p:cNvPr>
          <p:cNvSpPr>
            <a:spLocks noGrp="1"/>
          </p:cNvSpPr>
          <p:nvPr>
            <p:ph idx="1"/>
          </p:nvPr>
        </p:nvSpPr>
        <p:spPr/>
        <p:txBody>
          <a:bodyPr>
            <a:normAutofit lnSpcReduction="10000"/>
          </a:bodyPr>
          <a:lstStyle/>
          <a:p>
            <a:pPr algn="just">
              <a:buFont typeface="Arial" panose="020B0604020202020204" pitchFamily="34" charset="0"/>
              <a:buChar char="•"/>
            </a:pPr>
            <a:r>
              <a:rPr lang="en-GB" b="0" i="0" dirty="0" err="1">
                <a:effectLst/>
                <a:hlinkClick r:id="rId2"/>
              </a:rPr>
              <a:t>Wix</a:t>
            </a:r>
            <a:r>
              <a:rPr lang="en-GB" b="0" i="0" dirty="0">
                <a:effectLst/>
              </a:rPr>
              <a:t>: A website builder that lets you create beautiful and responsive websites without coding. You can use </a:t>
            </a:r>
            <a:r>
              <a:rPr lang="en-GB" b="0" i="0" dirty="0" err="1">
                <a:effectLst/>
              </a:rPr>
              <a:t>Wix</a:t>
            </a:r>
            <a:r>
              <a:rPr lang="en-GB" b="0" i="0" dirty="0">
                <a:effectLst/>
              </a:rPr>
              <a:t> to design your website with drag-and-drop tools or choose from hundreds of templates. You can also add features like blogs, eCommerce stores, contact forms, and more.</a:t>
            </a:r>
          </a:p>
          <a:p>
            <a:pPr algn="just">
              <a:buFont typeface="Arial" panose="020B0604020202020204" pitchFamily="34" charset="0"/>
              <a:buChar char="•"/>
            </a:pPr>
            <a:r>
              <a:rPr lang="en-GB" b="0" i="0" dirty="0">
                <a:effectLst/>
                <a:hlinkClick r:id="rId3"/>
              </a:rPr>
              <a:t>Shopify</a:t>
            </a:r>
            <a:r>
              <a:rPr lang="en-GB" b="0" i="0" dirty="0">
                <a:effectLst/>
              </a:rPr>
              <a:t>: An eCommerce platform that helps you sell your products online with features like inventory management, payment processing, and marketing tools. You can use Shopify to create your online store and customize it with themes and apps. You can also integrate Shopify with other platforms like Facebook Shops or Instagram Shopping.</a:t>
            </a:r>
          </a:p>
          <a:p>
            <a:endParaRPr lang="en-GB" dirty="0"/>
          </a:p>
        </p:txBody>
      </p:sp>
    </p:spTree>
    <p:extLst>
      <p:ext uri="{BB962C8B-B14F-4D97-AF65-F5344CB8AC3E}">
        <p14:creationId xmlns:p14="http://schemas.microsoft.com/office/powerpoint/2010/main" val="197492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73EE-04AB-6B70-069F-9FB0DC2C3596}"/>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234495C6-EA78-C6C6-CE15-DB5412348020}"/>
              </a:ext>
            </a:extLst>
          </p:cNvPr>
          <p:cNvSpPr>
            <a:spLocks noGrp="1"/>
          </p:cNvSpPr>
          <p:nvPr>
            <p:ph idx="1"/>
          </p:nvPr>
        </p:nvSpPr>
        <p:spPr>
          <a:xfrm>
            <a:off x="838200" y="1825625"/>
            <a:ext cx="5634318" cy="4351338"/>
          </a:xfrm>
        </p:spPr>
        <p:txBody>
          <a:bodyPr>
            <a:normAutofit fontScale="85000" lnSpcReduction="20000"/>
          </a:bodyPr>
          <a:lstStyle/>
          <a:p>
            <a:pPr algn="just">
              <a:buFont typeface="Arial" panose="020B0604020202020204" pitchFamily="34" charset="0"/>
              <a:buChar char="•"/>
            </a:pPr>
            <a:r>
              <a:rPr lang="en-GB" b="0" i="0" dirty="0" err="1">
                <a:effectLst/>
                <a:hlinkClick r:id="rId2"/>
              </a:rPr>
              <a:t>Squareup</a:t>
            </a:r>
            <a:r>
              <a:rPr lang="en-GB" b="0" i="0" dirty="0">
                <a:effectLst/>
              </a:rPr>
              <a:t>: Another eCommerce platform that also offers point-of-sale solutions for brick-and-mortar businesses. You can use </a:t>
            </a:r>
            <a:r>
              <a:rPr lang="en-GB" b="0" i="0" dirty="0" err="1">
                <a:effectLst/>
              </a:rPr>
              <a:t>Squareup</a:t>
            </a:r>
            <a:r>
              <a:rPr lang="en-GB" b="0" i="0" dirty="0">
                <a:effectLst/>
              </a:rPr>
              <a:t> to accept payments online or in person with a card reader or a mobile device. You can also manage your inventory, invoices, receipts, and reports.</a:t>
            </a:r>
          </a:p>
          <a:p>
            <a:pPr algn="just">
              <a:buFont typeface="Arial" panose="020B0604020202020204" pitchFamily="34" charset="0"/>
              <a:buChar char="•"/>
            </a:pPr>
            <a:r>
              <a:rPr lang="en-GB" b="0" i="0" dirty="0" err="1">
                <a:effectLst/>
                <a:hlinkClick r:id="rId3"/>
              </a:rPr>
              <a:t>Carrd</a:t>
            </a:r>
            <a:r>
              <a:rPr lang="en-GB" b="0" i="0" dirty="0">
                <a:effectLst/>
              </a:rPr>
              <a:t>: A landing page builder that helps you create simple and attractive one-page websites. You can use </a:t>
            </a:r>
            <a:r>
              <a:rPr lang="en-GB" b="0" i="0" dirty="0" err="1">
                <a:effectLst/>
              </a:rPr>
              <a:t>Carrd</a:t>
            </a:r>
            <a:r>
              <a:rPr lang="en-GB" b="0" i="0" dirty="0">
                <a:effectLst/>
              </a:rPr>
              <a:t> to showcase your products or services or collect leads or feedback from your visitors. You can also choose from dozens of templates or start from scratch.</a:t>
            </a:r>
          </a:p>
          <a:p>
            <a:endParaRPr lang="en-GB" dirty="0"/>
          </a:p>
        </p:txBody>
      </p:sp>
      <p:pic>
        <p:nvPicPr>
          <p:cNvPr id="5" name="Picture 4">
            <a:extLst>
              <a:ext uri="{FF2B5EF4-FFF2-40B4-BE49-F238E27FC236}">
                <a16:creationId xmlns:a16="http://schemas.microsoft.com/office/drawing/2014/main" id="{79B0BBDB-52CC-86DD-6933-F586476C9FC4}"/>
              </a:ext>
            </a:extLst>
          </p:cNvPr>
          <p:cNvPicPr>
            <a:picLocks noChangeAspect="1"/>
          </p:cNvPicPr>
          <p:nvPr/>
        </p:nvPicPr>
        <p:blipFill rotWithShape="1">
          <a:blip r:embed="rId4">
            <a:extLst>
              <a:ext uri="{28A0092B-C50C-407E-A947-70E740481C1C}">
                <a14:useLocalDpi xmlns:a14="http://schemas.microsoft.com/office/drawing/2010/main" val="0"/>
              </a:ext>
            </a:extLst>
          </a:blip>
          <a:srcRect b="7017"/>
          <a:stretch/>
        </p:blipFill>
        <p:spPr>
          <a:xfrm>
            <a:off x="6653678" y="1997590"/>
            <a:ext cx="5341097" cy="4007407"/>
          </a:xfrm>
          <a:prstGeom prst="rect">
            <a:avLst/>
          </a:prstGeom>
          <a:ln>
            <a:noFill/>
          </a:ln>
          <a:effectLst>
            <a:softEdge rad="112500"/>
          </a:effectLst>
        </p:spPr>
      </p:pic>
    </p:spTree>
    <p:extLst>
      <p:ext uri="{BB962C8B-B14F-4D97-AF65-F5344CB8AC3E}">
        <p14:creationId xmlns:p14="http://schemas.microsoft.com/office/powerpoint/2010/main" val="270913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BA13-2C21-A4C8-D2CB-2E6A8BA30049}"/>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BAFCA902-730F-9C63-A57D-6568BA3F9BC2}"/>
              </a:ext>
            </a:extLst>
          </p:cNvPr>
          <p:cNvSpPr>
            <a:spLocks noGrp="1"/>
          </p:cNvSpPr>
          <p:nvPr>
            <p:ph idx="1"/>
          </p:nvPr>
        </p:nvSpPr>
        <p:spPr/>
        <p:txBody>
          <a:bodyPr>
            <a:normAutofit lnSpcReduction="10000"/>
          </a:bodyPr>
          <a:lstStyle/>
          <a:p>
            <a:pPr marL="0" indent="0" algn="just">
              <a:lnSpc>
                <a:spcPct val="120000"/>
              </a:lnSpc>
              <a:buNone/>
            </a:pPr>
            <a:r>
              <a:rPr lang="en-US" dirty="0">
                <a:effectLst/>
                <a:hlinkClick r:id="rId2"/>
              </a:rPr>
              <a:t>Google Analytics</a:t>
            </a:r>
            <a:r>
              <a:rPr lang="en-US" dirty="0">
                <a:effectLst/>
              </a:rPr>
              <a:t> gives you an overview of your website's traffic to gain insight into who is visiting your site and which strategies work best. Let's say you notice you're getting a lot of high-converting traffic from an Instagram campaign. You'll definitely want to spend more on Instagram ads instead of gambling on Facebook or Twitter. You don't need to know exactly what you're doing to get started, but the sooner you activate it, the better. It will immediately start collecting valuable information that you can use to your advantage.</a:t>
            </a:r>
          </a:p>
          <a:p>
            <a:endParaRPr lang="en-GB" dirty="0"/>
          </a:p>
        </p:txBody>
      </p:sp>
    </p:spTree>
    <p:extLst>
      <p:ext uri="{BB962C8B-B14F-4D97-AF65-F5344CB8AC3E}">
        <p14:creationId xmlns:p14="http://schemas.microsoft.com/office/powerpoint/2010/main" val="251337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1F5C-0D3B-502A-0509-24744DC4B846}"/>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3DA56679-74BE-E600-149E-4B38B95E66BA}"/>
              </a:ext>
            </a:extLst>
          </p:cNvPr>
          <p:cNvSpPr>
            <a:spLocks noGrp="1"/>
          </p:cNvSpPr>
          <p:nvPr>
            <p:ph idx="1"/>
          </p:nvPr>
        </p:nvSpPr>
        <p:spPr>
          <a:xfrm>
            <a:off x="838200" y="1825625"/>
            <a:ext cx="6530788" cy="4351338"/>
          </a:xfrm>
        </p:spPr>
        <p:txBody>
          <a:bodyPr>
            <a:normAutofit fontScale="85000" lnSpcReduction="20000"/>
          </a:bodyPr>
          <a:lstStyle/>
          <a:p>
            <a:pPr algn="just">
              <a:buFont typeface="Arial" panose="020B0604020202020204" pitchFamily="34" charset="0"/>
              <a:buChar char="•"/>
            </a:pPr>
            <a:r>
              <a:rPr lang="en-GB" dirty="0" err="1">
                <a:hlinkClick r:id="rId2"/>
              </a:rPr>
              <a:t>Ahrefs</a:t>
            </a:r>
            <a:r>
              <a:rPr lang="en-GB" dirty="0">
                <a:hlinkClick r:id="rId2"/>
              </a:rPr>
              <a:t> Free SEO Tools</a:t>
            </a:r>
            <a:r>
              <a:rPr lang="en-GB" dirty="0"/>
              <a:t>: A suite of free SEO tools that help you optimize your website for search engines, such as keyword research, site audit, rank tracker, and more</a:t>
            </a:r>
            <a:r>
              <a:rPr lang="en-GB" b="0" i="0" dirty="0">
                <a:effectLst/>
              </a:rPr>
              <a:t>.</a:t>
            </a:r>
          </a:p>
          <a:p>
            <a:pPr algn="just">
              <a:buFont typeface="Arial" panose="020B0604020202020204" pitchFamily="34" charset="0"/>
              <a:buChar char="•"/>
            </a:pPr>
            <a:r>
              <a:rPr lang="en-GB" b="0" i="0" dirty="0">
                <a:effectLst/>
                <a:hlinkClick r:id="rId3"/>
              </a:rPr>
              <a:t>ChatGPT</a:t>
            </a:r>
            <a:r>
              <a:rPr lang="en-GB" b="0" i="0" dirty="0">
                <a:effectLst/>
              </a:rPr>
              <a:t>: An AI chatbot that can converse with your customers in natural language and answer their queries.</a:t>
            </a:r>
          </a:p>
          <a:p>
            <a:pPr algn="just">
              <a:buFont typeface="Arial" panose="020B0604020202020204" pitchFamily="34" charset="0"/>
              <a:buChar char="•"/>
            </a:pPr>
            <a:r>
              <a:rPr lang="en-GB" b="0" i="0" dirty="0">
                <a:effectLst/>
                <a:hlinkClick r:id="rId4"/>
              </a:rPr>
              <a:t>Google Bard</a:t>
            </a:r>
            <a:r>
              <a:rPr lang="en-GB" b="0" i="0" dirty="0">
                <a:effectLst/>
              </a:rPr>
              <a:t>: Another AI chatbot that can also generate poems, stories, jokes, and other creative content based on your input.</a:t>
            </a:r>
          </a:p>
          <a:p>
            <a:pPr algn="just">
              <a:buFont typeface="Arial" panose="020B0604020202020204" pitchFamily="34" charset="0"/>
              <a:buChar char="•"/>
            </a:pPr>
            <a:r>
              <a:rPr lang="en-GB" dirty="0" err="1">
                <a:hlinkClick r:id="rId5"/>
              </a:rPr>
              <a:t>Manychat</a:t>
            </a:r>
            <a:r>
              <a:rPr lang="en-GB" dirty="0"/>
              <a:t>: A chatbot builder that helps you create your own chatbots for various platforms, such as Facebook Messenger, WhatsApp, SMS, and email</a:t>
            </a:r>
            <a:r>
              <a:rPr lang="en-GB" b="0" i="0" dirty="0">
                <a:effectLst/>
              </a:rPr>
              <a:t>.</a:t>
            </a:r>
          </a:p>
          <a:p>
            <a:endParaRPr lang="en-GB" dirty="0"/>
          </a:p>
        </p:txBody>
      </p:sp>
      <p:pic>
        <p:nvPicPr>
          <p:cNvPr id="5" name="Picture 4">
            <a:extLst>
              <a:ext uri="{FF2B5EF4-FFF2-40B4-BE49-F238E27FC236}">
                <a16:creationId xmlns:a16="http://schemas.microsoft.com/office/drawing/2014/main" id="{4E2238C6-748F-8261-A122-1DAF8E94BB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9474" y="2745815"/>
            <a:ext cx="4463925" cy="2510958"/>
          </a:xfrm>
          <a:prstGeom prst="rect">
            <a:avLst/>
          </a:prstGeom>
          <a:ln>
            <a:noFill/>
          </a:ln>
          <a:effectLst>
            <a:softEdge rad="112500"/>
          </a:effectLst>
        </p:spPr>
      </p:pic>
    </p:spTree>
    <p:extLst>
      <p:ext uri="{BB962C8B-B14F-4D97-AF65-F5344CB8AC3E}">
        <p14:creationId xmlns:p14="http://schemas.microsoft.com/office/powerpoint/2010/main" val="216515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8B54-F341-D0B7-C3F7-DCC78744FCFE}"/>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06B349A9-9730-E5EC-8684-1AE9896F35FD}"/>
              </a:ext>
            </a:extLst>
          </p:cNvPr>
          <p:cNvSpPr>
            <a:spLocks noGrp="1"/>
          </p:cNvSpPr>
          <p:nvPr>
            <p:ph idx="1"/>
          </p:nvPr>
        </p:nvSpPr>
        <p:spPr/>
        <p:txBody>
          <a:bodyPr>
            <a:normAutofit fontScale="92500" lnSpcReduction="10000"/>
          </a:bodyPr>
          <a:lstStyle/>
          <a:p>
            <a:pPr algn="just"/>
            <a:r>
              <a:rPr lang="en-GB" b="0" i="0" dirty="0" err="1">
                <a:effectLst/>
                <a:hlinkClick r:id="rId2"/>
              </a:rPr>
              <a:t>Unbounce</a:t>
            </a:r>
            <a:r>
              <a:rPr lang="en-GB" b="0" i="0" dirty="0">
                <a:effectLst/>
              </a:rPr>
              <a:t>: A landing page builder that offers more features and flexibility than </a:t>
            </a:r>
            <a:r>
              <a:rPr lang="en-GB" b="0" i="0" dirty="0" err="1">
                <a:effectLst/>
              </a:rPr>
              <a:t>Carrd</a:t>
            </a:r>
            <a:r>
              <a:rPr lang="en-GB" b="0" i="0" dirty="0">
                <a:effectLst/>
              </a:rPr>
              <a:t>, such as A/B testing, popups, and sticky bars. You can use </a:t>
            </a:r>
            <a:r>
              <a:rPr lang="en-GB" b="0" i="0" dirty="0" err="1">
                <a:effectLst/>
              </a:rPr>
              <a:t>Unbounce</a:t>
            </a:r>
            <a:r>
              <a:rPr lang="en-GB" b="0" i="0" dirty="0">
                <a:effectLst/>
              </a:rPr>
              <a:t> to create high-converting landing pages for your campaigns. You can also optimize your pages for speed, SEO, and mobile devices.</a:t>
            </a:r>
          </a:p>
          <a:p>
            <a:pPr algn="just">
              <a:buFont typeface="Arial" panose="020B0604020202020204" pitchFamily="34" charset="0"/>
              <a:buChar char="•"/>
            </a:pPr>
            <a:r>
              <a:rPr lang="en-GB" dirty="0">
                <a:hlinkClick r:id="rId3"/>
              </a:rPr>
              <a:t>Benchmark Email</a:t>
            </a:r>
            <a:r>
              <a:rPr lang="en-GB" dirty="0"/>
              <a:t>: An email marketing tool that helps you create and send beautiful newsletters to your subscribers</a:t>
            </a:r>
            <a:r>
              <a:rPr lang="en-GB" b="0" i="0" dirty="0">
                <a:effectLst/>
              </a:rPr>
              <a:t>.</a:t>
            </a:r>
          </a:p>
          <a:p>
            <a:pPr algn="just">
              <a:buFont typeface="Arial" panose="020B0604020202020204" pitchFamily="34" charset="0"/>
              <a:buChar char="•"/>
            </a:pPr>
            <a:r>
              <a:rPr lang="en-GB" dirty="0">
                <a:hlinkClick r:id="rId4"/>
              </a:rPr>
              <a:t>Mailchimp</a:t>
            </a:r>
            <a:r>
              <a:rPr lang="en-GB" dirty="0"/>
              <a:t>: Another email marketing tool that offers more features and integrations than Benchmark Email</a:t>
            </a:r>
            <a:r>
              <a:rPr lang="en-GB" b="0" i="0" dirty="0">
                <a:effectLst/>
              </a:rPr>
              <a:t>.</a:t>
            </a:r>
          </a:p>
          <a:p>
            <a:pPr algn="just">
              <a:buFont typeface="Arial" panose="020B0604020202020204" pitchFamily="34" charset="0"/>
              <a:buChar char="•"/>
            </a:pPr>
            <a:r>
              <a:rPr lang="en-GB" b="0" i="0" dirty="0" err="1">
                <a:effectLst/>
                <a:hlinkClick r:id="rId5"/>
              </a:rPr>
              <a:t>ActiveCampaign</a:t>
            </a:r>
            <a:r>
              <a:rPr lang="en-GB" b="0" i="0" dirty="0">
                <a:effectLst/>
              </a:rPr>
              <a:t>: An email marketing tool that also offers CRM and marketing automation features to help you nurture your leads and customers.</a:t>
            </a:r>
          </a:p>
          <a:p>
            <a:pPr algn="just"/>
            <a:endParaRPr lang="en-GB" b="0" i="0" dirty="0">
              <a:effectLst/>
            </a:endParaRPr>
          </a:p>
          <a:p>
            <a:endParaRPr lang="en-GB" dirty="0"/>
          </a:p>
        </p:txBody>
      </p:sp>
    </p:spTree>
    <p:extLst>
      <p:ext uri="{BB962C8B-B14F-4D97-AF65-F5344CB8AC3E}">
        <p14:creationId xmlns:p14="http://schemas.microsoft.com/office/powerpoint/2010/main" val="268567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D941-2226-BD8F-B4DB-512F7F1E726D}"/>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B872FC0E-052A-2E23-04E1-2548FE4B4D17}"/>
              </a:ext>
            </a:extLst>
          </p:cNvPr>
          <p:cNvSpPr>
            <a:spLocks noGrp="1"/>
          </p:cNvSpPr>
          <p:nvPr>
            <p:ph idx="1"/>
          </p:nvPr>
        </p:nvSpPr>
        <p:spPr>
          <a:xfrm>
            <a:off x="838200" y="1825625"/>
            <a:ext cx="6736976" cy="4351338"/>
          </a:xfrm>
        </p:spPr>
        <p:txBody>
          <a:bodyPr>
            <a:normAutofit fontScale="77500" lnSpcReduction="20000"/>
          </a:bodyPr>
          <a:lstStyle/>
          <a:p>
            <a:pPr algn="just">
              <a:buFont typeface="Arial" panose="020B0604020202020204" pitchFamily="34" charset="0"/>
              <a:buChar char="•"/>
            </a:pPr>
            <a:r>
              <a:rPr lang="en-GB" dirty="0">
                <a:hlinkClick r:id="rId2"/>
              </a:rPr>
              <a:t>Google Forms</a:t>
            </a:r>
            <a:r>
              <a:rPr lang="en-GB" dirty="0"/>
              <a:t>: A free online form builder that lets you create surveys, quizzes, feedback forms, and more</a:t>
            </a:r>
            <a:r>
              <a:rPr lang="en-GB" b="0" i="0" dirty="0">
                <a:effectLst/>
              </a:rPr>
              <a:t>.</a:t>
            </a:r>
          </a:p>
          <a:p>
            <a:pPr algn="just">
              <a:buFont typeface="Arial" panose="020B0604020202020204" pitchFamily="34" charset="0"/>
              <a:buChar char="•"/>
            </a:pPr>
            <a:r>
              <a:rPr lang="en-GB" dirty="0" err="1">
                <a:hlinkClick r:id="rId3"/>
              </a:rPr>
              <a:t>Typeform</a:t>
            </a:r>
            <a:r>
              <a:rPr lang="en-GB" dirty="0"/>
              <a:t>: An online form builder that offers more interactivity and design options than Google Forms</a:t>
            </a:r>
            <a:r>
              <a:rPr lang="en-GB" b="0" i="0" dirty="0">
                <a:effectLst/>
              </a:rPr>
              <a:t>.</a:t>
            </a:r>
          </a:p>
          <a:p>
            <a:pPr algn="just">
              <a:buFont typeface="Arial" panose="020B0604020202020204" pitchFamily="34" charset="0"/>
              <a:buChar char="•"/>
            </a:pPr>
            <a:r>
              <a:rPr lang="en-GB" b="0" i="0" dirty="0">
                <a:effectLst/>
                <a:hlinkClick r:id="rId4"/>
              </a:rPr>
              <a:t>Jasper</a:t>
            </a:r>
            <a:r>
              <a:rPr lang="en-GB" b="0" i="0" dirty="0">
                <a:effectLst/>
              </a:rPr>
              <a:t>: An AI-powered content writing tool that helps you write blog posts, articles, emails, social media captions, and more.</a:t>
            </a:r>
          </a:p>
          <a:p>
            <a:pPr algn="just">
              <a:buFont typeface="Arial" panose="020B0604020202020204" pitchFamily="34" charset="0"/>
              <a:buChar char="•"/>
            </a:pPr>
            <a:r>
              <a:rPr lang="en-GB" dirty="0" err="1">
                <a:hlinkClick r:id="rId5"/>
              </a:rPr>
              <a:t>Writesonic</a:t>
            </a:r>
            <a:r>
              <a:rPr lang="en-GB" dirty="0"/>
              <a:t>: Another AI-powered content writing tool that offers similar features as Jasper, plus more templates and integrations</a:t>
            </a:r>
            <a:r>
              <a:rPr lang="en-GB" b="0" i="0" dirty="0">
                <a:effectLst/>
              </a:rPr>
              <a:t>.</a:t>
            </a:r>
          </a:p>
          <a:p>
            <a:pPr algn="just">
              <a:buFont typeface="Arial" panose="020B0604020202020204" pitchFamily="34" charset="0"/>
              <a:buChar char="•"/>
            </a:pPr>
            <a:r>
              <a:rPr lang="en-GB" dirty="0">
                <a:hlinkClick r:id="rId6"/>
              </a:rPr>
              <a:t>Grammarly</a:t>
            </a:r>
            <a:r>
              <a:rPr lang="en-GB" dirty="0"/>
              <a:t>: An AI-powered writing assistant that helps you improve your grammar, spelling, punctuation, tone, and clarity of your writing</a:t>
            </a:r>
            <a:r>
              <a:rPr lang="en-GB" baseline="30000" dirty="0"/>
              <a:t>.</a:t>
            </a:r>
            <a:endParaRPr lang="en-GB" b="0" i="0" dirty="0">
              <a:effectLst/>
            </a:endParaRPr>
          </a:p>
          <a:p>
            <a:endParaRPr lang="en-GB" dirty="0"/>
          </a:p>
        </p:txBody>
      </p:sp>
      <p:pic>
        <p:nvPicPr>
          <p:cNvPr id="5" name="Picture 4">
            <a:extLst>
              <a:ext uri="{FF2B5EF4-FFF2-40B4-BE49-F238E27FC236}">
                <a16:creationId xmlns:a16="http://schemas.microsoft.com/office/drawing/2014/main" id="{1874DD07-A335-C2D6-4FD1-93D0DE9B02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5176" y="2703428"/>
            <a:ext cx="4491318" cy="2357942"/>
          </a:xfrm>
          <a:prstGeom prst="rect">
            <a:avLst/>
          </a:prstGeom>
          <a:ln>
            <a:noFill/>
          </a:ln>
          <a:effectLst>
            <a:softEdge rad="112500"/>
          </a:effectLst>
        </p:spPr>
      </p:pic>
    </p:spTree>
    <p:extLst>
      <p:ext uri="{BB962C8B-B14F-4D97-AF65-F5344CB8AC3E}">
        <p14:creationId xmlns:p14="http://schemas.microsoft.com/office/powerpoint/2010/main" val="95305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79EF-7159-9687-A7CF-FAE2E99144AF}"/>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8668DA22-6E30-A8E1-3C63-47D373EA38A0}"/>
              </a:ext>
            </a:extLst>
          </p:cNvPr>
          <p:cNvSpPr>
            <a:spLocks noGrp="1"/>
          </p:cNvSpPr>
          <p:nvPr>
            <p:ph idx="1"/>
          </p:nvPr>
        </p:nvSpPr>
        <p:spPr/>
        <p:txBody>
          <a:bodyPr/>
          <a:lstStyle/>
          <a:p>
            <a:r>
              <a:rPr lang="en-US" dirty="0"/>
              <a:t>What are Digital Marketing Tools?</a:t>
            </a:r>
          </a:p>
          <a:p>
            <a:r>
              <a:rPr lang="en-US" dirty="0"/>
              <a:t>Why are the Digital Marketing Tools Important?</a:t>
            </a:r>
          </a:p>
          <a:p>
            <a:r>
              <a:rPr lang="en-US" dirty="0"/>
              <a:t>Useful Digital Marketing Tools for Business</a:t>
            </a:r>
          </a:p>
          <a:p>
            <a:r>
              <a:rPr lang="en-US" dirty="0"/>
              <a:t>List of various tools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6275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CAA1-F7AE-DD47-0EF9-0B131A7AEDCA}"/>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964B107D-9FDE-D994-BBDE-408D5D92EC39}"/>
              </a:ext>
            </a:extLst>
          </p:cNvPr>
          <p:cNvSpPr>
            <a:spLocks noGrp="1"/>
          </p:cNvSpPr>
          <p:nvPr>
            <p:ph idx="1"/>
          </p:nvPr>
        </p:nvSpPr>
        <p:spPr/>
        <p:txBody>
          <a:bodyPr numCol="2">
            <a:normAutofit fontScale="85000" lnSpcReduction="20000"/>
          </a:bodyPr>
          <a:lstStyle/>
          <a:p>
            <a:r>
              <a:rPr lang="en-GB" dirty="0" err="1">
                <a:hlinkClick r:id="rId2"/>
              </a:rPr>
              <a:t>KISSmetrics</a:t>
            </a:r>
            <a:endParaRPr lang="en-GB" dirty="0"/>
          </a:p>
          <a:p>
            <a:r>
              <a:rPr lang="en-GB" dirty="0" err="1">
                <a:hlinkClick r:id="rId3"/>
              </a:rPr>
              <a:t>FollowerWonk</a:t>
            </a:r>
            <a:endParaRPr lang="en-GB" dirty="0"/>
          </a:p>
          <a:p>
            <a:r>
              <a:rPr lang="en-US" dirty="0">
                <a:hlinkClick r:id="rId4"/>
              </a:rPr>
              <a:t>All-in-One SEO Pack </a:t>
            </a:r>
            <a:r>
              <a:rPr lang="en-US" dirty="0"/>
              <a:t>(for WordPress)</a:t>
            </a:r>
            <a:endParaRPr lang="en-GB" dirty="0"/>
          </a:p>
          <a:p>
            <a:r>
              <a:rPr lang="en-GB" dirty="0">
                <a:hlinkClick r:id="rId5"/>
              </a:rPr>
              <a:t>Crazy Egg</a:t>
            </a:r>
            <a:endParaRPr lang="en-GB" dirty="0"/>
          </a:p>
          <a:p>
            <a:r>
              <a:rPr lang="en-GB" dirty="0" err="1">
                <a:hlinkClick r:id="rId6"/>
              </a:rPr>
              <a:t>CoFoundersLab</a:t>
            </a:r>
            <a:endParaRPr lang="en-GB" dirty="0"/>
          </a:p>
          <a:p>
            <a:r>
              <a:rPr lang="en-GB" dirty="0">
                <a:hlinkClick r:id="rId7"/>
              </a:rPr>
              <a:t>Sprout Social</a:t>
            </a:r>
            <a:endParaRPr lang="en-GB" dirty="0"/>
          </a:p>
          <a:p>
            <a:r>
              <a:rPr lang="en-GB" dirty="0" err="1">
                <a:hlinkClick r:id="rId8"/>
              </a:rPr>
              <a:t>Loomly</a:t>
            </a:r>
            <a:endParaRPr lang="en-GB" dirty="0"/>
          </a:p>
          <a:p>
            <a:r>
              <a:rPr lang="en-GB" dirty="0" err="1">
                <a:hlinkClick r:id="rId9"/>
              </a:rPr>
              <a:t>Audiense</a:t>
            </a:r>
            <a:endParaRPr lang="en-GB" dirty="0"/>
          </a:p>
          <a:p>
            <a:r>
              <a:rPr lang="en-GB" dirty="0">
                <a:hlinkClick r:id="rId10"/>
              </a:rPr>
              <a:t>SendGrid</a:t>
            </a:r>
            <a:endParaRPr lang="en-GB" dirty="0"/>
          </a:p>
          <a:p>
            <a:r>
              <a:rPr lang="en-GB" dirty="0" err="1">
                <a:hlinkClick r:id="rId11"/>
              </a:rPr>
              <a:t>Lemlist</a:t>
            </a:r>
            <a:endParaRPr lang="en-GB" dirty="0"/>
          </a:p>
          <a:p>
            <a:r>
              <a:rPr lang="en-GB" dirty="0" err="1">
                <a:hlinkClick r:id="rId12"/>
              </a:rPr>
              <a:t>Moosend</a:t>
            </a:r>
            <a:endParaRPr lang="en-GB" dirty="0"/>
          </a:p>
          <a:p>
            <a:r>
              <a:rPr lang="en-GB" dirty="0" err="1">
                <a:hlinkClick r:id="rId13"/>
              </a:rPr>
              <a:t>Clearscope</a:t>
            </a:r>
            <a:endParaRPr lang="en-GB" dirty="0"/>
          </a:p>
          <a:p>
            <a:r>
              <a:rPr lang="en-GB" dirty="0">
                <a:hlinkClick r:id="rId14"/>
              </a:rPr>
              <a:t>SEMrush</a:t>
            </a:r>
            <a:endParaRPr lang="en-GB" dirty="0"/>
          </a:p>
          <a:p>
            <a:r>
              <a:rPr lang="en-GB" dirty="0">
                <a:hlinkClick r:id="rId15"/>
              </a:rPr>
              <a:t>Optimizely</a:t>
            </a:r>
            <a:endParaRPr lang="en-GB" dirty="0"/>
          </a:p>
          <a:p>
            <a:r>
              <a:rPr lang="en-GB" dirty="0">
                <a:hlinkClick r:id="rId16"/>
              </a:rPr>
              <a:t>Hotjar</a:t>
            </a:r>
            <a:endParaRPr lang="en-GB" dirty="0"/>
          </a:p>
          <a:p>
            <a:r>
              <a:rPr lang="en-GB" dirty="0" err="1">
                <a:hlinkClick r:id="rId17"/>
              </a:rPr>
              <a:t>Clearbit</a:t>
            </a:r>
            <a:endParaRPr lang="en-GB" dirty="0"/>
          </a:p>
          <a:p>
            <a:r>
              <a:rPr lang="en-GB" dirty="0" err="1">
                <a:hlinkClick r:id="rId18"/>
              </a:rPr>
              <a:t>Datanyze</a:t>
            </a:r>
            <a:endParaRPr lang="en-GB" dirty="0"/>
          </a:p>
          <a:p>
            <a:r>
              <a:rPr lang="en-GB" dirty="0" err="1">
                <a:hlinkClick r:id="rId19"/>
              </a:rPr>
              <a:t>OptiMonk</a:t>
            </a:r>
            <a:endParaRPr lang="en-GB" dirty="0"/>
          </a:p>
          <a:p>
            <a:r>
              <a:rPr lang="en-GB" dirty="0" err="1">
                <a:hlinkClick r:id="rId20"/>
              </a:rPr>
              <a:t>Creatopy</a:t>
            </a:r>
            <a:endParaRPr lang="en-GB" dirty="0"/>
          </a:p>
          <a:p>
            <a:r>
              <a:rPr lang="en-GB" dirty="0" err="1">
                <a:hlinkClick r:id="rId21"/>
              </a:rPr>
              <a:t>Visme</a:t>
            </a:r>
            <a:endParaRPr lang="en-GB" dirty="0"/>
          </a:p>
          <a:p>
            <a:r>
              <a:rPr lang="en-GB" dirty="0" err="1">
                <a:hlinkClick r:id="rId22"/>
              </a:rPr>
              <a:t>Venngage</a:t>
            </a:r>
            <a:endParaRPr lang="en-GB" dirty="0"/>
          </a:p>
        </p:txBody>
      </p:sp>
    </p:spTree>
    <p:extLst>
      <p:ext uri="{BB962C8B-B14F-4D97-AF65-F5344CB8AC3E}">
        <p14:creationId xmlns:p14="http://schemas.microsoft.com/office/powerpoint/2010/main" val="38258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5BD9-C510-9F14-B520-47E9A17CF612}"/>
              </a:ext>
            </a:extLst>
          </p:cNvPr>
          <p:cNvSpPr>
            <a:spLocks noGrp="1"/>
          </p:cNvSpPr>
          <p:nvPr>
            <p:ph type="title"/>
          </p:nvPr>
        </p:nvSpPr>
        <p:spPr/>
        <p:txBody>
          <a:bodyPr/>
          <a:lstStyle/>
          <a:p>
            <a:r>
              <a:rPr lang="en-IN" dirty="0"/>
              <a:t>Activity </a:t>
            </a:r>
            <a:endParaRPr lang="en-GB" dirty="0"/>
          </a:p>
        </p:txBody>
      </p:sp>
      <p:sp>
        <p:nvSpPr>
          <p:cNvPr id="3" name="Content Placeholder 2">
            <a:extLst>
              <a:ext uri="{FF2B5EF4-FFF2-40B4-BE49-F238E27FC236}">
                <a16:creationId xmlns:a16="http://schemas.microsoft.com/office/drawing/2014/main" id="{959BD5EE-C729-C8D0-7FC6-70449973D992}"/>
              </a:ext>
            </a:extLst>
          </p:cNvPr>
          <p:cNvSpPr>
            <a:spLocks noGrp="1"/>
          </p:cNvSpPr>
          <p:nvPr>
            <p:ph idx="1"/>
          </p:nvPr>
        </p:nvSpPr>
        <p:spPr/>
        <p:txBody>
          <a:bodyPr/>
          <a:lstStyle/>
          <a:p>
            <a:r>
              <a:rPr lang="en-GB" dirty="0"/>
              <a:t>Check the different tools listed in this module and try the ones that interest you to create marketing materials of your choice.</a:t>
            </a:r>
          </a:p>
        </p:txBody>
      </p:sp>
      <p:pic>
        <p:nvPicPr>
          <p:cNvPr id="5" name="Picture 4">
            <a:extLst>
              <a:ext uri="{FF2B5EF4-FFF2-40B4-BE49-F238E27FC236}">
                <a16:creationId xmlns:a16="http://schemas.microsoft.com/office/drawing/2014/main" id="{7EA97D6B-7680-1B74-1654-122C150D7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547" y="3234578"/>
            <a:ext cx="5230906" cy="2942385"/>
          </a:xfrm>
          <a:prstGeom prst="rect">
            <a:avLst/>
          </a:prstGeom>
          <a:ln>
            <a:noFill/>
          </a:ln>
          <a:effectLst>
            <a:softEdge rad="112500"/>
          </a:effectLst>
        </p:spPr>
      </p:pic>
    </p:spTree>
    <p:extLst>
      <p:ext uri="{BB962C8B-B14F-4D97-AF65-F5344CB8AC3E}">
        <p14:creationId xmlns:p14="http://schemas.microsoft.com/office/powerpoint/2010/main" val="174780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025D-A016-0736-9A5D-38A101A83D00}"/>
              </a:ext>
            </a:extLst>
          </p:cNvPr>
          <p:cNvSpPr>
            <a:spLocks noGrp="1"/>
          </p:cNvSpPr>
          <p:nvPr>
            <p:ph type="title"/>
          </p:nvPr>
        </p:nvSpPr>
        <p:spPr/>
        <p:txBody>
          <a:bodyPr/>
          <a:lstStyle/>
          <a:p>
            <a:r>
              <a:rPr lang="en-GB" dirty="0"/>
              <a:t>Get Creative</a:t>
            </a:r>
          </a:p>
        </p:txBody>
      </p:sp>
      <p:sp>
        <p:nvSpPr>
          <p:cNvPr id="3" name="Text Placeholder 2">
            <a:extLst>
              <a:ext uri="{FF2B5EF4-FFF2-40B4-BE49-F238E27FC236}">
                <a16:creationId xmlns:a16="http://schemas.microsoft.com/office/drawing/2014/main" id="{7CED4442-D385-37A0-6F97-FA8C5767D25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5557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DD35-8376-8B8F-E154-9D690E4A62AD}"/>
              </a:ext>
            </a:extLst>
          </p:cNvPr>
          <p:cNvSpPr>
            <a:spLocks noGrp="1"/>
          </p:cNvSpPr>
          <p:nvPr>
            <p:ph type="title"/>
          </p:nvPr>
        </p:nvSpPr>
        <p:spPr/>
        <p:txBody>
          <a:bodyPr/>
          <a:lstStyle/>
          <a:p>
            <a:r>
              <a:rPr lang="en-GB" dirty="0"/>
              <a:t>What are Digital Marketing Tools?</a:t>
            </a:r>
          </a:p>
        </p:txBody>
      </p:sp>
      <p:sp>
        <p:nvSpPr>
          <p:cNvPr id="3" name="Content Placeholder 2">
            <a:extLst>
              <a:ext uri="{FF2B5EF4-FFF2-40B4-BE49-F238E27FC236}">
                <a16:creationId xmlns:a16="http://schemas.microsoft.com/office/drawing/2014/main" id="{AD79D6CF-7003-459E-E8CC-508A96C9A911}"/>
              </a:ext>
            </a:extLst>
          </p:cNvPr>
          <p:cNvSpPr>
            <a:spLocks noGrp="1"/>
          </p:cNvSpPr>
          <p:nvPr>
            <p:ph idx="1"/>
          </p:nvPr>
        </p:nvSpPr>
        <p:spPr>
          <a:xfrm>
            <a:off x="838200" y="1825625"/>
            <a:ext cx="6611471" cy="4351338"/>
          </a:xfrm>
        </p:spPr>
        <p:txBody>
          <a:bodyPr>
            <a:normAutofit fontScale="85000" lnSpcReduction="20000"/>
          </a:bodyPr>
          <a:lstStyle/>
          <a:p>
            <a:pPr algn="just"/>
            <a:r>
              <a:rPr lang="en-US" dirty="0">
                <a:effectLst/>
              </a:rPr>
              <a:t>It can be challenging for small businesses to hire marketing help to plan, build, and implement a campaign. </a:t>
            </a:r>
          </a:p>
          <a:p>
            <a:pPr algn="just"/>
            <a:r>
              <a:rPr lang="en-US" dirty="0">
                <a:effectLst/>
              </a:rPr>
              <a:t>Not only is it a hefty investment, but it may not be where you need to prioritize your hiring efforts or budget at the moment.</a:t>
            </a:r>
          </a:p>
          <a:p>
            <a:pPr algn="just"/>
            <a:r>
              <a:rPr lang="en-US" dirty="0">
                <a:effectLst/>
              </a:rPr>
              <a:t>That's where digital marketing tools come in handy. </a:t>
            </a:r>
          </a:p>
          <a:p>
            <a:pPr algn="just"/>
            <a:r>
              <a:rPr lang="en-GB" b="0" i="0" dirty="0">
                <a:effectLst/>
              </a:rPr>
              <a:t>Digital marketing tools are apps that help you attract, engage, sell, and retain business online. They can help you with various aspects of marketing, such as social media, advertising, content creation, web design, analytics, and more. </a:t>
            </a:r>
            <a:endParaRPr lang="en-GB" dirty="0"/>
          </a:p>
          <a:p>
            <a:endParaRPr lang="en-GB" dirty="0"/>
          </a:p>
        </p:txBody>
      </p:sp>
      <p:pic>
        <p:nvPicPr>
          <p:cNvPr id="5" name="Picture 4">
            <a:extLst>
              <a:ext uri="{FF2B5EF4-FFF2-40B4-BE49-F238E27FC236}">
                <a16:creationId xmlns:a16="http://schemas.microsoft.com/office/drawing/2014/main" id="{F41BD5CF-6DA2-8E4E-1350-82015CDE3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494" y="1909483"/>
            <a:ext cx="3558988" cy="3558988"/>
          </a:xfrm>
          <a:prstGeom prst="rect">
            <a:avLst/>
          </a:prstGeom>
          <a:ln>
            <a:noFill/>
          </a:ln>
          <a:effectLst>
            <a:softEdge rad="112500"/>
          </a:effectLst>
        </p:spPr>
      </p:pic>
    </p:spTree>
    <p:extLst>
      <p:ext uri="{BB962C8B-B14F-4D97-AF65-F5344CB8AC3E}">
        <p14:creationId xmlns:p14="http://schemas.microsoft.com/office/powerpoint/2010/main" val="306937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332F-C3B5-B7DE-E811-D20D4DBCF5A8}"/>
              </a:ext>
            </a:extLst>
          </p:cNvPr>
          <p:cNvSpPr>
            <a:spLocks noGrp="1"/>
          </p:cNvSpPr>
          <p:nvPr>
            <p:ph type="title"/>
          </p:nvPr>
        </p:nvSpPr>
        <p:spPr/>
        <p:txBody>
          <a:bodyPr/>
          <a:lstStyle/>
          <a:p>
            <a:r>
              <a:rPr lang="en-GB" dirty="0"/>
              <a:t>What are Digital Marketing Tools?</a:t>
            </a:r>
          </a:p>
        </p:txBody>
      </p:sp>
      <p:sp>
        <p:nvSpPr>
          <p:cNvPr id="3" name="Content Placeholder 2">
            <a:extLst>
              <a:ext uri="{FF2B5EF4-FFF2-40B4-BE49-F238E27FC236}">
                <a16:creationId xmlns:a16="http://schemas.microsoft.com/office/drawing/2014/main" id="{3BCE3E82-CB24-AF35-D1B6-5118FB1BE31E}"/>
              </a:ext>
            </a:extLst>
          </p:cNvPr>
          <p:cNvSpPr>
            <a:spLocks noGrp="1"/>
          </p:cNvSpPr>
          <p:nvPr>
            <p:ph idx="1"/>
          </p:nvPr>
        </p:nvSpPr>
        <p:spPr/>
        <p:txBody>
          <a:bodyPr/>
          <a:lstStyle/>
          <a:p>
            <a:pPr algn="just">
              <a:lnSpc>
                <a:spcPct val="110000"/>
              </a:lnSpc>
            </a:pPr>
            <a:r>
              <a:rPr lang="en-US" dirty="0">
                <a:effectLst/>
              </a:rPr>
              <a:t>Whether you're planning a campaign, creating digital assets for social media, or tracking your results, digital marketing tools will help make your efforts more efficient and convenient.</a:t>
            </a:r>
          </a:p>
          <a:p>
            <a:pPr algn="just">
              <a:lnSpc>
                <a:spcPct val="110000"/>
              </a:lnSpc>
            </a:pPr>
            <a:r>
              <a:rPr lang="en-US" dirty="0">
                <a:effectLst/>
              </a:rPr>
              <a:t>For example, you don't need to spend hours making a video with a tool like Adobe Spark or </a:t>
            </a:r>
            <a:r>
              <a:rPr lang="en-US" dirty="0" err="1">
                <a:effectLst/>
              </a:rPr>
              <a:t>Animaker</a:t>
            </a:r>
            <a:r>
              <a:rPr lang="en-US" dirty="0">
                <a:effectLst/>
              </a:rPr>
              <a:t>. </a:t>
            </a:r>
          </a:p>
          <a:p>
            <a:pPr algn="just">
              <a:lnSpc>
                <a:spcPct val="110000"/>
              </a:lnSpc>
            </a:pPr>
            <a:r>
              <a:rPr lang="en-US" dirty="0">
                <a:effectLst/>
              </a:rPr>
              <a:t>Digital marketing tools set you up for success and teach you along the way.</a:t>
            </a:r>
          </a:p>
          <a:p>
            <a:endParaRPr lang="en-GB" dirty="0"/>
          </a:p>
        </p:txBody>
      </p:sp>
    </p:spTree>
    <p:extLst>
      <p:ext uri="{BB962C8B-B14F-4D97-AF65-F5344CB8AC3E}">
        <p14:creationId xmlns:p14="http://schemas.microsoft.com/office/powerpoint/2010/main" val="92967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9259-DAB5-1518-3AB3-792EC77AE398}"/>
              </a:ext>
            </a:extLst>
          </p:cNvPr>
          <p:cNvSpPr>
            <a:spLocks noGrp="1"/>
          </p:cNvSpPr>
          <p:nvPr>
            <p:ph type="title"/>
          </p:nvPr>
        </p:nvSpPr>
        <p:spPr/>
        <p:txBody>
          <a:bodyPr/>
          <a:lstStyle/>
          <a:p>
            <a:r>
              <a:rPr lang="en-GB" dirty="0"/>
              <a:t>Why are Digital Marketing Tools Important?</a:t>
            </a:r>
          </a:p>
        </p:txBody>
      </p:sp>
      <p:sp>
        <p:nvSpPr>
          <p:cNvPr id="3" name="Content Placeholder 2">
            <a:extLst>
              <a:ext uri="{FF2B5EF4-FFF2-40B4-BE49-F238E27FC236}">
                <a16:creationId xmlns:a16="http://schemas.microsoft.com/office/drawing/2014/main" id="{E671D386-3678-5591-2FDE-98FBD0660D59}"/>
              </a:ext>
            </a:extLst>
          </p:cNvPr>
          <p:cNvSpPr>
            <a:spLocks noGrp="1"/>
          </p:cNvSpPr>
          <p:nvPr>
            <p:ph idx="1"/>
          </p:nvPr>
        </p:nvSpPr>
        <p:spPr>
          <a:xfrm>
            <a:off x="838200" y="1825625"/>
            <a:ext cx="6853518" cy="4351338"/>
          </a:xfrm>
        </p:spPr>
        <p:txBody>
          <a:bodyPr>
            <a:normAutofit fontScale="77500" lnSpcReduction="20000"/>
          </a:bodyPr>
          <a:lstStyle/>
          <a:p>
            <a:pPr algn="just">
              <a:lnSpc>
                <a:spcPct val="110000"/>
              </a:lnSpc>
            </a:pPr>
            <a:r>
              <a:rPr lang="en-US" dirty="0">
                <a:effectLst/>
              </a:rPr>
              <a:t>Nowadays, consumers </a:t>
            </a:r>
            <a:r>
              <a:rPr lang="en-US" b="1" dirty="0">
                <a:effectLst/>
              </a:rPr>
              <a:t>no longer want to be sold to, they want to be informed.</a:t>
            </a:r>
            <a:endParaRPr lang="en-US" dirty="0">
              <a:effectLst/>
            </a:endParaRPr>
          </a:p>
          <a:p>
            <a:pPr algn="just">
              <a:lnSpc>
                <a:spcPct val="110000"/>
              </a:lnSpc>
            </a:pPr>
            <a:r>
              <a:rPr lang="en-US" dirty="0">
                <a:effectLst/>
              </a:rPr>
              <a:t>If you think that's only true for online shoppers, prepare to be surprised. Even when visiting a store in person, 83% of shoppers said they did some online research beforehand.</a:t>
            </a:r>
          </a:p>
          <a:p>
            <a:pPr algn="just">
              <a:lnSpc>
                <a:spcPct val="110000"/>
              </a:lnSpc>
            </a:pPr>
            <a:r>
              <a:rPr lang="en-US" dirty="0">
                <a:effectLst/>
              </a:rPr>
              <a:t>Digital marketing tools are essential to small businesses because they help build your online presence without hiring someone to do the work.</a:t>
            </a:r>
          </a:p>
          <a:p>
            <a:pPr algn="just">
              <a:lnSpc>
                <a:spcPct val="110000"/>
              </a:lnSpc>
            </a:pPr>
            <a:r>
              <a:rPr lang="en-US" dirty="0">
                <a:effectLst/>
              </a:rPr>
              <a:t>Even without a degree or any training, these tools fill in the gaps so you can plan, build, and implement your own campaigns.</a:t>
            </a:r>
          </a:p>
          <a:p>
            <a:endParaRPr lang="en-GB" dirty="0"/>
          </a:p>
        </p:txBody>
      </p:sp>
      <p:pic>
        <p:nvPicPr>
          <p:cNvPr id="4" name="Picture 3">
            <a:extLst>
              <a:ext uri="{FF2B5EF4-FFF2-40B4-BE49-F238E27FC236}">
                <a16:creationId xmlns:a16="http://schemas.microsoft.com/office/drawing/2014/main" id="{3577C7F1-E0E6-C567-4E8E-4D50055B2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740" y="2328862"/>
            <a:ext cx="3890683" cy="2918013"/>
          </a:xfrm>
          <a:prstGeom prst="rect">
            <a:avLst/>
          </a:prstGeom>
          <a:ln>
            <a:noFill/>
          </a:ln>
          <a:effectLst>
            <a:softEdge rad="112500"/>
          </a:effectLst>
        </p:spPr>
      </p:pic>
    </p:spTree>
    <p:extLst>
      <p:ext uri="{BB962C8B-B14F-4D97-AF65-F5344CB8AC3E}">
        <p14:creationId xmlns:p14="http://schemas.microsoft.com/office/powerpoint/2010/main" val="100233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2DC5-4532-CD37-3C24-84F8CC7913F6}"/>
              </a:ext>
            </a:extLst>
          </p:cNvPr>
          <p:cNvSpPr>
            <a:spLocks noGrp="1"/>
          </p:cNvSpPr>
          <p:nvPr>
            <p:ph type="title"/>
          </p:nvPr>
        </p:nvSpPr>
        <p:spPr/>
        <p:txBody>
          <a:bodyPr/>
          <a:lstStyle/>
          <a:p>
            <a:r>
              <a:rPr lang="en-GB" dirty="0"/>
              <a:t>Why are Digital Marketing Tools Important?</a:t>
            </a:r>
          </a:p>
        </p:txBody>
      </p:sp>
      <p:sp>
        <p:nvSpPr>
          <p:cNvPr id="3" name="Content Placeholder 2">
            <a:extLst>
              <a:ext uri="{FF2B5EF4-FFF2-40B4-BE49-F238E27FC236}">
                <a16:creationId xmlns:a16="http://schemas.microsoft.com/office/drawing/2014/main" id="{FED805E3-F7F5-2AD0-FE68-1688E7D61C10}"/>
              </a:ext>
            </a:extLst>
          </p:cNvPr>
          <p:cNvSpPr>
            <a:spLocks noGrp="1"/>
          </p:cNvSpPr>
          <p:nvPr>
            <p:ph idx="1"/>
          </p:nvPr>
        </p:nvSpPr>
        <p:spPr/>
        <p:txBody>
          <a:bodyPr/>
          <a:lstStyle/>
          <a:p>
            <a:pPr algn="just"/>
            <a:r>
              <a:rPr lang="en-GB" dirty="0"/>
              <a:t>T</a:t>
            </a:r>
            <a:r>
              <a:rPr lang="en-GB" b="0" i="0" dirty="0">
                <a:effectLst/>
              </a:rPr>
              <a:t>hey help you reach a larger and more relevant audience, drive more sales and revenue, and measure and optimize your marketing performance.</a:t>
            </a:r>
          </a:p>
          <a:p>
            <a:pPr algn="just"/>
            <a:r>
              <a:rPr lang="en-GB" b="0" i="0" dirty="0">
                <a:effectLst/>
              </a:rPr>
              <a:t>Digital marketing tools help you reach people where they spend their time and money. The average Internet user has at least 8 social media accounts and spends over 2 hours a day on social media. By using tools like Sprout Social, </a:t>
            </a:r>
            <a:r>
              <a:rPr lang="en-GB" b="0" i="0" dirty="0" err="1">
                <a:effectLst/>
              </a:rPr>
              <a:t>Loomly</a:t>
            </a:r>
            <a:r>
              <a:rPr lang="en-GB" b="0" i="0" dirty="0">
                <a:effectLst/>
              </a:rPr>
              <a:t>, or Hootsuite, you can create and manage your social media content, engage with your audience, and monitor your social media performance.</a:t>
            </a:r>
          </a:p>
          <a:p>
            <a:endParaRPr lang="en-GB" dirty="0"/>
          </a:p>
        </p:txBody>
      </p:sp>
    </p:spTree>
    <p:extLst>
      <p:ext uri="{BB962C8B-B14F-4D97-AF65-F5344CB8AC3E}">
        <p14:creationId xmlns:p14="http://schemas.microsoft.com/office/powerpoint/2010/main" val="116351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4A0A-1B3E-CEE9-D45C-ED4483EE1387}"/>
              </a:ext>
            </a:extLst>
          </p:cNvPr>
          <p:cNvSpPr>
            <a:spLocks noGrp="1"/>
          </p:cNvSpPr>
          <p:nvPr>
            <p:ph type="title"/>
          </p:nvPr>
        </p:nvSpPr>
        <p:spPr/>
        <p:txBody>
          <a:bodyPr/>
          <a:lstStyle/>
          <a:p>
            <a:r>
              <a:rPr lang="en-GB" dirty="0"/>
              <a:t>Why are Digital Marketing Tools Important?</a:t>
            </a:r>
          </a:p>
        </p:txBody>
      </p:sp>
      <p:sp>
        <p:nvSpPr>
          <p:cNvPr id="3" name="Content Placeholder 2">
            <a:extLst>
              <a:ext uri="{FF2B5EF4-FFF2-40B4-BE49-F238E27FC236}">
                <a16:creationId xmlns:a16="http://schemas.microsoft.com/office/drawing/2014/main" id="{4D76CBDB-0D2D-7502-CF4D-B61FCC8218E3}"/>
              </a:ext>
            </a:extLst>
          </p:cNvPr>
          <p:cNvSpPr>
            <a:spLocks noGrp="1"/>
          </p:cNvSpPr>
          <p:nvPr>
            <p:ph idx="1"/>
          </p:nvPr>
        </p:nvSpPr>
        <p:spPr>
          <a:xfrm>
            <a:off x="838200" y="1825625"/>
            <a:ext cx="7436224" cy="4351338"/>
          </a:xfrm>
        </p:spPr>
        <p:txBody>
          <a:bodyPr>
            <a:normAutofit fontScale="70000" lnSpcReduction="20000"/>
          </a:bodyPr>
          <a:lstStyle/>
          <a:p>
            <a:pPr algn="just">
              <a:buFont typeface="Arial" panose="020B0604020202020204" pitchFamily="34" charset="0"/>
              <a:buChar char="•"/>
            </a:pPr>
            <a:r>
              <a:rPr lang="en-GB" b="0" i="0" dirty="0">
                <a:effectLst/>
              </a:rPr>
              <a:t>Digital marketing tools help you target your ideal customers. Unlike traditional marketing methods that rely on mass communication, digital marketing tools allow you to segment and personalize your messages based on various criteria, such as demographics, interests, behaviour, location, and more. By using tools like Google Ads, Facebook Ads, or HubSpot, you can create and run targeted campaigns that reach the right people at the right time with the right offer.</a:t>
            </a:r>
          </a:p>
          <a:p>
            <a:pPr algn="just">
              <a:buFont typeface="Arial" panose="020B0604020202020204" pitchFamily="34" charset="0"/>
              <a:buChar char="•"/>
            </a:pPr>
            <a:r>
              <a:rPr lang="en-GB" b="0" i="0" dirty="0">
                <a:effectLst/>
              </a:rPr>
              <a:t>Digital marketing tools help you measure your results and optimize your campaigns. One of the biggest advantages of digital marketing is that you can track and analyse your data in real time. By using tools like Google Analytics, </a:t>
            </a:r>
            <a:r>
              <a:rPr lang="en-GB" b="0" i="0" dirty="0" err="1">
                <a:effectLst/>
              </a:rPr>
              <a:t>Ahrefs</a:t>
            </a:r>
            <a:r>
              <a:rPr lang="en-GB" b="0" i="0" dirty="0">
                <a:effectLst/>
              </a:rPr>
              <a:t>, or </a:t>
            </a:r>
            <a:r>
              <a:rPr lang="en-GB" b="0" i="0" dirty="0" err="1">
                <a:effectLst/>
              </a:rPr>
              <a:t>Unbounce</a:t>
            </a:r>
            <a:r>
              <a:rPr lang="en-GB" b="0" i="0" dirty="0">
                <a:effectLst/>
              </a:rPr>
              <a:t>, you can see how your website, landing pages, ads, emails, and other digital channels are performing and identify what works and what doesn’t. You can also use tools like Google Bard or Jasper to generate creative content based on your data and insights.</a:t>
            </a:r>
          </a:p>
          <a:p>
            <a:endParaRPr lang="en-GB" dirty="0"/>
          </a:p>
        </p:txBody>
      </p:sp>
      <p:pic>
        <p:nvPicPr>
          <p:cNvPr id="4" name="Picture 3">
            <a:extLst>
              <a:ext uri="{FF2B5EF4-FFF2-40B4-BE49-F238E27FC236}">
                <a16:creationId xmlns:a16="http://schemas.microsoft.com/office/drawing/2014/main" id="{1320AE18-5CB6-D38C-7D74-9C01109448C9}"/>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62218" y="2511859"/>
            <a:ext cx="3829782" cy="2206612"/>
          </a:xfrm>
          <a:prstGeom prst="rect">
            <a:avLst/>
          </a:prstGeom>
          <a:ln>
            <a:noFill/>
          </a:ln>
          <a:effectLst>
            <a:softEdge rad="112500"/>
          </a:effectLst>
        </p:spPr>
      </p:pic>
    </p:spTree>
    <p:extLst>
      <p:ext uri="{BB962C8B-B14F-4D97-AF65-F5344CB8AC3E}">
        <p14:creationId xmlns:p14="http://schemas.microsoft.com/office/powerpoint/2010/main" val="238369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5795-494A-A167-B373-9AA03B62A075}"/>
              </a:ext>
            </a:extLst>
          </p:cNvPr>
          <p:cNvSpPr>
            <a:spLocks noGrp="1"/>
          </p:cNvSpPr>
          <p:nvPr>
            <p:ph type="title"/>
          </p:nvPr>
        </p:nvSpPr>
        <p:spPr/>
        <p:txBody>
          <a:bodyPr/>
          <a:lstStyle/>
          <a:p>
            <a:r>
              <a:rPr lang="en-GB" dirty="0"/>
              <a:t>Why are Digital Marketing Tools Important?</a:t>
            </a:r>
          </a:p>
        </p:txBody>
      </p:sp>
      <p:sp>
        <p:nvSpPr>
          <p:cNvPr id="3" name="Content Placeholder 2">
            <a:extLst>
              <a:ext uri="{FF2B5EF4-FFF2-40B4-BE49-F238E27FC236}">
                <a16:creationId xmlns:a16="http://schemas.microsoft.com/office/drawing/2014/main" id="{F9C9E69E-AE4D-70C7-CC9D-26910DBA374A}"/>
              </a:ext>
            </a:extLst>
          </p:cNvPr>
          <p:cNvSpPr>
            <a:spLocks noGrp="1"/>
          </p:cNvSpPr>
          <p:nvPr>
            <p:ph idx="1"/>
          </p:nvPr>
        </p:nvSpPr>
        <p:spPr/>
        <p:txBody>
          <a:bodyPr/>
          <a:lstStyle/>
          <a:p>
            <a:pPr algn="just"/>
            <a:r>
              <a:rPr lang="en-GB" b="0" i="0" dirty="0">
                <a:effectLst/>
              </a:rPr>
              <a:t>Digital marketing tools help you increase your conversion rate and customer loyalty. Digital marketing tools not only help you attract more visitors to your website but also help you convert them into leads and customers. By using tools like ChatGPT, </a:t>
            </a:r>
            <a:r>
              <a:rPr lang="en-GB" b="0" i="0" dirty="0" err="1">
                <a:effectLst/>
              </a:rPr>
              <a:t>Manychat</a:t>
            </a:r>
            <a:r>
              <a:rPr lang="en-GB" b="0" i="0" dirty="0">
                <a:effectLst/>
              </a:rPr>
              <a:t>, or </a:t>
            </a:r>
            <a:r>
              <a:rPr lang="en-GB" b="0" i="0" dirty="0" err="1">
                <a:effectLst/>
              </a:rPr>
              <a:t>Peech</a:t>
            </a:r>
            <a:r>
              <a:rPr lang="en-GB" b="0" i="0" dirty="0">
                <a:effectLst/>
              </a:rPr>
              <a:t>, you can create interactive and engaging experiences for your visitors, such as chatbots, videos, quizzes, and more. You can also use tools like </a:t>
            </a:r>
            <a:r>
              <a:rPr lang="en-GB" b="0" i="0" dirty="0" err="1">
                <a:effectLst/>
              </a:rPr>
              <a:t>ActiveCampaign</a:t>
            </a:r>
            <a:r>
              <a:rPr lang="en-GB" b="0" i="0" dirty="0">
                <a:effectLst/>
              </a:rPr>
              <a:t>, </a:t>
            </a:r>
            <a:r>
              <a:rPr lang="en-GB" b="0" i="0" dirty="0" err="1">
                <a:effectLst/>
              </a:rPr>
              <a:t>Klaviyo</a:t>
            </a:r>
            <a:r>
              <a:rPr lang="en-GB" b="0" i="0" dirty="0">
                <a:effectLst/>
              </a:rPr>
              <a:t>, or Benchmark Email to nurture your leads and customers with relevant and timely emails that build trust and loyalty.</a:t>
            </a:r>
          </a:p>
          <a:p>
            <a:endParaRPr lang="en-GB" dirty="0"/>
          </a:p>
        </p:txBody>
      </p:sp>
    </p:spTree>
    <p:extLst>
      <p:ext uri="{BB962C8B-B14F-4D97-AF65-F5344CB8AC3E}">
        <p14:creationId xmlns:p14="http://schemas.microsoft.com/office/powerpoint/2010/main" val="91548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3536-C5A8-B8C2-3A7B-F727702F260C}"/>
              </a:ext>
            </a:extLst>
          </p:cNvPr>
          <p:cNvSpPr>
            <a:spLocks noGrp="1"/>
          </p:cNvSpPr>
          <p:nvPr>
            <p:ph type="title"/>
          </p:nvPr>
        </p:nvSpPr>
        <p:spPr/>
        <p:txBody>
          <a:bodyPr/>
          <a:lstStyle/>
          <a:p>
            <a:r>
              <a:rPr lang="en-GB" dirty="0"/>
              <a:t>Useful Digital Marketing Tools for Business</a:t>
            </a:r>
          </a:p>
        </p:txBody>
      </p:sp>
      <p:sp>
        <p:nvSpPr>
          <p:cNvPr id="3" name="Content Placeholder 2">
            <a:extLst>
              <a:ext uri="{FF2B5EF4-FFF2-40B4-BE49-F238E27FC236}">
                <a16:creationId xmlns:a16="http://schemas.microsoft.com/office/drawing/2014/main" id="{8273E9FA-958D-F037-3B03-F1D8123796E2}"/>
              </a:ext>
            </a:extLst>
          </p:cNvPr>
          <p:cNvSpPr>
            <a:spLocks noGrp="1"/>
          </p:cNvSpPr>
          <p:nvPr>
            <p:ph idx="1"/>
          </p:nvPr>
        </p:nvSpPr>
        <p:spPr>
          <a:xfrm>
            <a:off x="838200" y="1825625"/>
            <a:ext cx="6512859" cy="4351338"/>
          </a:xfrm>
        </p:spPr>
        <p:txBody>
          <a:bodyPr>
            <a:normAutofit fontScale="85000" lnSpcReduction="10000"/>
          </a:bodyPr>
          <a:lstStyle/>
          <a:p>
            <a:pPr algn="just"/>
            <a:r>
              <a:rPr lang="en-GB" b="0" i="0" dirty="0">
                <a:effectLst/>
              </a:rPr>
              <a:t>There are many useful and some free digital marketing tools for business that can help you with various aspects of marketing, such as social media, advertising, content creation, web design, analytics, and more. Here are some of the tools that you can use:</a:t>
            </a:r>
          </a:p>
          <a:p>
            <a:pPr algn="just"/>
            <a:r>
              <a:rPr lang="en-GB" b="0" i="0" dirty="0">
                <a:effectLst/>
                <a:hlinkClick r:id="rId2"/>
              </a:rPr>
              <a:t>Canva</a:t>
            </a:r>
            <a:r>
              <a:rPr lang="en-GB" b="0" i="0" dirty="0">
                <a:effectLst/>
              </a:rPr>
              <a:t>: A graphic design platform that lets you create stunning visuals for your website and social media. You can use Canva to design logos, flyers, posters, infographics, banners, and more. You can also choose from thousands of templates and customize them with your own images, fonts, colours, and elements.</a:t>
            </a:r>
          </a:p>
          <a:p>
            <a:endParaRPr lang="en-GB" dirty="0"/>
          </a:p>
        </p:txBody>
      </p:sp>
      <p:pic>
        <p:nvPicPr>
          <p:cNvPr id="5" name="Picture 4">
            <a:extLst>
              <a:ext uri="{FF2B5EF4-FFF2-40B4-BE49-F238E27FC236}">
                <a16:creationId xmlns:a16="http://schemas.microsoft.com/office/drawing/2014/main" id="{EBCB2E6D-D59F-7DC0-655C-B8AFCE295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776" y="2545976"/>
            <a:ext cx="4337212" cy="2277036"/>
          </a:xfrm>
          <a:prstGeom prst="rect">
            <a:avLst/>
          </a:prstGeom>
          <a:ln>
            <a:noFill/>
          </a:ln>
          <a:effectLst>
            <a:softEdge rad="112500"/>
          </a:effectLst>
        </p:spPr>
      </p:pic>
    </p:spTree>
    <p:extLst>
      <p:ext uri="{BB962C8B-B14F-4D97-AF65-F5344CB8AC3E}">
        <p14:creationId xmlns:p14="http://schemas.microsoft.com/office/powerpoint/2010/main" val="711836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2019</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Bahnschrift SemiBold SemiConden</vt:lpstr>
      <vt:lpstr>Bahnschrift SemiLight</vt:lpstr>
      <vt:lpstr>Calibri</vt:lpstr>
      <vt:lpstr>Office Theme</vt:lpstr>
      <vt:lpstr>Digital Marketing Tools</vt:lpstr>
      <vt:lpstr>Learning Outcomes</vt:lpstr>
      <vt:lpstr>What are Digital Marketing Tools?</vt:lpstr>
      <vt:lpstr>What are Digital Marketing Tools?</vt:lpstr>
      <vt:lpstr>Why are Digital Marketing Tools Important?</vt:lpstr>
      <vt:lpstr>Why are Digital Marketing Tools Important?</vt:lpstr>
      <vt:lpstr>Why are Digital Marketing Tools Important?</vt:lpstr>
      <vt:lpstr>Why are Digital Marketing Tools Important?</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Useful Digital Marketing Tools for Business</vt:lpstr>
      <vt:lpstr>Activity </vt:lpstr>
      <vt:lpstr>Get Creative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31</cp:revision>
  <dcterms:created xsi:type="dcterms:W3CDTF">2023-08-28T15:06:23Z</dcterms:created>
  <dcterms:modified xsi:type="dcterms:W3CDTF">2023-10-20T13:38:39Z</dcterms:modified>
</cp:coreProperties>
</file>