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9" r:id="rId34"/>
    <p:sldId id="288"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0EA00"/>
    <a:srgbClr val="FFFF00"/>
    <a:srgbClr val="FFCC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a:p>
        </p:txBody>
      </p:sp>
      <p:pic>
        <p:nvPicPr>
          <p:cNvPr id="8" name="Picture 7">
            <a:extLst>
              <a:ext uri="{FF2B5EF4-FFF2-40B4-BE49-F238E27FC236}">
                <a16:creationId xmlns:a16="http://schemas.microsoft.com/office/drawing/2014/main" id="{26AACCCB-0D9D-C5FB-5965-D78F5F758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5166" y="5287962"/>
            <a:ext cx="3192563" cy="696054"/>
          </a:xfrm>
          <a:prstGeom prst="rect">
            <a:avLst/>
          </a:prstGeom>
        </p:spPr>
      </p:pic>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av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av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av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av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lstStyle/>
          <a:p>
            <a:r>
              <a:rPr lang="en-GB" dirty="0"/>
              <a:t>Marketing Essentials</a:t>
            </a:r>
          </a:p>
        </p:txBody>
      </p:sp>
      <p:sp>
        <p:nvSpPr>
          <p:cNvPr id="3" name="Subtitle 2">
            <a:extLst>
              <a:ext uri="{FF2B5EF4-FFF2-40B4-BE49-F238E27FC236}">
                <a16:creationId xmlns:a16="http://schemas.microsoft.com/office/drawing/2014/main" id="{4BA64DAD-9216-8FBB-3870-36681934341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F45A-D430-2D24-B618-DB6F38B82398}"/>
              </a:ext>
            </a:extLst>
          </p:cNvPr>
          <p:cNvSpPr>
            <a:spLocks noGrp="1"/>
          </p:cNvSpPr>
          <p:nvPr>
            <p:ph type="title"/>
          </p:nvPr>
        </p:nvSpPr>
        <p:spPr/>
        <p:txBody>
          <a:bodyPr/>
          <a:lstStyle/>
          <a:p>
            <a:r>
              <a:rPr lang="en-GB" dirty="0"/>
              <a:t>Entrepreneurial Marketing and Marketing Mix</a:t>
            </a:r>
          </a:p>
        </p:txBody>
      </p:sp>
      <p:sp>
        <p:nvSpPr>
          <p:cNvPr id="3" name="Content Placeholder 2">
            <a:extLst>
              <a:ext uri="{FF2B5EF4-FFF2-40B4-BE49-F238E27FC236}">
                <a16:creationId xmlns:a16="http://schemas.microsoft.com/office/drawing/2014/main" id="{A1C21ED3-B000-7190-ABC6-0F4D022DA10D}"/>
              </a:ext>
            </a:extLst>
          </p:cNvPr>
          <p:cNvSpPr>
            <a:spLocks noGrp="1"/>
          </p:cNvSpPr>
          <p:nvPr>
            <p:ph idx="1"/>
          </p:nvPr>
        </p:nvSpPr>
        <p:spPr/>
        <p:txBody>
          <a:bodyPr>
            <a:normAutofit fontScale="85000" lnSpcReduction="10000"/>
          </a:bodyPr>
          <a:lstStyle/>
          <a:p>
            <a:pPr algn="just"/>
            <a:r>
              <a:rPr lang="en-GB" b="0" i="0" dirty="0">
                <a:effectLst/>
              </a:rPr>
              <a:t>Promotion: Entrepreneurs often use guerrilla marketing, viral marketing, content marketing, or experiential marketing to promote </a:t>
            </a:r>
            <a:r>
              <a:rPr lang="en-GB" dirty="0"/>
              <a:t>thei</a:t>
            </a:r>
            <a:r>
              <a:rPr lang="en-GB" b="0" i="0" dirty="0">
                <a:effectLst/>
              </a:rPr>
              <a:t>r products or services. These are low-cost but high-impact methods that aim to create buzz, engagement, and loyalty among the customers. They may also use personal selling, referrals, testimonials, or endorsements to build trust and credibility among the customers. </a:t>
            </a:r>
            <a:r>
              <a:rPr lang="en-GB" dirty="0"/>
              <a:t>For example, Dropbox used a referral program that rewarded its users with free storage space for inviting their friends to join.</a:t>
            </a:r>
            <a:endParaRPr lang="en-GB" b="0" i="0" dirty="0">
              <a:effectLst/>
            </a:endParaRPr>
          </a:p>
          <a:p>
            <a:pPr algn="just"/>
            <a:r>
              <a:rPr lang="en-GB" b="0" i="0" dirty="0">
                <a:effectLst/>
              </a:rPr>
              <a:t>Entrepreneurial Marketing Mix is a flexible and adaptable approach that allows to respond quickly and effectively to the changing market conditions and customer preferences. It is based on the principles of creativity, innovation, experimentation, and customer orientation. It is suitable for start-ups and small businesses that operate in dynamic and uncertain environments.</a:t>
            </a:r>
            <a:endParaRPr lang="en-GB" dirty="0"/>
          </a:p>
        </p:txBody>
      </p:sp>
    </p:spTree>
    <p:extLst>
      <p:ext uri="{BB962C8B-B14F-4D97-AF65-F5344CB8AC3E}">
        <p14:creationId xmlns:p14="http://schemas.microsoft.com/office/powerpoint/2010/main" val="328298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A3B9-EBFA-C5F8-4C7B-A960FE6489FE}"/>
              </a:ext>
            </a:extLst>
          </p:cNvPr>
          <p:cNvSpPr>
            <a:spLocks noGrp="1"/>
          </p:cNvSpPr>
          <p:nvPr>
            <p:ph type="title"/>
          </p:nvPr>
        </p:nvSpPr>
        <p:spPr/>
        <p:txBody>
          <a:bodyPr>
            <a:normAutofit fontScale="90000"/>
          </a:bodyPr>
          <a:lstStyle/>
          <a:p>
            <a:r>
              <a:rPr lang="en-GB" dirty="0"/>
              <a:t>Market Research, Market </a:t>
            </a:r>
            <a:r>
              <a:rPr lang="en-IN" dirty="0"/>
              <a:t>Opportunity Recognition and Target Market</a:t>
            </a:r>
            <a:br>
              <a:rPr lang="en-IN" dirty="0"/>
            </a:br>
            <a:endParaRPr lang="en-GB" dirty="0"/>
          </a:p>
        </p:txBody>
      </p:sp>
      <p:sp>
        <p:nvSpPr>
          <p:cNvPr id="3" name="Content Placeholder 2">
            <a:extLst>
              <a:ext uri="{FF2B5EF4-FFF2-40B4-BE49-F238E27FC236}">
                <a16:creationId xmlns:a16="http://schemas.microsoft.com/office/drawing/2014/main" id="{98D1A75B-F1AD-C11A-2F84-8B10F6AA2A3F}"/>
              </a:ext>
            </a:extLst>
          </p:cNvPr>
          <p:cNvSpPr>
            <a:spLocks noGrp="1"/>
          </p:cNvSpPr>
          <p:nvPr>
            <p:ph idx="1"/>
          </p:nvPr>
        </p:nvSpPr>
        <p:spPr>
          <a:xfrm>
            <a:off x="838200" y="1825625"/>
            <a:ext cx="6521824" cy="4351338"/>
          </a:xfrm>
        </p:spPr>
        <p:txBody>
          <a:bodyPr>
            <a:normAutofit fontScale="70000" lnSpcReduction="20000"/>
          </a:bodyPr>
          <a:lstStyle/>
          <a:p>
            <a:pPr algn="just"/>
            <a:r>
              <a:rPr lang="en-GB" b="0" i="0" dirty="0">
                <a:effectLst/>
              </a:rPr>
              <a:t>Market research is a very important activity for entrepreneurs who want to launch a new product or service, or improve an existing one. Market research can help entrepreneurs to:</a:t>
            </a:r>
          </a:p>
          <a:p>
            <a:pPr algn="just">
              <a:buFont typeface="Arial" panose="020B0604020202020204" pitchFamily="34" charset="0"/>
              <a:buChar char="•"/>
            </a:pPr>
            <a:r>
              <a:rPr lang="en-GB" b="0" i="0" dirty="0">
                <a:effectLst/>
              </a:rPr>
              <a:t>Identify the needs and preferences of your potential customers.</a:t>
            </a:r>
          </a:p>
          <a:p>
            <a:pPr algn="just">
              <a:buFont typeface="Arial" panose="020B0604020202020204" pitchFamily="34" charset="0"/>
              <a:buChar char="•"/>
            </a:pPr>
            <a:r>
              <a:rPr lang="en-GB" b="0" i="0" dirty="0">
                <a:effectLst/>
              </a:rPr>
              <a:t>Evaluate the size and growth potential of your target market.</a:t>
            </a:r>
          </a:p>
          <a:p>
            <a:pPr algn="just">
              <a:buFont typeface="Arial" panose="020B0604020202020204" pitchFamily="34" charset="0"/>
              <a:buChar char="•"/>
            </a:pPr>
            <a:r>
              <a:rPr lang="en-GB" b="0" i="0" dirty="0">
                <a:effectLst/>
              </a:rPr>
              <a:t>Assess the strengths and weaknesses of your competitors.</a:t>
            </a:r>
          </a:p>
          <a:p>
            <a:pPr algn="just">
              <a:buFont typeface="Arial" panose="020B0604020202020204" pitchFamily="34" charset="0"/>
              <a:buChar char="•"/>
            </a:pPr>
            <a:r>
              <a:rPr lang="en-GB" b="0" i="0" dirty="0">
                <a:effectLst/>
              </a:rPr>
              <a:t>Determine the best pricing and distribution strategies.</a:t>
            </a:r>
          </a:p>
          <a:p>
            <a:pPr algn="just">
              <a:buFont typeface="Arial" panose="020B0604020202020204" pitchFamily="34" charset="0"/>
              <a:buChar char="•"/>
            </a:pPr>
            <a:r>
              <a:rPr lang="en-GB" b="0" i="0" dirty="0">
                <a:effectLst/>
              </a:rPr>
              <a:t>Test and refine your product or service features and benefits.</a:t>
            </a:r>
          </a:p>
          <a:p>
            <a:pPr algn="just">
              <a:buFont typeface="Arial" panose="020B0604020202020204" pitchFamily="34" charset="0"/>
              <a:buChar char="•"/>
            </a:pPr>
            <a:r>
              <a:rPr lang="en-GB" b="0" i="0" dirty="0">
                <a:effectLst/>
              </a:rPr>
              <a:t>Create effective marketing campaigns and messages</a:t>
            </a:r>
          </a:p>
          <a:p>
            <a:endParaRPr lang="en-GB" dirty="0"/>
          </a:p>
        </p:txBody>
      </p:sp>
      <p:pic>
        <p:nvPicPr>
          <p:cNvPr id="5" name="Picture 4">
            <a:extLst>
              <a:ext uri="{FF2B5EF4-FFF2-40B4-BE49-F238E27FC236}">
                <a16:creationId xmlns:a16="http://schemas.microsoft.com/office/drawing/2014/main" id="{943DB12A-DC7C-2F81-F5D4-1019D4D20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565" y="2194906"/>
            <a:ext cx="3612776" cy="3612776"/>
          </a:xfrm>
          <a:prstGeom prst="rect">
            <a:avLst/>
          </a:prstGeom>
          <a:ln>
            <a:noFill/>
          </a:ln>
          <a:effectLst>
            <a:softEdge rad="112500"/>
          </a:effectLst>
        </p:spPr>
      </p:pic>
    </p:spTree>
    <p:extLst>
      <p:ext uri="{BB962C8B-B14F-4D97-AF65-F5344CB8AC3E}">
        <p14:creationId xmlns:p14="http://schemas.microsoft.com/office/powerpoint/2010/main" val="217742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260F-8584-AD4C-83D8-496E6207391C}"/>
              </a:ext>
            </a:extLst>
          </p:cNvPr>
          <p:cNvSpPr>
            <a:spLocks noGrp="1"/>
          </p:cNvSpPr>
          <p:nvPr>
            <p:ph type="title"/>
          </p:nvPr>
        </p:nvSpPr>
        <p:spPr>
          <a:xfrm>
            <a:off x="838200" y="105148"/>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43879BBA-DA08-40BA-8431-A082DA732F1D}"/>
              </a:ext>
            </a:extLst>
          </p:cNvPr>
          <p:cNvSpPr>
            <a:spLocks noGrp="1"/>
          </p:cNvSpPr>
          <p:nvPr>
            <p:ph idx="1"/>
          </p:nvPr>
        </p:nvSpPr>
        <p:spPr/>
        <p:txBody>
          <a:bodyPr>
            <a:normAutofit fontScale="92500" lnSpcReduction="20000"/>
          </a:bodyPr>
          <a:lstStyle/>
          <a:p>
            <a:pPr marL="0" indent="0" algn="just">
              <a:buNone/>
            </a:pPr>
            <a:r>
              <a:rPr lang="en-GB" b="0" i="0" dirty="0">
                <a:effectLst/>
              </a:rPr>
              <a:t>To conduct market research, you need to follow some basic steps:</a:t>
            </a:r>
          </a:p>
          <a:p>
            <a:pPr algn="just"/>
            <a:r>
              <a:rPr lang="en-GB" b="0" i="0" dirty="0">
                <a:effectLst/>
              </a:rPr>
              <a:t>Identify buyer persona: A buyer persona is a fictional representation of your ideal customer, based on data and assumptions. It helps you to understand who your target customers are, what they want, how they behave, and how they make decisions. </a:t>
            </a:r>
            <a:r>
              <a:rPr lang="en-GB" dirty="0"/>
              <a:t>You can create buyer personas by using online tools, conducting surveys, interviewing customers, or analysing existing data.</a:t>
            </a:r>
            <a:endParaRPr lang="en-GB" b="0" i="0" dirty="0">
              <a:effectLst/>
            </a:endParaRPr>
          </a:p>
          <a:p>
            <a:pPr algn="just"/>
            <a:r>
              <a:rPr lang="en-GB" b="0" i="0" dirty="0">
                <a:effectLst/>
              </a:rPr>
              <a:t>Find a sample: A sample is a group of people who represent your target market and who can provide feedback on your product or service. You can find a sample by using online platforms, social media, referrals, or existing customers. </a:t>
            </a:r>
            <a:r>
              <a:rPr lang="en-GB" dirty="0"/>
              <a:t>You should aim to have a sample that is large enough and diverse enough to reflect your target market.</a:t>
            </a:r>
            <a:endParaRPr lang="en-GB" b="0" i="0" dirty="0">
              <a:effectLst/>
            </a:endParaRPr>
          </a:p>
          <a:p>
            <a:endParaRPr lang="en-GB" dirty="0"/>
          </a:p>
        </p:txBody>
      </p:sp>
    </p:spTree>
    <p:extLst>
      <p:ext uri="{BB962C8B-B14F-4D97-AF65-F5344CB8AC3E}">
        <p14:creationId xmlns:p14="http://schemas.microsoft.com/office/powerpoint/2010/main" val="240044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5A3F-0435-D8FE-5EF8-AB6C5FB415E3}"/>
              </a:ext>
            </a:extLst>
          </p:cNvPr>
          <p:cNvSpPr>
            <a:spLocks noGrp="1"/>
          </p:cNvSpPr>
          <p:nvPr>
            <p:ph type="title"/>
          </p:nvPr>
        </p:nvSpPr>
        <p:spPr>
          <a:xfrm>
            <a:off x="838200" y="18255"/>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6009BD2C-C8EB-C459-C2BD-CF048E174AEF}"/>
              </a:ext>
            </a:extLst>
          </p:cNvPr>
          <p:cNvSpPr>
            <a:spLocks noGrp="1"/>
          </p:cNvSpPr>
          <p:nvPr>
            <p:ph idx="1"/>
          </p:nvPr>
        </p:nvSpPr>
        <p:spPr>
          <a:xfrm>
            <a:off x="838200" y="1825625"/>
            <a:ext cx="6315635" cy="4351338"/>
          </a:xfrm>
        </p:spPr>
        <p:txBody>
          <a:bodyPr>
            <a:normAutofit fontScale="70000" lnSpcReduction="20000"/>
          </a:bodyPr>
          <a:lstStyle/>
          <a:p>
            <a:pPr algn="just"/>
            <a:r>
              <a:rPr lang="en-GB" b="0" i="0" dirty="0">
                <a:effectLst/>
              </a:rPr>
              <a:t>Create research questions: Research questions are specific questions that you want to answer through your market research. You should be relevant, clear, and measurable. You can create research questions by using the SMART framework: Specific, Measurable, Achievable, Relevant, and Time-bound. </a:t>
            </a:r>
            <a:r>
              <a:rPr lang="en-GB" dirty="0"/>
              <a:t>For example, a research question could be: "How likely are customers to buy my product at a price of €10 within the next month?"</a:t>
            </a:r>
            <a:endParaRPr lang="en-GB" b="0" i="0" dirty="0">
              <a:effectLst/>
            </a:endParaRPr>
          </a:p>
          <a:p>
            <a:pPr algn="just"/>
            <a:r>
              <a:rPr lang="en-GB" b="0" i="0" dirty="0">
                <a:effectLst/>
              </a:rPr>
              <a:t>Assess your competition: Competition analysis is the process of identifying and evaluating your competitors in terms of your products, prices, strengths, weaknesses, opportunities, and threats. You can assess your competition by using online tools, visiting your websites, reading your reviews, or buying your products. </a:t>
            </a:r>
            <a:r>
              <a:rPr lang="en-GB" dirty="0"/>
              <a:t>You should aim to find out what makes your product or service unique and superior to your competitors.</a:t>
            </a:r>
            <a:endParaRPr lang="en-GB" b="0" i="0" dirty="0">
              <a:effectLst/>
            </a:endParaRPr>
          </a:p>
          <a:p>
            <a:endParaRPr lang="en-GB" dirty="0"/>
          </a:p>
        </p:txBody>
      </p:sp>
      <p:pic>
        <p:nvPicPr>
          <p:cNvPr id="5" name="Picture 4">
            <a:extLst>
              <a:ext uri="{FF2B5EF4-FFF2-40B4-BE49-F238E27FC236}">
                <a16:creationId xmlns:a16="http://schemas.microsoft.com/office/drawing/2014/main" id="{1F1DC10D-A020-8095-F69B-8BAD9AAC2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918" y="2115671"/>
            <a:ext cx="3585882" cy="3585882"/>
          </a:xfrm>
          <a:prstGeom prst="rect">
            <a:avLst/>
          </a:prstGeom>
        </p:spPr>
      </p:pic>
    </p:spTree>
    <p:extLst>
      <p:ext uri="{BB962C8B-B14F-4D97-AF65-F5344CB8AC3E}">
        <p14:creationId xmlns:p14="http://schemas.microsoft.com/office/powerpoint/2010/main" val="259893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38-376F-1440-59BA-C3C1E9E1768D}"/>
              </a:ext>
            </a:extLst>
          </p:cNvPr>
          <p:cNvSpPr>
            <a:spLocks noGrp="1"/>
          </p:cNvSpPr>
          <p:nvPr>
            <p:ph type="title"/>
          </p:nvPr>
        </p:nvSpPr>
        <p:spPr>
          <a:xfrm>
            <a:off x="838200" y="141007"/>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BE03F5C7-D53D-F49B-D04F-79389EC50059}"/>
              </a:ext>
            </a:extLst>
          </p:cNvPr>
          <p:cNvSpPr>
            <a:spLocks noGrp="1"/>
          </p:cNvSpPr>
          <p:nvPr>
            <p:ph idx="1"/>
          </p:nvPr>
        </p:nvSpPr>
        <p:spPr/>
        <p:txBody>
          <a:bodyPr>
            <a:normAutofit fontScale="85000" lnSpcReduction="10000"/>
          </a:bodyPr>
          <a:lstStyle/>
          <a:p>
            <a:pPr algn="just"/>
            <a:r>
              <a:rPr lang="en-GB" b="0" i="0" dirty="0">
                <a:effectLst/>
              </a:rPr>
              <a:t>Create a market research summary: A market research summary is a document that summarizes the main findings and insights from your market research. </a:t>
            </a:r>
            <a:r>
              <a:rPr lang="en-GB" dirty="0"/>
              <a:t>It should include the following sections: Introduction (the purpose and objectives of your market research), Methodology (the methods and tools you used to collect and analyse data), Results (the data and statistics you obtained from your sample), Analysis (the interpretation and explanation of your results), Recommendations (the actions and strategies you suggest based on your analysis), and Conclusion (the main takeaways and implications of your market research).</a:t>
            </a:r>
            <a:endParaRPr lang="en-GB" b="0" i="0" dirty="0">
              <a:effectLst/>
            </a:endParaRPr>
          </a:p>
          <a:p>
            <a:pPr marL="0" indent="0" algn="just">
              <a:buNone/>
            </a:pPr>
            <a:r>
              <a:rPr lang="en-GB" b="0" i="0" dirty="0">
                <a:effectLst/>
              </a:rPr>
              <a:t>Market research is an essential tool for entrepreneurs who want to succeed in the market. By conducting market research, you can gain valuable insights into your customers, competitors, and industry, and use them to create a better product or service that meets the market demand.</a:t>
            </a:r>
          </a:p>
          <a:p>
            <a:endParaRPr lang="en-GB" dirty="0"/>
          </a:p>
        </p:txBody>
      </p:sp>
    </p:spTree>
    <p:extLst>
      <p:ext uri="{BB962C8B-B14F-4D97-AF65-F5344CB8AC3E}">
        <p14:creationId xmlns:p14="http://schemas.microsoft.com/office/powerpoint/2010/main" val="166614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D345-91B8-B4B9-146A-63A33000CBB8}"/>
              </a:ext>
            </a:extLst>
          </p:cNvPr>
          <p:cNvSpPr>
            <a:spLocks noGrp="1"/>
          </p:cNvSpPr>
          <p:nvPr>
            <p:ph type="title"/>
          </p:nvPr>
        </p:nvSpPr>
        <p:spPr>
          <a:xfrm>
            <a:off x="838200" y="123078"/>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678B8760-9798-3665-970F-42BE896581B4}"/>
              </a:ext>
            </a:extLst>
          </p:cNvPr>
          <p:cNvSpPr>
            <a:spLocks noGrp="1"/>
          </p:cNvSpPr>
          <p:nvPr>
            <p:ph idx="1"/>
          </p:nvPr>
        </p:nvSpPr>
        <p:spPr>
          <a:xfrm>
            <a:off x="838200" y="1825625"/>
            <a:ext cx="6530788" cy="4351338"/>
          </a:xfrm>
        </p:spPr>
        <p:txBody>
          <a:bodyPr>
            <a:normAutofit fontScale="55000" lnSpcReduction="20000"/>
          </a:bodyPr>
          <a:lstStyle/>
          <a:p>
            <a:pPr algn="just"/>
            <a:r>
              <a:rPr lang="en-GB" b="0" i="0" dirty="0">
                <a:effectLst/>
              </a:rPr>
              <a:t>Market Opportunity Recognition is the process of identifying and evaluating the potential of new or existing markets for a product or service. It involves analysing the market size, growth, trends, customer needs, competitors, and environmental factors that affect the market. Market Opportunity Recognition can help to:</a:t>
            </a:r>
          </a:p>
          <a:p>
            <a:pPr algn="just">
              <a:buFont typeface="Arial" panose="020B0604020202020204" pitchFamily="34" charset="0"/>
              <a:buChar char="•"/>
            </a:pPr>
            <a:r>
              <a:rPr lang="en-GB" b="0" i="0" dirty="0">
                <a:effectLst/>
              </a:rPr>
              <a:t>Discover unmet or underserved customer needs that can be satisfied by a new or improved product or service.</a:t>
            </a:r>
          </a:p>
          <a:p>
            <a:pPr algn="just">
              <a:buFont typeface="Arial" panose="020B0604020202020204" pitchFamily="34" charset="0"/>
              <a:buChar char="•"/>
            </a:pPr>
            <a:r>
              <a:rPr lang="en-GB" b="0" i="0" dirty="0">
                <a:effectLst/>
              </a:rPr>
              <a:t>Find gaps or niches in the market that are not well served by the existing competitors.</a:t>
            </a:r>
          </a:p>
          <a:p>
            <a:pPr algn="just">
              <a:buFont typeface="Arial" panose="020B0604020202020204" pitchFamily="34" charset="0"/>
              <a:buChar char="•"/>
            </a:pPr>
            <a:r>
              <a:rPr lang="en-GB" b="0" i="0" dirty="0">
                <a:effectLst/>
              </a:rPr>
              <a:t>Exploit emerging trends or technologies that create new market opportunities or change the existing market dynamics.</a:t>
            </a:r>
          </a:p>
          <a:p>
            <a:pPr algn="just">
              <a:buFont typeface="Arial" panose="020B0604020202020204" pitchFamily="34" charset="0"/>
              <a:buChar char="•"/>
            </a:pPr>
            <a:r>
              <a:rPr lang="en-GB" b="0" i="0" dirty="0">
                <a:effectLst/>
              </a:rPr>
              <a:t>Assess the feasibility and profitability of entering a new or existing market.</a:t>
            </a:r>
          </a:p>
          <a:p>
            <a:pPr algn="just">
              <a:buFont typeface="Arial" panose="020B0604020202020204" pitchFamily="34" charset="0"/>
              <a:buChar char="•"/>
            </a:pPr>
            <a:r>
              <a:rPr lang="en-GB" b="0" i="0" dirty="0">
                <a:effectLst/>
              </a:rPr>
              <a:t>Develop a unique value proposition that differentiates the product or service from the competitors.</a:t>
            </a:r>
          </a:p>
          <a:p>
            <a:pPr algn="just">
              <a:buFont typeface="Arial" panose="020B0604020202020204" pitchFamily="34" charset="0"/>
              <a:buChar char="•"/>
            </a:pPr>
            <a:r>
              <a:rPr lang="en-GB" b="0" i="0" dirty="0">
                <a:effectLst/>
              </a:rPr>
              <a:t>Create a marketing strategy that targets the most attractive segments of the market.</a:t>
            </a:r>
          </a:p>
          <a:p>
            <a:endParaRPr lang="en-GB" dirty="0"/>
          </a:p>
        </p:txBody>
      </p:sp>
      <p:pic>
        <p:nvPicPr>
          <p:cNvPr id="5" name="Picture 4">
            <a:extLst>
              <a:ext uri="{FF2B5EF4-FFF2-40B4-BE49-F238E27FC236}">
                <a16:creationId xmlns:a16="http://schemas.microsoft.com/office/drawing/2014/main" id="{AF6CD235-49C7-6D83-5742-DE66C4981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567" y="2375646"/>
            <a:ext cx="4544223" cy="3030911"/>
          </a:xfrm>
          <a:prstGeom prst="rect">
            <a:avLst/>
          </a:prstGeom>
          <a:ln>
            <a:noFill/>
          </a:ln>
          <a:effectLst>
            <a:softEdge rad="112500"/>
          </a:effectLst>
        </p:spPr>
      </p:pic>
    </p:spTree>
    <p:extLst>
      <p:ext uri="{BB962C8B-B14F-4D97-AF65-F5344CB8AC3E}">
        <p14:creationId xmlns:p14="http://schemas.microsoft.com/office/powerpoint/2010/main" val="347438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6EE8-A5B6-3587-8925-051EB3DD8F31}"/>
              </a:ext>
            </a:extLst>
          </p:cNvPr>
          <p:cNvSpPr>
            <a:spLocks noGrp="1"/>
          </p:cNvSpPr>
          <p:nvPr>
            <p:ph type="title"/>
          </p:nvPr>
        </p:nvSpPr>
        <p:spPr>
          <a:xfrm>
            <a:off x="838200" y="18255"/>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4175962D-6565-0FCF-40D3-2733F5893BEC}"/>
              </a:ext>
            </a:extLst>
          </p:cNvPr>
          <p:cNvSpPr>
            <a:spLocks noGrp="1"/>
          </p:cNvSpPr>
          <p:nvPr>
            <p:ph idx="1"/>
          </p:nvPr>
        </p:nvSpPr>
        <p:spPr/>
        <p:txBody>
          <a:bodyPr>
            <a:normAutofit lnSpcReduction="10000"/>
          </a:bodyPr>
          <a:lstStyle/>
          <a:p>
            <a:pPr marL="0" indent="0" algn="just">
              <a:buNone/>
            </a:pPr>
            <a:r>
              <a:rPr lang="en-GB" b="0" i="0" dirty="0">
                <a:effectLst/>
              </a:rPr>
              <a:t>To conduct Market Opportunity Recognition, you need to follow some basic steps:</a:t>
            </a:r>
          </a:p>
          <a:p>
            <a:pPr algn="just"/>
            <a:r>
              <a:rPr lang="en-GB" b="0" i="0" dirty="0">
                <a:effectLst/>
              </a:rPr>
              <a:t>Define the problem or need: The first step is to identify a problem or need that customers have and that is not adequately solved by the current solutions in the market. </a:t>
            </a:r>
            <a:r>
              <a:rPr lang="en-GB" dirty="0"/>
              <a:t>This can be done by observing customers, conducting surveys, interviewing experts, or analysing secondary data.</a:t>
            </a:r>
            <a:endParaRPr lang="en-GB" b="0" i="0" dirty="0">
              <a:effectLst/>
            </a:endParaRPr>
          </a:p>
          <a:p>
            <a:pPr algn="just"/>
            <a:r>
              <a:rPr lang="en-GB" b="0" i="0" dirty="0">
                <a:effectLst/>
              </a:rPr>
              <a:t>Generate ideas: The next step is to generate possible ideas for products or services that can solve the problem or need. </a:t>
            </a:r>
            <a:r>
              <a:rPr lang="en-GB" dirty="0"/>
              <a:t>This can be done by brainstorming, using creativity techniques, researching best practices, or benchmarking competitors.</a:t>
            </a:r>
            <a:endParaRPr lang="en-GB" b="0" i="0" dirty="0">
              <a:effectLst/>
            </a:endParaRPr>
          </a:p>
          <a:p>
            <a:endParaRPr lang="en-GB" dirty="0"/>
          </a:p>
        </p:txBody>
      </p:sp>
    </p:spTree>
    <p:extLst>
      <p:ext uri="{BB962C8B-B14F-4D97-AF65-F5344CB8AC3E}">
        <p14:creationId xmlns:p14="http://schemas.microsoft.com/office/powerpoint/2010/main" val="141539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1821-AE83-DEFF-FCD0-A9E9AA0242F2}"/>
              </a:ext>
            </a:extLst>
          </p:cNvPr>
          <p:cNvSpPr>
            <a:spLocks noGrp="1"/>
          </p:cNvSpPr>
          <p:nvPr>
            <p:ph type="title"/>
          </p:nvPr>
        </p:nvSpPr>
        <p:spPr>
          <a:xfrm>
            <a:off x="838200" y="132043"/>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88C05AE0-F83D-F782-D575-4F1FBA39F8D7}"/>
              </a:ext>
            </a:extLst>
          </p:cNvPr>
          <p:cNvSpPr>
            <a:spLocks noGrp="1"/>
          </p:cNvSpPr>
          <p:nvPr>
            <p:ph idx="1"/>
          </p:nvPr>
        </p:nvSpPr>
        <p:spPr>
          <a:xfrm>
            <a:off x="838200" y="1825625"/>
            <a:ext cx="7391400" cy="4351338"/>
          </a:xfrm>
        </p:spPr>
        <p:txBody>
          <a:bodyPr>
            <a:normAutofit fontScale="77500" lnSpcReduction="20000"/>
          </a:bodyPr>
          <a:lstStyle/>
          <a:p>
            <a:pPr algn="just"/>
            <a:r>
              <a:rPr lang="en-GB" b="0" i="0" dirty="0">
                <a:effectLst/>
              </a:rPr>
              <a:t>Evaluate ideas: The third step is to evaluate the ideas based on your feasibility, desirability, and viability. </a:t>
            </a:r>
            <a:r>
              <a:rPr lang="en-GB" dirty="0"/>
              <a:t>This can be done by using criteria such as customer value, market potential, competitive advantage, technical feasibility, financial viability, and social impact.</a:t>
            </a:r>
            <a:endParaRPr lang="en-GB" b="0" i="0" dirty="0">
              <a:effectLst/>
            </a:endParaRPr>
          </a:p>
          <a:p>
            <a:pPr algn="just"/>
            <a:r>
              <a:rPr lang="en-GB" b="0" i="0" dirty="0">
                <a:effectLst/>
              </a:rPr>
              <a:t>Select the best idea: The final step is to select the best idea that has the highest potential to succeed in the market. </a:t>
            </a:r>
            <a:r>
              <a:rPr lang="en-GB" dirty="0"/>
              <a:t>This can be done by using decision-making tools such as scoring models, decision matrices, or SWOT analysis.</a:t>
            </a:r>
            <a:endParaRPr lang="en-GB" b="0" i="0" dirty="0">
              <a:effectLst/>
            </a:endParaRPr>
          </a:p>
          <a:p>
            <a:pPr marL="0" indent="0" algn="just">
              <a:buNone/>
            </a:pPr>
            <a:r>
              <a:rPr lang="en-GB" b="0" i="0" dirty="0">
                <a:effectLst/>
              </a:rPr>
              <a:t>Market Opportunity Recognition is also a critical skill for entrepreneurs who want to create and capture value in the market. By recognizing market opportunities, you can design products or services that meet customer needs and wants, and that have a competitive edge over the existing solutions.</a:t>
            </a:r>
          </a:p>
          <a:p>
            <a:endParaRPr lang="en-GB" dirty="0"/>
          </a:p>
        </p:txBody>
      </p:sp>
      <p:pic>
        <p:nvPicPr>
          <p:cNvPr id="5" name="Picture 4">
            <a:extLst>
              <a:ext uri="{FF2B5EF4-FFF2-40B4-BE49-F238E27FC236}">
                <a16:creationId xmlns:a16="http://schemas.microsoft.com/office/drawing/2014/main" id="{4EDDAB59-9A95-A8D0-EC5E-49EAC207B5A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8341658" y="2294964"/>
            <a:ext cx="3437965" cy="3437965"/>
          </a:xfrm>
          <a:prstGeom prst="rect">
            <a:avLst/>
          </a:prstGeom>
          <a:ln>
            <a:noFill/>
          </a:ln>
          <a:effectLst>
            <a:softEdge rad="112500"/>
          </a:effectLst>
        </p:spPr>
      </p:pic>
    </p:spTree>
    <p:extLst>
      <p:ext uri="{BB962C8B-B14F-4D97-AF65-F5344CB8AC3E}">
        <p14:creationId xmlns:p14="http://schemas.microsoft.com/office/powerpoint/2010/main" val="156380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C360-3EAB-EBC7-0565-7838F675EFE5}"/>
              </a:ext>
            </a:extLst>
          </p:cNvPr>
          <p:cNvSpPr>
            <a:spLocks noGrp="1"/>
          </p:cNvSpPr>
          <p:nvPr>
            <p:ph type="title"/>
          </p:nvPr>
        </p:nvSpPr>
        <p:spPr>
          <a:xfrm>
            <a:off x="838200" y="96184"/>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9997E5B5-92C8-3541-0811-AE6B03FF90E9}"/>
              </a:ext>
            </a:extLst>
          </p:cNvPr>
          <p:cNvSpPr>
            <a:spLocks noGrp="1"/>
          </p:cNvSpPr>
          <p:nvPr>
            <p:ph idx="1"/>
          </p:nvPr>
        </p:nvSpPr>
        <p:spPr/>
        <p:txBody>
          <a:bodyPr>
            <a:normAutofit lnSpcReduction="10000"/>
          </a:bodyPr>
          <a:lstStyle/>
          <a:p>
            <a:pPr marL="0" indent="0" algn="just">
              <a:buNone/>
            </a:pPr>
            <a:r>
              <a:rPr lang="en-GB" b="0" i="0" dirty="0">
                <a:effectLst/>
              </a:rPr>
              <a:t>A target market is a specific group of potential customers that a business aims to reach with its products or services. A target market is important because it helps to:</a:t>
            </a:r>
          </a:p>
          <a:p>
            <a:pPr algn="just">
              <a:buFont typeface="Arial" panose="020B0604020202020204" pitchFamily="34" charset="0"/>
              <a:buChar char="•"/>
            </a:pPr>
            <a:r>
              <a:rPr lang="en-GB" b="0" i="0" dirty="0">
                <a:effectLst/>
              </a:rPr>
              <a:t>Understand the needs, preferences, and behaviours of your ideal customers.</a:t>
            </a:r>
          </a:p>
          <a:p>
            <a:pPr algn="just">
              <a:buFont typeface="Arial" panose="020B0604020202020204" pitchFamily="34" charset="0"/>
              <a:buChar char="•"/>
            </a:pPr>
            <a:r>
              <a:rPr lang="en-GB" b="0" i="0" dirty="0">
                <a:effectLst/>
              </a:rPr>
              <a:t>Design and develop products or services that meet or exceed customer expectations.</a:t>
            </a:r>
          </a:p>
          <a:p>
            <a:pPr algn="just">
              <a:buFont typeface="Arial" panose="020B0604020202020204" pitchFamily="34" charset="0"/>
              <a:buChar char="•"/>
            </a:pPr>
            <a:r>
              <a:rPr lang="en-GB" b="0" i="0" dirty="0">
                <a:effectLst/>
              </a:rPr>
              <a:t>Create and implement effective marketing strategies that attract and retain customers.</a:t>
            </a:r>
          </a:p>
          <a:p>
            <a:pPr algn="just">
              <a:buFont typeface="Arial" panose="020B0604020202020204" pitchFamily="34" charset="0"/>
              <a:buChar char="•"/>
            </a:pPr>
            <a:r>
              <a:rPr lang="en-GB" b="0" i="0" dirty="0">
                <a:effectLst/>
              </a:rPr>
              <a:t>Achieve competitive advantage and profitability in the market.</a:t>
            </a:r>
          </a:p>
          <a:p>
            <a:endParaRPr lang="en-GB" dirty="0"/>
          </a:p>
        </p:txBody>
      </p:sp>
    </p:spTree>
    <p:extLst>
      <p:ext uri="{BB962C8B-B14F-4D97-AF65-F5344CB8AC3E}">
        <p14:creationId xmlns:p14="http://schemas.microsoft.com/office/powerpoint/2010/main" val="345753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08B6-24E9-D6C4-52F1-F4DEC80890E9}"/>
              </a:ext>
            </a:extLst>
          </p:cNvPr>
          <p:cNvSpPr>
            <a:spLocks noGrp="1"/>
          </p:cNvSpPr>
          <p:nvPr>
            <p:ph type="title"/>
          </p:nvPr>
        </p:nvSpPr>
        <p:spPr>
          <a:xfrm>
            <a:off x="838200" y="96184"/>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83FBD4C9-EB07-D7C7-2268-349348BD7C8E}"/>
              </a:ext>
            </a:extLst>
          </p:cNvPr>
          <p:cNvSpPr>
            <a:spLocks noGrp="1"/>
          </p:cNvSpPr>
          <p:nvPr>
            <p:ph idx="1"/>
          </p:nvPr>
        </p:nvSpPr>
        <p:spPr>
          <a:xfrm>
            <a:off x="838200" y="1825625"/>
            <a:ext cx="6503894" cy="4351338"/>
          </a:xfrm>
        </p:spPr>
        <p:txBody>
          <a:bodyPr>
            <a:normAutofit fontScale="77500" lnSpcReduction="20000"/>
          </a:bodyPr>
          <a:lstStyle/>
          <a:p>
            <a:pPr marL="0" indent="0" algn="just">
              <a:buNone/>
            </a:pPr>
            <a:r>
              <a:rPr lang="en-GB" b="0" i="0" dirty="0">
                <a:effectLst/>
              </a:rPr>
              <a:t>To define a target market, </a:t>
            </a:r>
            <a:r>
              <a:rPr lang="en-GB" dirty="0"/>
              <a:t>you</a:t>
            </a:r>
            <a:r>
              <a:rPr lang="en-GB" b="0" i="0" dirty="0">
                <a:effectLst/>
              </a:rPr>
              <a:t> need to segment the market based on various criteria, such as:</a:t>
            </a:r>
          </a:p>
          <a:p>
            <a:pPr algn="just">
              <a:buFont typeface="Arial" panose="020B0604020202020204" pitchFamily="34" charset="0"/>
              <a:buChar char="•"/>
            </a:pPr>
            <a:r>
              <a:rPr lang="en-GB" b="0" i="0" dirty="0">
                <a:effectLst/>
              </a:rPr>
              <a:t>Demographic: This refers to the basic characteristics of customers, such as age, gender, income, education, occupation, etc.</a:t>
            </a:r>
          </a:p>
          <a:p>
            <a:pPr algn="just">
              <a:buFont typeface="Arial" panose="020B0604020202020204" pitchFamily="34" charset="0"/>
              <a:buChar char="•"/>
            </a:pPr>
            <a:r>
              <a:rPr lang="en-GB" b="0" i="0" dirty="0">
                <a:effectLst/>
              </a:rPr>
              <a:t>Geographic: This refers to the location of customers, such as country, region, city, neighbourhood, etc.</a:t>
            </a:r>
          </a:p>
          <a:p>
            <a:pPr algn="just">
              <a:buFont typeface="Arial" panose="020B0604020202020204" pitchFamily="34" charset="0"/>
              <a:buChar char="•"/>
            </a:pPr>
            <a:r>
              <a:rPr lang="en-GB" b="0" i="0" dirty="0">
                <a:effectLst/>
              </a:rPr>
              <a:t>Psychographic: This refers to the lifestyle, personality, values, interests, and attitudes of customers.</a:t>
            </a:r>
          </a:p>
          <a:p>
            <a:pPr algn="just">
              <a:buFont typeface="Arial" panose="020B0604020202020204" pitchFamily="34" charset="0"/>
              <a:buChar char="•"/>
            </a:pPr>
            <a:r>
              <a:rPr lang="en-GB" b="0" i="0" dirty="0">
                <a:effectLst/>
              </a:rPr>
              <a:t>Behavioural: This refers to the actions and reactions of customers, such as purchase patterns, usage frequency, loyalty, benefits sought, etc.</a:t>
            </a:r>
          </a:p>
          <a:p>
            <a:endParaRPr lang="en-GB" dirty="0"/>
          </a:p>
        </p:txBody>
      </p:sp>
      <p:pic>
        <p:nvPicPr>
          <p:cNvPr id="5" name="Picture 4">
            <a:extLst>
              <a:ext uri="{FF2B5EF4-FFF2-40B4-BE49-F238E27FC236}">
                <a16:creationId xmlns:a16="http://schemas.microsoft.com/office/drawing/2014/main" id="{95E2D40B-2013-077C-147A-8A3B78784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553" y="2389094"/>
            <a:ext cx="3429000" cy="3429000"/>
          </a:xfrm>
          <a:prstGeom prst="rect">
            <a:avLst/>
          </a:prstGeom>
        </p:spPr>
      </p:pic>
    </p:spTree>
    <p:extLst>
      <p:ext uri="{BB962C8B-B14F-4D97-AF65-F5344CB8AC3E}">
        <p14:creationId xmlns:p14="http://schemas.microsoft.com/office/powerpoint/2010/main" val="4179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B745-FDFA-0A82-88C1-4A94FB07B8B9}"/>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DF96D2C4-5B82-F601-68BA-ADC7D4156ECD}"/>
              </a:ext>
            </a:extLst>
          </p:cNvPr>
          <p:cNvSpPr>
            <a:spLocks noGrp="1"/>
          </p:cNvSpPr>
          <p:nvPr>
            <p:ph idx="1"/>
          </p:nvPr>
        </p:nvSpPr>
        <p:spPr/>
        <p:txBody>
          <a:bodyPr/>
          <a:lstStyle/>
          <a:p>
            <a:r>
              <a:rPr lang="en-GB" dirty="0"/>
              <a:t>Importance of Marketing</a:t>
            </a:r>
          </a:p>
          <a:p>
            <a:r>
              <a:rPr lang="en-GB" dirty="0"/>
              <a:t>Entrepreneurial Marketing and Marketing Mix</a:t>
            </a:r>
          </a:p>
          <a:p>
            <a:r>
              <a:rPr lang="en-GB" dirty="0"/>
              <a:t>Market Research, Market </a:t>
            </a:r>
            <a:r>
              <a:rPr lang="en-IN" dirty="0"/>
              <a:t>Opportunity Recognition and Target Market</a:t>
            </a:r>
          </a:p>
          <a:p>
            <a:r>
              <a:rPr lang="en-IN" dirty="0"/>
              <a:t>Marketing Techniques and Tools for Entrepreneurs</a:t>
            </a:r>
          </a:p>
          <a:p>
            <a:r>
              <a:rPr lang="en-IN" dirty="0"/>
              <a:t>Entrepreneurial Branding</a:t>
            </a:r>
          </a:p>
          <a:p>
            <a:r>
              <a:rPr lang="en-IN" dirty="0"/>
              <a:t>Marketing Strategy and Marketing Plan</a:t>
            </a:r>
          </a:p>
          <a:p>
            <a:r>
              <a:rPr lang="en-IN" dirty="0"/>
              <a:t>Sales and Customer Service</a:t>
            </a:r>
          </a:p>
          <a:p>
            <a:endParaRPr lang="en-GB" dirty="0"/>
          </a:p>
        </p:txBody>
      </p:sp>
    </p:spTree>
    <p:extLst>
      <p:ext uri="{BB962C8B-B14F-4D97-AF65-F5344CB8AC3E}">
        <p14:creationId xmlns:p14="http://schemas.microsoft.com/office/powerpoint/2010/main" val="4041999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8CE6-9E88-97B7-0558-97D04DDE7F91}"/>
              </a:ext>
            </a:extLst>
          </p:cNvPr>
          <p:cNvSpPr>
            <a:spLocks noGrp="1"/>
          </p:cNvSpPr>
          <p:nvPr>
            <p:ph type="title"/>
          </p:nvPr>
        </p:nvSpPr>
        <p:spPr>
          <a:xfrm>
            <a:off x="838200" y="18255"/>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18F9D439-1876-21C6-22AA-C4A04D0E2555}"/>
              </a:ext>
            </a:extLst>
          </p:cNvPr>
          <p:cNvSpPr>
            <a:spLocks noGrp="1"/>
          </p:cNvSpPr>
          <p:nvPr>
            <p:ph idx="1"/>
          </p:nvPr>
        </p:nvSpPr>
        <p:spPr/>
        <p:txBody>
          <a:bodyPr>
            <a:normAutofit fontScale="92500" lnSpcReduction="20000"/>
          </a:bodyPr>
          <a:lstStyle/>
          <a:p>
            <a:pPr algn="just"/>
            <a:r>
              <a:rPr lang="en-GB" b="0" i="0" dirty="0">
                <a:effectLst/>
              </a:rPr>
              <a:t>By segmenting the market, </a:t>
            </a:r>
            <a:r>
              <a:rPr lang="en-GB" dirty="0"/>
              <a:t>you</a:t>
            </a:r>
            <a:r>
              <a:rPr lang="en-GB" b="0" i="0" dirty="0">
                <a:effectLst/>
              </a:rPr>
              <a:t> can identify the most attractive and profitable segments that have a high demand for your products or services. </a:t>
            </a:r>
          </a:p>
          <a:p>
            <a:pPr algn="just"/>
            <a:r>
              <a:rPr lang="en-GB" dirty="0"/>
              <a:t>You</a:t>
            </a:r>
            <a:r>
              <a:rPr lang="en-GB" b="0" i="0" dirty="0">
                <a:effectLst/>
              </a:rPr>
              <a:t> can then tailor your products or services to fit the specific needs and wants of each segment. For example, an entrepreneur who wants to launch a new vegan restaurant can segment the market based on demographic (e.g., age group), geographic (e.g., city), psychographic (e.g., health-conscious), and behavioural (e.g., frequency of eating out) criteria. </a:t>
            </a:r>
          </a:p>
          <a:p>
            <a:pPr algn="just"/>
            <a:r>
              <a:rPr lang="en-GB" dirty="0"/>
              <a:t>You</a:t>
            </a:r>
            <a:r>
              <a:rPr lang="en-GB" b="0" i="0" dirty="0">
                <a:effectLst/>
              </a:rPr>
              <a:t> can then select the segment that has the most potential for their restaurant, such as young professionals who live in a metropolitan area and are interested in healthy and sustainable food options.</a:t>
            </a:r>
            <a:endParaRPr lang="en-GB" dirty="0"/>
          </a:p>
        </p:txBody>
      </p:sp>
    </p:spTree>
    <p:extLst>
      <p:ext uri="{BB962C8B-B14F-4D97-AF65-F5344CB8AC3E}">
        <p14:creationId xmlns:p14="http://schemas.microsoft.com/office/powerpoint/2010/main" val="421343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618C-59D0-5B3E-EC8F-5043FA3ADFDB}"/>
              </a:ext>
            </a:extLst>
          </p:cNvPr>
          <p:cNvSpPr>
            <a:spLocks noGrp="1"/>
          </p:cNvSpPr>
          <p:nvPr>
            <p:ph type="title"/>
          </p:nvPr>
        </p:nvSpPr>
        <p:spPr>
          <a:xfrm>
            <a:off x="838200" y="18255"/>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69184117-D398-160D-2244-7FDE3E7C0B74}"/>
              </a:ext>
            </a:extLst>
          </p:cNvPr>
          <p:cNvSpPr>
            <a:spLocks noGrp="1"/>
          </p:cNvSpPr>
          <p:nvPr>
            <p:ph idx="1"/>
          </p:nvPr>
        </p:nvSpPr>
        <p:spPr>
          <a:xfrm>
            <a:off x="838200" y="1825625"/>
            <a:ext cx="6512859" cy="4351338"/>
          </a:xfrm>
        </p:spPr>
        <p:txBody>
          <a:bodyPr>
            <a:normAutofit fontScale="92500" lnSpcReduction="20000"/>
          </a:bodyPr>
          <a:lstStyle/>
          <a:p>
            <a:pPr marL="0" indent="0" algn="just">
              <a:buNone/>
            </a:pPr>
            <a:r>
              <a:rPr lang="en-GB" b="0" i="0" dirty="0">
                <a:effectLst/>
              </a:rPr>
              <a:t>By defining a target market, </a:t>
            </a:r>
            <a:r>
              <a:rPr lang="en-GB" dirty="0"/>
              <a:t>you</a:t>
            </a:r>
            <a:r>
              <a:rPr lang="en-GB" b="0" i="0" dirty="0">
                <a:effectLst/>
              </a:rPr>
              <a:t> can also create a buyer persona, which is a fictional representation of your ideal customer. A buyer persona can help to:</a:t>
            </a:r>
          </a:p>
          <a:p>
            <a:pPr algn="just">
              <a:buFont typeface="Arial" panose="020B0604020202020204" pitchFamily="34" charset="0"/>
              <a:buChar char="•"/>
            </a:pPr>
            <a:r>
              <a:rPr lang="en-GB" b="0" i="0" dirty="0">
                <a:effectLst/>
              </a:rPr>
              <a:t>Visualize and empathize with your target customers.</a:t>
            </a:r>
          </a:p>
          <a:p>
            <a:pPr algn="just">
              <a:buFont typeface="Arial" panose="020B0604020202020204" pitchFamily="34" charset="0"/>
              <a:buChar char="•"/>
            </a:pPr>
            <a:r>
              <a:rPr lang="en-GB" b="0" i="0" dirty="0">
                <a:effectLst/>
              </a:rPr>
              <a:t>Communicate and connect with your target customers.</a:t>
            </a:r>
          </a:p>
          <a:p>
            <a:pPr algn="just">
              <a:buFont typeface="Arial" panose="020B0604020202020204" pitchFamily="34" charset="0"/>
              <a:buChar char="•"/>
            </a:pPr>
            <a:r>
              <a:rPr lang="en-GB" b="0" i="0" dirty="0">
                <a:effectLst/>
              </a:rPr>
              <a:t>Develop and deliver value propositions that resonate with your target customers.</a:t>
            </a:r>
          </a:p>
          <a:p>
            <a:pPr algn="just">
              <a:buFont typeface="Arial" panose="020B0604020202020204" pitchFamily="34" charset="0"/>
              <a:buChar char="•"/>
            </a:pPr>
            <a:r>
              <a:rPr lang="en-GB" b="0" i="0" dirty="0">
                <a:effectLst/>
              </a:rPr>
              <a:t>Measure and improve customer satisfaction and loyalty.</a:t>
            </a:r>
          </a:p>
          <a:p>
            <a:endParaRPr lang="en-GB" dirty="0"/>
          </a:p>
        </p:txBody>
      </p:sp>
      <p:pic>
        <p:nvPicPr>
          <p:cNvPr id="5" name="Picture 4">
            <a:extLst>
              <a:ext uri="{FF2B5EF4-FFF2-40B4-BE49-F238E27FC236}">
                <a16:creationId xmlns:a16="http://schemas.microsoft.com/office/drawing/2014/main" id="{6D9C091B-8921-3159-15BC-C0BEF5F2B5B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b="5491"/>
          <a:stretch/>
        </p:blipFill>
        <p:spPr>
          <a:xfrm>
            <a:off x="7756832" y="2043952"/>
            <a:ext cx="3794191" cy="3585882"/>
          </a:xfrm>
          <a:prstGeom prst="rect">
            <a:avLst/>
          </a:prstGeom>
          <a:ln>
            <a:noFill/>
          </a:ln>
          <a:effectLst>
            <a:softEdge rad="112500"/>
          </a:effectLst>
        </p:spPr>
      </p:pic>
    </p:spTree>
    <p:extLst>
      <p:ext uri="{BB962C8B-B14F-4D97-AF65-F5344CB8AC3E}">
        <p14:creationId xmlns:p14="http://schemas.microsoft.com/office/powerpoint/2010/main" val="4215031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F7E1-8EB9-2F02-6466-E58CEEAF6A7C}"/>
              </a:ext>
            </a:extLst>
          </p:cNvPr>
          <p:cNvSpPr>
            <a:spLocks noGrp="1"/>
          </p:cNvSpPr>
          <p:nvPr>
            <p:ph type="title"/>
          </p:nvPr>
        </p:nvSpPr>
        <p:spPr>
          <a:xfrm>
            <a:off x="838200" y="96184"/>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E2D92CD1-81DC-A24C-9B74-30E12ED17C5D}"/>
              </a:ext>
            </a:extLst>
          </p:cNvPr>
          <p:cNvSpPr>
            <a:spLocks noGrp="1"/>
          </p:cNvSpPr>
          <p:nvPr>
            <p:ph idx="1"/>
          </p:nvPr>
        </p:nvSpPr>
        <p:spPr/>
        <p:txBody>
          <a:bodyPr>
            <a:normAutofit fontScale="70000" lnSpcReduction="20000"/>
          </a:bodyPr>
          <a:lstStyle/>
          <a:p>
            <a:pPr marL="0" indent="0" algn="just">
              <a:buNone/>
            </a:pPr>
            <a:r>
              <a:rPr lang="en-GB" b="0" i="0" dirty="0">
                <a:effectLst/>
              </a:rPr>
              <a:t>A buyer persona can include information such as name, age, occupation, goals, challenges, pain points, motivations, preferences, etc. For example, a buyer persona for the vegan restaurant could be:</a:t>
            </a:r>
          </a:p>
          <a:p>
            <a:pPr algn="just"/>
            <a:r>
              <a:rPr lang="en-GB" b="0" i="0" dirty="0">
                <a:effectLst/>
              </a:rPr>
              <a:t>Name: Anna </a:t>
            </a:r>
          </a:p>
          <a:p>
            <a:pPr algn="just"/>
            <a:r>
              <a:rPr lang="en-GB" b="0" i="0" dirty="0">
                <a:effectLst/>
              </a:rPr>
              <a:t>Age: 28 </a:t>
            </a:r>
          </a:p>
          <a:p>
            <a:pPr algn="just"/>
            <a:r>
              <a:rPr lang="en-GB" b="0" i="0" dirty="0">
                <a:effectLst/>
              </a:rPr>
              <a:t>Occupation: Marketing manager </a:t>
            </a:r>
          </a:p>
          <a:p>
            <a:pPr algn="just"/>
            <a:r>
              <a:rPr lang="en-GB" b="0" i="0" dirty="0">
                <a:effectLst/>
              </a:rPr>
              <a:t>Goals: To advance her career and maintain a healthy lifestyle. </a:t>
            </a:r>
          </a:p>
          <a:p>
            <a:pPr algn="just"/>
            <a:r>
              <a:rPr lang="en-GB" b="0" i="0" dirty="0">
                <a:effectLst/>
              </a:rPr>
              <a:t>Challenges: To find time and money to eat well and exercise regularly. </a:t>
            </a:r>
          </a:p>
          <a:p>
            <a:pPr algn="just"/>
            <a:r>
              <a:rPr lang="en-GB" b="0" i="0" dirty="0">
                <a:effectLst/>
              </a:rPr>
              <a:t>Pain points: To deal with stress and fatigue from work and lack of nutritious food options. </a:t>
            </a:r>
          </a:p>
          <a:p>
            <a:pPr algn="just"/>
            <a:r>
              <a:rPr lang="en-GB" b="0" i="0" dirty="0">
                <a:effectLst/>
              </a:rPr>
              <a:t>Motivations: To enjoy delicious and affordable vegan food that supports her health and wellness goals. </a:t>
            </a:r>
          </a:p>
          <a:p>
            <a:pPr algn="just"/>
            <a:r>
              <a:rPr lang="en-GB" b="0" i="0" dirty="0">
                <a:effectLst/>
              </a:rPr>
              <a:t>Preferences: To order online or dine in at a cozy and friendly restaurant that offers a variety of vegan dishes.</a:t>
            </a:r>
          </a:p>
          <a:p>
            <a:endParaRPr lang="en-GB" dirty="0"/>
          </a:p>
        </p:txBody>
      </p:sp>
    </p:spTree>
    <p:extLst>
      <p:ext uri="{BB962C8B-B14F-4D97-AF65-F5344CB8AC3E}">
        <p14:creationId xmlns:p14="http://schemas.microsoft.com/office/powerpoint/2010/main" val="298210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4065-F266-9175-5AB5-D740FD7DAD21}"/>
              </a:ext>
            </a:extLst>
          </p:cNvPr>
          <p:cNvSpPr>
            <a:spLocks noGrp="1"/>
          </p:cNvSpPr>
          <p:nvPr>
            <p:ph type="title"/>
          </p:nvPr>
        </p:nvSpPr>
        <p:spPr>
          <a:xfrm>
            <a:off x="838200" y="96184"/>
            <a:ext cx="10515600" cy="1325563"/>
          </a:xfrm>
        </p:spPr>
        <p:txBody>
          <a:bodyPr>
            <a:normAutofit/>
          </a:bodyPr>
          <a:lstStyle/>
          <a:p>
            <a:r>
              <a:rPr lang="en-GB" sz="4000" dirty="0"/>
              <a:t>Market Research, Market </a:t>
            </a:r>
            <a:r>
              <a:rPr lang="en-IN" sz="4000" dirty="0"/>
              <a:t>Opportunity Recognition and Target Market</a:t>
            </a:r>
            <a:endParaRPr lang="en-GB" sz="4000" dirty="0"/>
          </a:p>
        </p:txBody>
      </p:sp>
      <p:sp>
        <p:nvSpPr>
          <p:cNvPr id="3" name="Content Placeholder 2">
            <a:extLst>
              <a:ext uri="{FF2B5EF4-FFF2-40B4-BE49-F238E27FC236}">
                <a16:creationId xmlns:a16="http://schemas.microsoft.com/office/drawing/2014/main" id="{DE403E4B-4FB1-1959-E31B-D0CBC7FEF8CE}"/>
              </a:ext>
            </a:extLst>
          </p:cNvPr>
          <p:cNvSpPr>
            <a:spLocks noGrp="1"/>
          </p:cNvSpPr>
          <p:nvPr>
            <p:ph idx="1"/>
          </p:nvPr>
        </p:nvSpPr>
        <p:spPr>
          <a:xfrm>
            <a:off x="838200" y="1825625"/>
            <a:ext cx="7498976" cy="4351338"/>
          </a:xfrm>
        </p:spPr>
        <p:txBody>
          <a:bodyPr>
            <a:normAutofit fontScale="92500" lnSpcReduction="20000"/>
          </a:bodyPr>
          <a:lstStyle/>
          <a:p>
            <a:pPr algn="just"/>
            <a:r>
              <a:rPr lang="en-GB" b="0" i="0" dirty="0">
                <a:effectLst/>
              </a:rPr>
              <a:t>By creating a buyer persona, </a:t>
            </a:r>
            <a:r>
              <a:rPr lang="en-GB" dirty="0"/>
              <a:t>you</a:t>
            </a:r>
            <a:r>
              <a:rPr lang="en-GB" b="0" i="0" dirty="0">
                <a:effectLst/>
              </a:rPr>
              <a:t> can better understand Anna’s needs and wants, and offer her a product or service that meets or exceeds her expectations.</a:t>
            </a:r>
          </a:p>
          <a:p>
            <a:pPr algn="just"/>
            <a:r>
              <a:rPr lang="en-GB" b="0" i="0" dirty="0">
                <a:effectLst/>
              </a:rPr>
              <a:t>In conclusion, a target market is a specific group of potential customers that a business aims to reach with its products or services. A target market is important because it helps to understand customers better and create products or services that satisfy them. To define a target market, </a:t>
            </a:r>
            <a:r>
              <a:rPr lang="en-GB" dirty="0"/>
              <a:t>you</a:t>
            </a:r>
            <a:r>
              <a:rPr lang="en-GB" b="0" i="0" dirty="0">
                <a:effectLst/>
              </a:rPr>
              <a:t> need to segment the market based on various criteria and create a buyer persona that represents your ideal customer.</a:t>
            </a:r>
          </a:p>
          <a:p>
            <a:endParaRPr lang="en-GB" dirty="0"/>
          </a:p>
        </p:txBody>
      </p:sp>
      <p:pic>
        <p:nvPicPr>
          <p:cNvPr id="5" name="Picture 4">
            <a:extLst>
              <a:ext uri="{FF2B5EF4-FFF2-40B4-BE49-F238E27FC236}">
                <a16:creationId xmlns:a16="http://schemas.microsoft.com/office/drawing/2014/main" id="{C87B9A68-32E7-F42D-7395-4832CA1C6DF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413376" y="2052917"/>
            <a:ext cx="3370729" cy="3370729"/>
          </a:xfrm>
          <a:prstGeom prst="rect">
            <a:avLst/>
          </a:prstGeom>
          <a:ln>
            <a:noFill/>
          </a:ln>
          <a:effectLst>
            <a:softEdge rad="112500"/>
          </a:effectLst>
        </p:spPr>
      </p:pic>
    </p:spTree>
    <p:extLst>
      <p:ext uri="{BB962C8B-B14F-4D97-AF65-F5344CB8AC3E}">
        <p14:creationId xmlns:p14="http://schemas.microsoft.com/office/powerpoint/2010/main" val="1179436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5CDD-61C2-EC8A-9BC4-1DE6ACCB27AB}"/>
              </a:ext>
            </a:extLst>
          </p:cNvPr>
          <p:cNvSpPr>
            <a:spLocks noGrp="1"/>
          </p:cNvSpPr>
          <p:nvPr>
            <p:ph type="title"/>
          </p:nvPr>
        </p:nvSpPr>
        <p:spPr>
          <a:xfrm>
            <a:off x="838200" y="18255"/>
            <a:ext cx="10515600" cy="1325563"/>
          </a:xfrm>
        </p:spPr>
        <p:txBody>
          <a:bodyPr>
            <a:normAutofit/>
          </a:bodyPr>
          <a:lstStyle/>
          <a:p>
            <a:r>
              <a:rPr lang="en-IN" dirty="0"/>
              <a:t>Marketing Techniques and Tools for Entrepreneurs </a:t>
            </a:r>
            <a:endParaRPr lang="en-GB" dirty="0"/>
          </a:p>
        </p:txBody>
      </p:sp>
      <p:sp>
        <p:nvSpPr>
          <p:cNvPr id="3" name="Content Placeholder 2">
            <a:extLst>
              <a:ext uri="{FF2B5EF4-FFF2-40B4-BE49-F238E27FC236}">
                <a16:creationId xmlns:a16="http://schemas.microsoft.com/office/drawing/2014/main" id="{A7C80640-6485-DB5F-2493-C939CEC0E294}"/>
              </a:ext>
            </a:extLst>
          </p:cNvPr>
          <p:cNvSpPr>
            <a:spLocks noGrp="1"/>
          </p:cNvSpPr>
          <p:nvPr>
            <p:ph idx="1"/>
          </p:nvPr>
        </p:nvSpPr>
        <p:spPr/>
        <p:txBody>
          <a:bodyPr>
            <a:normAutofit fontScale="77500" lnSpcReduction="20000"/>
          </a:bodyPr>
          <a:lstStyle/>
          <a:p>
            <a:pPr algn="just"/>
            <a:r>
              <a:rPr lang="en-GB" b="0" i="0" dirty="0">
                <a:effectLst/>
              </a:rPr>
              <a:t>Marketing techniques and tools are methods and resources that you can use to promote your products or services, attract customers, and increase sales. There are many different types of marketing techniques and tools, depending on the goals, target audience, budget, and industry of the entrepreneur. Some of the most common and effective marketing techniques and tools are:</a:t>
            </a:r>
          </a:p>
          <a:p>
            <a:pPr algn="just">
              <a:buFont typeface="Arial" panose="020B0604020202020204" pitchFamily="34" charset="0"/>
              <a:buChar char="•"/>
            </a:pPr>
            <a:r>
              <a:rPr lang="en-GB" b="1" i="0" dirty="0">
                <a:effectLst/>
              </a:rPr>
              <a:t>Social media marketing</a:t>
            </a:r>
            <a:r>
              <a:rPr lang="en-GB" b="0" i="0" dirty="0">
                <a:effectLst/>
              </a:rPr>
              <a:t>: This involves using platforms like Facebook, Twitter, Instagram, LinkedIn, YouTube, and others to create and share content that engages potential and existing customers, builds brand awareness, and drives traffic to the website or landing page. Social media marketing can also include paid advertising, influencer marketing, user-generated content, and social listening.</a:t>
            </a:r>
          </a:p>
          <a:p>
            <a:pPr algn="just">
              <a:buFont typeface="Arial" panose="020B0604020202020204" pitchFamily="34" charset="0"/>
              <a:buChar char="•"/>
            </a:pPr>
            <a:r>
              <a:rPr lang="en-GB" b="1" i="0" dirty="0">
                <a:effectLst/>
              </a:rPr>
              <a:t>Email marketing</a:t>
            </a:r>
            <a:r>
              <a:rPr lang="en-GB" b="0" i="0" dirty="0">
                <a:effectLst/>
              </a:rPr>
              <a:t>: This is one of the oldest and most reliable forms of digital marketing, which involves sending personalized and relevant messages to subscribers via email. Email marketing can help you communicate with your audience, nurture leads, increase conversions, and retain customers. </a:t>
            </a:r>
            <a:r>
              <a:rPr lang="en-GB" dirty="0"/>
              <a:t>Email marketing tools like Mailchimp, HubSpot, Constant Contact, and others can help you create, manage, and optimize your email campaigns</a:t>
            </a:r>
            <a:r>
              <a:rPr lang="en-GB" b="0" i="0" dirty="0">
                <a:effectLst/>
              </a:rPr>
              <a:t>.</a:t>
            </a:r>
          </a:p>
          <a:p>
            <a:endParaRPr lang="en-GB" dirty="0"/>
          </a:p>
        </p:txBody>
      </p:sp>
    </p:spTree>
    <p:extLst>
      <p:ext uri="{BB962C8B-B14F-4D97-AF65-F5344CB8AC3E}">
        <p14:creationId xmlns:p14="http://schemas.microsoft.com/office/powerpoint/2010/main" val="3527975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6E78-707D-7D22-CE4C-9741096440E1}"/>
              </a:ext>
            </a:extLst>
          </p:cNvPr>
          <p:cNvSpPr>
            <a:spLocks noGrp="1"/>
          </p:cNvSpPr>
          <p:nvPr>
            <p:ph type="title"/>
          </p:nvPr>
        </p:nvSpPr>
        <p:spPr>
          <a:xfrm>
            <a:off x="838200" y="96183"/>
            <a:ext cx="10515600" cy="1325563"/>
          </a:xfrm>
        </p:spPr>
        <p:txBody>
          <a:bodyPr/>
          <a:lstStyle/>
          <a:p>
            <a:r>
              <a:rPr lang="en-IN" dirty="0"/>
              <a:t>Marketing Techniques and Tools for Entrepreneurs </a:t>
            </a:r>
            <a:endParaRPr lang="en-GB" dirty="0"/>
          </a:p>
        </p:txBody>
      </p:sp>
      <p:sp>
        <p:nvSpPr>
          <p:cNvPr id="3" name="Content Placeholder 2">
            <a:extLst>
              <a:ext uri="{FF2B5EF4-FFF2-40B4-BE49-F238E27FC236}">
                <a16:creationId xmlns:a16="http://schemas.microsoft.com/office/drawing/2014/main" id="{A6BB6AEA-31AE-2653-03B5-3A1EB7B568A2}"/>
              </a:ext>
            </a:extLst>
          </p:cNvPr>
          <p:cNvSpPr>
            <a:spLocks noGrp="1"/>
          </p:cNvSpPr>
          <p:nvPr>
            <p:ph idx="1"/>
          </p:nvPr>
        </p:nvSpPr>
        <p:spPr>
          <a:xfrm>
            <a:off x="838200" y="1825625"/>
            <a:ext cx="6665259" cy="4351338"/>
          </a:xfrm>
        </p:spPr>
        <p:txBody>
          <a:bodyPr>
            <a:normAutofit fontScale="62500" lnSpcReduction="20000"/>
          </a:bodyPr>
          <a:lstStyle/>
          <a:p>
            <a:pPr algn="just">
              <a:buFont typeface="Arial" panose="020B0604020202020204" pitchFamily="34" charset="0"/>
              <a:buChar char="•"/>
            </a:pPr>
            <a:r>
              <a:rPr lang="en-GB" b="1" i="0" dirty="0">
                <a:effectLst/>
              </a:rPr>
              <a:t>SEO (search engine optimization)</a:t>
            </a:r>
            <a:r>
              <a:rPr lang="en-GB" b="0" i="0" dirty="0">
                <a:effectLst/>
              </a:rPr>
              <a:t>: This is the process of improving the visibility and ranking of a website or web page on search engines like Google or Bing. SEO involves optimizing the content, design, structure, and technical aspects of a website or web page to match the search intent and preferences of the target audience. </a:t>
            </a:r>
            <a:r>
              <a:rPr lang="en-GB" dirty="0"/>
              <a:t>SEO tools like </a:t>
            </a:r>
            <a:r>
              <a:rPr lang="en-GB" dirty="0" err="1"/>
              <a:t>Moz</a:t>
            </a:r>
            <a:r>
              <a:rPr lang="en-GB" dirty="0"/>
              <a:t>, </a:t>
            </a:r>
            <a:r>
              <a:rPr lang="en-GB" dirty="0" err="1"/>
              <a:t>Ahrefs</a:t>
            </a:r>
            <a:r>
              <a:rPr lang="en-GB" dirty="0"/>
              <a:t>, SEMrush, and others can help you conduct keyword research, analyse competitors, audit your website, and track your performance</a:t>
            </a:r>
            <a:r>
              <a:rPr lang="en-GB" b="0" i="0" dirty="0">
                <a:effectLst/>
              </a:rPr>
              <a:t>.</a:t>
            </a:r>
          </a:p>
          <a:p>
            <a:pPr algn="just">
              <a:buFont typeface="Arial" panose="020B0604020202020204" pitchFamily="34" charset="0"/>
              <a:buChar char="•"/>
            </a:pPr>
            <a:r>
              <a:rPr lang="en-GB" b="1" i="0" dirty="0">
                <a:effectLst/>
              </a:rPr>
              <a:t>Conversion optimization</a:t>
            </a:r>
            <a:r>
              <a:rPr lang="en-GB" b="0" i="0" dirty="0">
                <a:effectLst/>
              </a:rPr>
              <a:t>: This is the process of increasing the percentage of visitors who take a desired action on a website or web page, such as signing up for a newsletter, downloading a resource, making a purchase, or filling out a form. Conversion optimization involves testing and improving various elements of a website or web page, such as headlines, copy, images, layout, colours, buttons, and others. </a:t>
            </a:r>
            <a:r>
              <a:rPr lang="en-GB" dirty="0"/>
              <a:t>Conversion optimization tools like Google Optimize, </a:t>
            </a:r>
            <a:r>
              <a:rPr lang="en-GB" dirty="0" err="1"/>
              <a:t>Unbounce</a:t>
            </a:r>
            <a:r>
              <a:rPr lang="en-GB" dirty="0"/>
              <a:t>, Hotjar, and others can help you run experiments, collect feedback, and analyse user behaviour.</a:t>
            </a:r>
            <a:endParaRPr lang="en-GB" b="0" i="0" dirty="0">
              <a:effectLst/>
            </a:endParaRPr>
          </a:p>
          <a:p>
            <a:endParaRPr lang="en-GB" dirty="0"/>
          </a:p>
        </p:txBody>
      </p:sp>
      <p:pic>
        <p:nvPicPr>
          <p:cNvPr id="5" name="Picture 4">
            <a:extLst>
              <a:ext uri="{FF2B5EF4-FFF2-40B4-BE49-F238E27FC236}">
                <a16:creationId xmlns:a16="http://schemas.microsoft.com/office/drawing/2014/main" id="{7CE210DC-9C42-2C24-C6D1-66142E19C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459" y="2348752"/>
            <a:ext cx="4314694" cy="2873749"/>
          </a:xfrm>
          <a:prstGeom prst="rect">
            <a:avLst/>
          </a:prstGeom>
          <a:ln>
            <a:noFill/>
          </a:ln>
          <a:effectLst>
            <a:softEdge rad="112500"/>
          </a:effectLst>
        </p:spPr>
      </p:pic>
    </p:spTree>
    <p:extLst>
      <p:ext uri="{BB962C8B-B14F-4D97-AF65-F5344CB8AC3E}">
        <p14:creationId xmlns:p14="http://schemas.microsoft.com/office/powerpoint/2010/main" val="277809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18F1-6B21-30C2-030C-9F3AFE48A288}"/>
              </a:ext>
            </a:extLst>
          </p:cNvPr>
          <p:cNvSpPr>
            <a:spLocks noGrp="1"/>
          </p:cNvSpPr>
          <p:nvPr>
            <p:ph type="title"/>
          </p:nvPr>
        </p:nvSpPr>
        <p:spPr>
          <a:xfrm>
            <a:off x="838200" y="18255"/>
            <a:ext cx="10515600" cy="1325563"/>
          </a:xfrm>
        </p:spPr>
        <p:txBody>
          <a:bodyPr/>
          <a:lstStyle/>
          <a:p>
            <a:r>
              <a:rPr lang="en-IN" dirty="0"/>
              <a:t>Marketing Techniques and Tools for Entrepreneurs </a:t>
            </a:r>
            <a:endParaRPr lang="en-GB" dirty="0"/>
          </a:p>
        </p:txBody>
      </p:sp>
      <p:sp>
        <p:nvSpPr>
          <p:cNvPr id="3" name="Content Placeholder 2">
            <a:extLst>
              <a:ext uri="{FF2B5EF4-FFF2-40B4-BE49-F238E27FC236}">
                <a16:creationId xmlns:a16="http://schemas.microsoft.com/office/drawing/2014/main" id="{927A95E5-2C3F-2FF3-7F60-A38BB08A512A}"/>
              </a:ext>
            </a:extLst>
          </p:cNvPr>
          <p:cNvSpPr>
            <a:spLocks noGrp="1"/>
          </p:cNvSpPr>
          <p:nvPr>
            <p:ph idx="1"/>
          </p:nvPr>
        </p:nvSpPr>
        <p:spPr/>
        <p:txBody>
          <a:bodyPr>
            <a:normAutofit fontScale="92500" lnSpcReduction="20000"/>
          </a:bodyPr>
          <a:lstStyle/>
          <a:p>
            <a:pPr algn="just">
              <a:buFont typeface="Arial" panose="020B0604020202020204" pitchFamily="34" charset="0"/>
              <a:buChar char="•"/>
            </a:pPr>
            <a:r>
              <a:rPr lang="en-GB" b="1" i="0" dirty="0">
                <a:effectLst/>
              </a:rPr>
              <a:t>Lead enrichment</a:t>
            </a:r>
            <a:r>
              <a:rPr lang="en-GB" b="0" i="0" dirty="0">
                <a:effectLst/>
              </a:rPr>
              <a:t>: This is the process of enhancing the quality and quantity of information about leads or prospects. Lead enrichment can help you segment your audience, personalize your messages, qualify your leads, and increase your sales efficiency. </a:t>
            </a:r>
            <a:r>
              <a:rPr lang="en-GB" dirty="0"/>
              <a:t>Lead enrichment tools like </a:t>
            </a:r>
            <a:r>
              <a:rPr lang="en-GB" dirty="0" err="1"/>
              <a:t>Clearbit</a:t>
            </a:r>
            <a:r>
              <a:rPr lang="en-GB" dirty="0"/>
              <a:t>, ZoomInfo, </a:t>
            </a:r>
            <a:r>
              <a:rPr lang="en-GB" dirty="0" err="1"/>
              <a:t>Leadfeeder</a:t>
            </a:r>
            <a:r>
              <a:rPr lang="en-GB" dirty="0"/>
              <a:t>, and others can help you find and verify contact information, enrich lead profiles with demographic and firmographic data, and integrate with CRM systems</a:t>
            </a:r>
            <a:r>
              <a:rPr lang="en-GB" b="0" i="0" dirty="0">
                <a:effectLst/>
              </a:rPr>
              <a:t>.</a:t>
            </a:r>
          </a:p>
          <a:p>
            <a:pPr algn="just">
              <a:buFont typeface="Arial" panose="020B0604020202020204" pitchFamily="34" charset="0"/>
              <a:buChar char="•"/>
            </a:pPr>
            <a:r>
              <a:rPr lang="en-GB" b="1" i="0" dirty="0">
                <a:effectLst/>
              </a:rPr>
              <a:t>Landing page and lead capture</a:t>
            </a:r>
            <a:r>
              <a:rPr lang="en-GB" b="0" i="0" dirty="0">
                <a:effectLst/>
              </a:rPr>
              <a:t>: This is the process of creating and optimizing web pages that are designed to capture leads or prospects. Landing pages are usually focused on a specific offer or value proposition that entices visitors to provide your contact information in exchange for something of value. Lead capture tools like </a:t>
            </a:r>
            <a:r>
              <a:rPr lang="en-GB" b="0" i="0" dirty="0" err="1">
                <a:effectLst/>
              </a:rPr>
              <a:t>Leadpages</a:t>
            </a:r>
            <a:r>
              <a:rPr lang="en-GB" dirty="0"/>
              <a:t>.</a:t>
            </a:r>
            <a:endParaRPr lang="en-GB" b="0" i="0" dirty="0">
              <a:effectLst/>
            </a:endParaRPr>
          </a:p>
          <a:p>
            <a:endParaRPr lang="en-GB" dirty="0"/>
          </a:p>
        </p:txBody>
      </p:sp>
    </p:spTree>
    <p:extLst>
      <p:ext uri="{BB962C8B-B14F-4D97-AF65-F5344CB8AC3E}">
        <p14:creationId xmlns:p14="http://schemas.microsoft.com/office/powerpoint/2010/main" val="80861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EB57-CC5D-C10C-5BEE-CC1C4E7B1920}"/>
              </a:ext>
            </a:extLst>
          </p:cNvPr>
          <p:cNvSpPr>
            <a:spLocks noGrp="1"/>
          </p:cNvSpPr>
          <p:nvPr>
            <p:ph type="title"/>
          </p:nvPr>
        </p:nvSpPr>
        <p:spPr>
          <a:xfrm>
            <a:off x="838200" y="287197"/>
            <a:ext cx="10515600" cy="1325563"/>
          </a:xfrm>
        </p:spPr>
        <p:txBody>
          <a:bodyPr/>
          <a:lstStyle/>
          <a:p>
            <a:r>
              <a:rPr lang="en-IN" dirty="0"/>
              <a:t>Entrepreneurial Branding</a:t>
            </a:r>
            <a:endParaRPr lang="en-GB" dirty="0"/>
          </a:p>
        </p:txBody>
      </p:sp>
      <p:sp>
        <p:nvSpPr>
          <p:cNvPr id="3" name="Content Placeholder 2">
            <a:extLst>
              <a:ext uri="{FF2B5EF4-FFF2-40B4-BE49-F238E27FC236}">
                <a16:creationId xmlns:a16="http://schemas.microsoft.com/office/drawing/2014/main" id="{9EFEEEA8-83E9-A862-C642-3EED9E3DAD54}"/>
              </a:ext>
            </a:extLst>
          </p:cNvPr>
          <p:cNvSpPr>
            <a:spLocks noGrp="1"/>
          </p:cNvSpPr>
          <p:nvPr>
            <p:ph idx="1"/>
          </p:nvPr>
        </p:nvSpPr>
        <p:spPr>
          <a:xfrm>
            <a:off x="838200" y="1825625"/>
            <a:ext cx="6494929" cy="4351338"/>
          </a:xfrm>
        </p:spPr>
        <p:txBody>
          <a:bodyPr>
            <a:normAutofit fontScale="85000" lnSpcReduction="20000"/>
          </a:bodyPr>
          <a:lstStyle/>
          <a:p>
            <a:pPr algn="just"/>
            <a:r>
              <a:rPr lang="en-GB" b="0" i="0" dirty="0">
                <a:effectLst/>
              </a:rPr>
              <a:t>Entrepreneurial branding is the process of creating and communicating a unique and distinctive identity for a new or existing business. Entrepreneurial branding involves understanding the needs, preferences, and emotions of the target market, and developing a value proposition that resonates with them. Entrepreneurial branding also requires creativity, innovation, and risk-taking, as entrepreneurs often have to differentiate themselves from established competitors or create new markets. Entrepreneurial branding can help you attract customers, investors, partners, and employees, and build trust, loyalty, and reputation.</a:t>
            </a:r>
            <a:endParaRPr lang="en-GB" dirty="0"/>
          </a:p>
        </p:txBody>
      </p:sp>
      <p:pic>
        <p:nvPicPr>
          <p:cNvPr id="5" name="Picture 4">
            <a:extLst>
              <a:ext uri="{FF2B5EF4-FFF2-40B4-BE49-F238E27FC236}">
                <a16:creationId xmlns:a16="http://schemas.microsoft.com/office/drawing/2014/main" id="{61EF88D2-77B7-6358-0A0F-146A71AF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578" y="2223248"/>
            <a:ext cx="3487573" cy="3128682"/>
          </a:xfrm>
          <a:prstGeom prst="rect">
            <a:avLst/>
          </a:prstGeom>
          <a:ln>
            <a:noFill/>
          </a:ln>
          <a:effectLst>
            <a:softEdge rad="112500"/>
          </a:effectLst>
        </p:spPr>
      </p:pic>
    </p:spTree>
    <p:extLst>
      <p:ext uri="{BB962C8B-B14F-4D97-AF65-F5344CB8AC3E}">
        <p14:creationId xmlns:p14="http://schemas.microsoft.com/office/powerpoint/2010/main" val="4328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8B9B-CF01-AAFC-3E49-7B2C65F7EFF5}"/>
              </a:ext>
            </a:extLst>
          </p:cNvPr>
          <p:cNvSpPr>
            <a:spLocks noGrp="1"/>
          </p:cNvSpPr>
          <p:nvPr>
            <p:ph type="title"/>
          </p:nvPr>
        </p:nvSpPr>
        <p:spPr/>
        <p:txBody>
          <a:bodyPr/>
          <a:lstStyle/>
          <a:p>
            <a:r>
              <a:rPr lang="en-IN" dirty="0"/>
              <a:t>Entrepreneurial Branding</a:t>
            </a:r>
            <a:endParaRPr lang="en-GB" dirty="0"/>
          </a:p>
        </p:txBody>
      </p:sp>
      <p:sp>
        <p:nvSpPr>
          <p:cNvPr id="3" name="Content Placeholder 2">
            <a:extLst>
              <a:ext uri="{FF2B5EF4-FFF2-40B4-BE49-F238E27FC236}">
                <a16:creationId xmlns:a16="http://schemas.microsoft.com/office/drawing/2014/main" id="{2727167F-1EAE-5C6C-4E02-CFCC26A8EDF7}"/>
              </a:ext>
            </a:extLst>
          </p:cNvPr>
          <p:cNvSpPr>
            <a:spLocks noGrp="1"/>
          </p:cNvSpPr>
          <p:nvPr>
            <p:ph idx="1"/>
          </p:nvPr>
        </p:nvSpPr>
        <p:spPr/>
        <p:txBody>
          <a:bodyPr>
            <a:normAutofit fontScale="92500" lnSpcReduction="20000"/>
          </a:bodyPr>
          <a:lstStyle/>
          <a:p>
            <a:pPr marL="0" indent="0" algn="just">
              <a:buNone/>
            </a:pPr>
            <a:r>
              <a:rPr lang="en-GB" b="0" i="0" dirty="0">
                <a:effectLst/>
              </a:rPr>
              <a:t>Some of the steps involved in entrepreneurial branding are:</a:t>
            </a:r>
          </a:p>
          <a:p>
            <a:pPr algn="just">
              <a:buFont typeface="Arial" panose="020B0604020202020204" pitchFamily="34" charset="0"/>
              <a:buChar char="•"/>
            </a:pPr>
            <a:r>
              <a:rPr lang="en-GB" b="0" i="0" dirty="0">
                <a:effectLst/>
              </a:rPr>
              <a:t>Defining the vision, mission, values, and goals of the business.</a:t>
            </a:r>
          </a:p>
          <a:p>
            <a:pPr algn="just">
              <a:buFont typeface="Arial" panose="020B0604020202020204" pitchFamily="34" charset="0"/>
              <a:buChar char="•"/>
            </a:pPr>
            <a:r>
              <a:rPr lang="en-GB" b="0" i="0" dirty="0">
                <a:effectLst/>
              </a:rPr>
              <a:t>Conducting market research and competitor analysis.</a:t>
            </a:r>
          </a:p>
          <a:p>
            <a:pPr algn="just">
              <a:buFont typeface="Arial" panose="020B0604020202020204" pitchFamily="34" charset="0"/>
              <a:buChar char="•"/>
            </a:pPr>
            <a:r>
              <a:rPr lang="en-GB" b="0" i="0" dirty="0">
                <a:effectLst/>
              </a:rPr>
              <a:t>Identifying the target audience and your pain points.</a:t>
            </a:r>
          </a:p>
          <a:p>
            <a:pPr algn="just">
              <a:buFont typeface="Arial" panose="020B0604020202020204" pitchFamily="34" charset="0"/>
              <a:buChar char="•"/>
            </a:pPr>
            <a:r>
              <a:rPr lang="en-GB" b="0" i="0" dirty="0">
                <a:effectLst/>
              </a:rPr>
              <a:t>Crafting a unique selling proposition (USP) and a brand promise.</a:t>
            </a:r>
          </a:p>
          <a:p>
            <a:pPr algn="just">
              <a:buFont typeface="Arial" panose="020B0604020202020204" pitchFamily="34" charset="0"/>
              <a:buChar char="•"/>
            </a:pPr>
            <a:r>
              <a:rPr lang="en-GB" b="0" i="0" dirty="0">
                <a:effectLst/>
              </a:rPr>
              <a:t>Choosing a brand name, logo, tagline, and colour scheme.</a:t>
            </a:r>
          </a:p>
          <a:p>
            <a:pPr algn="just">
              <a:buFont typeface="Arial" panose="020B0604020202020204" pitchFamily="34" charset="0"/>
              <a:buChar char="•"/>
            </a:pPr>
            <a:r>
              <a:rPr lang="en-GB" b="0" i="0" dirty="0">
                <a:effectLst/>
              </a:rPr>
              <a:t>Developing a brand voice and personality.</a:t>
            </a:r>
          </a:p>
          <a:p>
            <a:pPr algn="just">
              <a:buFont typeface="Arial" panose="020B0604020202020204" pitchFamily="34" charset="0"/>
              <a:buChar char="•"/>
            </a:pPr>
            <a:r>
              <a:rPr lang="en-GB" b="0" i="0" dirty="0">
                <a:effectLst/>
              </a:rPr>
              <a:t>Creating a brand style guide and a brand story</a:t>
            </a:r>
            <a:r>
              <a:rPr lang="en-GB" dirty="0"/>
              <a:t>.</a:t>
            </a:r>
            <a:endParaRPr lang="en-GB" b="0" i="0" dirty="0">
              <a:effectLst/>
            </a:endParaRPr>
          </a:p>
          <a:p>
            <a:pPr algn="just">
              <a:buFont typeface="Arial" panose="020B0604020202020204" pitchFamily="34" charset="0"/>
              <a:buChar char="•"/>
            </a:pPr>
            <a:r>
              <a:rPr lang="en-GB" b="0" i="0" dirty="0">
                <a:effectLst/>
              </a:rPr>
              <a:t>Designing and launching a website, social media profiles, and other marketing materials.</a:t>
            </a:r>
          </a:p>
          <a:p>
            <a:pPr algn="just">
              <a:buFont typeface="Arial" panose="020B0604020202020204" pitchFamily="34" charset="0"/>
              <a:buChar char="•"/>
            </a:pPr>
            <a:r>
              <a:rPr lang="en-GB" b="0" i="0" dirty="0">
                <a:effectLst/>
              </a:rPr>
              <a:t>Measuring and monitoring the brand performance and feedback.</a:t>
            </a:r>
          </a:p>
          <a:p>
            <a:endParaRPr lang="en-GB" dirty="0"/>
          </a:p>
        </p:txBody>
      </p:sp>
    </p:spTree>
    <p:extLst>
      <p:ext uri="{BB962C8B-B14F-4D97-AF65-F5344CB8AC3E}">
        <p14:creationId xmlns:p14="http://schemas.microsoft.com/office/powerpoint/2010/main" val="3370570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C604-7E5E-E713-6417-D940C6B1D3B3}"/>
              </a:ext>
            </a:extLst>
          </p:cNvPr>
          <p:cNvSpPr>
            <a:spLocks noGrp="1"/>
          </p:cNvSpPr>
          <p:nvPr>
            <p:ph type="title"/>
          </p:nvPr>
        </p:nvSpPr>
        <p:spPr/>
        <p:txBody>
          <a:bodyPr/>
          <a:lstStyle/>
          <a:p>
            <a:r>
              <a:rPr lang="en-IN" dirty="0"/>
              <a:t>Marketing Strategy and Marketing Plan</a:t>
            </a:r>
            <a:endParaRPr lang="en-GB" dirty="0"/>
          </a:p>
        </p:txBody>
      </p:sp>
      <p:sp>
        <p:nvSpPr>
          <p:cNvPr id="3" name="Content Placeholder 2">
            <a:extLst>
              <a:ext uri="{FF2B5EF4-FFF2-40B4-BE49-F238E27FC236}">
                <a16:creationId xmlns:a16="http://schemas.microsoft.com/office/drawing/2014/main" id="{EC4E8486-DB78-BA94-54F3-E8EE9F0B9377}"/>
              </a:ext>
            </a:extLst>
          </p:cNvPr>
          <p:cNvSpPr>
            <a:spLocks noGrp="1"/>
          </p:cNvSpPr>
          <p:nvPr>
            <p:ph idx="1"/>
          </p:nvPr>
        </p:nvSpPr>
        <p:spPr>
          <a:xfrm>
            <a:off x="838200" y="1825625"/>
            <a:ext cx="6728012" cy="4351338"/>
          </a:xfrm>
        </p:spPr>
        <p:txBody>
          <a:bodyPr/>
          <a:lstStyle/>
          <a:p>
            <a:pPr algn="just"/>
            <a:r>
              <a:rPr lang="en-GB" b="0" i="0" dirty="0">
                <a:effectLst/>
              </a:rPr>
              <a:t>A marketing strategy and a marketing plan are two related but different concepts that help a business achieve its marketing goals. A marketing strategy is the overall approach and direction for marketing a brand, product, or service to a target audience. A marketing plan is the detailed roadmap and action plan for implementing the marketing strategy.</a:t>
            </a:r>
            <a:endParaRPr lang="en-GB" dirty="0"/>
          </a:p>
        </p:txBody>
      </p:sp>
      <p:pic>
        <p:nvPicPr>
          <p:cNvPr id="5" name="Picture 4">
            <a:extLst>
              <a:ext uri="{FF2B5EF4-FFF2-40B4-BE49-F238E27FC236}">
                <a16:creationId xmlns:a16="http://schemas.microsoft.com/office/drawing/2014/main" id="{5005E720-F716-7DEF-E270-ADD935FCE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830" y="2750297"/>
            <a:ext cx="3751220" cy="2501993"/>
          </a:xfrm>
          <a:prstGeom prst="rect">
            <a:avLst/>
          </a:prstGeom>
          <a:ln>
            <a:noFill/>
          </a:ln>
          <a:effectLst>
            <a:softEdge rad="112500"/>
          </a:effectLst>
        </p:spPr>
      </p:pic>
    </p:spTree>
    <p:extLst>
      <p:ext uri="{BB962C8B-B14F-4D97-AF65-F5344CB8AC3E}">
        <p14:creationId xmlns:p14="http://schemas.microsoft.com/office/powerpoint/2010/main" val="66498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40D7-222F-762C-1450-FDB520A3C60B}"/>
              </a:ext>
            </a:extLst>
          </p:cNvPr>
          <p:cNvSpPr>
            <a:spLocks noGrp="1"/>
          </p:cNvSpPr>
          <p:nvPr>
            <p:ph type="title"/>
          </p:nvPr>
        </p:nvSpPr>
        <p:spPr/>
        <p:txBody>
          <a:bodyPr/>
          <a:lstStyle/>
          <a:p>
            <a:r>
              <a:rPr lang="en-GB" dirty="0"/>
              <a:t>Importance of Marketing</a:t>
            </a:r>
          </a:p>
        </p:txBody>
      </p:sp>
      <p:sp>
        <p:nvSpPr>
          <p:cNvPr id="3" name="Content Placeholder 2">
            <a:extLst>
              <a:ext uri="{FF2B5EF4-FFF2-40B4-BE49-F238E27FC236}">
                <a16:creationId xmlns:a16="http://schemas.microsoft.com/office/drawing/2014/main" id="{550EE8E2-27DC-FE16-138F-0B230133CFBB}"/>
              </a:ext>
            </a:extLst>
          </p:cNvPr>
          <p:cNvSpPr>
            <a:spLocks noGrp="1"/>
          </p:cNvSpPr>
          <p:nvPr>
            <p:ph idx="1"/>
          </p:nvPr>
        </p:nvSpPr>
        <p:spPr>
          <a:xfrm>
            <a:off x="838200" y="1825625"/>
            <a:ext cx="6414247" cy="4351338"/>
          </a:xfrm>
        </p:spPr>
        <p:txBody>
          <a:bodyPr>
            <a:normAutofit fontScale="55000" lnSpcReduction="20000"/>
          </a:bodyPr>
          <a:lstStyle/>
          <a:p>
            <a:pPr algn="just"/>
            <a:r>
              <a:rPr lang="en-GB" b="0" i="0" dirty="0">
                <a:effectLst/>
              </a:rPr>
              <a:t>Knowing marketing can help </a:t>
            </a:r>
            <a:r>
              <a:rPr lang="en-IN" b="0" i="0" dirty="0">
                <a:effectLst/>
              </a:rPr>
              <a:t>entrepreneur’s</a:t>
            </a:r>
            <a:r>
              <a:rPr lang="en-GB" b="0" i="0" dirty="0">
                <a:effectLst/>
              </a:rPr>
              <a:t> like you achieve your business goals, reach your target customers, and create a competitive advantage in the market.</a:t>
            </a:r>
          </a:p>
          <a:p>
            <a:pPr algn="just">
              <a:buFont typeface="Arial" panose="020B0604020202020204" pitchFamily="34" charset="0"/>
              <a:buChar char="•"/>
            </a:pPr>
            <a:r>
              <a:rPr lang="en-GB" b="0" i="0" dirty="0">
                <a:effectLst/>
              </a:rPr>
              <a:t>Marketing can help establish an online presence, which is crucial for reaching a large and diverse audience of potential customers. </a:t>
            </a:r>
            <a:r>
              <a:rPr lang="en-GB" dirty="0"/>
              <a:t>By using various online platforms and channels, such as websites, blogs, social media, email, and videos, you can communicate your brand identity, value proposition, and product benefits to your audience</a:t>
            </a:r>
            <a:r>
              <a:rPr lang="en-GB" b="0" i="0" dirty="0">
                <a:effectLst/>
              </a:rPr>
              <a:t>.</a:t>
            </a:r>
          </a:p>
          <a:p>
            <a:pPr algn="just">
              <a:buFont typeface="Arial" panose="020B0604020202020204" pitchFamily="34" charset="0"/>
              <a:buChar char="•"/>
            </a:pPr>
            <a:r>
              <a:rPr lang="en-GB" b="0" i="0" dirty="0">
                <a:effectLst/>
              </a:rPr>
              <a:t>Marketing can help engage with your customers and build trust and loyalty. By creating and sharing valuable and relevant content, you can attract and retain customers who are interested in your products or services. </a:t>
            </a:r>
            <a:r>
              <a:rPr lang="en-GB" dirty="0"/>
              <a:t>Marketing can also help you collect feedback, respond to queries, and solve problems for your customers</a:t>
            </a:r>
            <a:r>
              <a:rPr lang="en-GB" b="0" i="0" dirty="0">
                <a:effectLst/>
              </a:rPr>
              <a:t>.</a:t>
            </a:r>
          </a:p>
          <a:p>
            <a:pPr algn="just">
              <a:buFont typeface="Arial" panose="020B0604020202020204" pitchFamily="34" charset="0"/>
              <a:buChar char="•"/>
            </a:pPr>
            <a:r>
              <a:rPr lang="en-GB" b="0" i="0" dirty="0">
                <a:effectLst/>
              </a:rPr>
              <a:t>Marketing can help differentiate your products or services from your competitors and create a unique selling proposition. By conducting market research and analysis, you can identify the needs, preferences, and pain points of your customers and design products or services that meet or exceed your expectations. </a:t>
            </a:r>
            <a:r>
              <a:rPr lang="en-GB" dirty="0"/>
              <a:t>Marketing can also help position your products or services in a way that highlights your distinctiveness and value</a:t>
            </a:r>
            <a:r>
              <a:rPr lang="en-GB" b="0" i="0" dirty="0">
                <a:effectLst/>
              </a:rPr>
              <a:t>.</a:t>
            </a:r>
          </a:p>
          <a:p>
            <a:endParaRPr lang="en-GB" dirty="0"/>
          </a:p>
        </p:txBody>
      </p:sp>
      <p:pic>
        <p:nvPicPr>
          <p:cNvPr id="5" name="Picture 4">
            <a:extLst>
              <a:ext uri="{FF2B5EF4-FFF2-40B4-BE49-F238E27FC236}">
                <a16:creationId xmlns:a16="http://schemas.microsoft.com/office/drawing/2014/main" id="{7ED88878-6992-8387-D3D3-AFC349ABA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177" y="2259106"/>
            <a:ext cx="2922494" cy="2922494"/>
          </a:xfrm>
          <a:prstGeom prst="rect">
            <a:avLst/>
          </a:prstGeom>
          <a:ln>
            <a:noFill/>
          </a:ln>
          <a:effectLst>
            <a:softEdge rad="112500"/>
          </a:effectLst>
        </p:spPr>
      </p:pic>
    </p:spTree>
    <p:extLst>
      <p:ext uri="{BB962C8B-B14F-4D97-AF65-F5344CB8AC3E}">
        <p14:creationId xmlns:p14="http://schemas.microsoft.com/office/powerpoint/2010/main" val="2366133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8387-BCF7-B786-26BA-A972B49330BE}"/>
              </a:ext>
            </a:extLst>
          </p:cNvPr>
          <p:cNvSpPr>
            <a:spLocks noGrp="1"/>
          </p:cNvSpPr>
          <p:nvPr>
            <p:ph type="title"/>
          </p:nvPr>
        </p:nvSpPr>
        <p:spPr/>
        <p:txBody>
          <a:bodyPr/>
          <a:lstStyle/>
          <a:p>
            <a:r>
              <a:rPr lang="en-IN" dirty="0"/>
              <a:t>Marketing Strategy and Marketing Plan</a:t>
            </a:r>
            <a:endParaRPr lang="en-GB" dirty="0"/>
          </a:p>
        </p:txBody>
      </p:sp>
      <p:sp>
        <p:nvSpPr>
          <p:cNvPr id="3" name="Content Placeholder 2">
            <a:extLst>
              <a:ext uri="{FF2B5EF4-FFF2-40B4-BE49-F238E27FC236}">
                <a16:creationId xmlns:a16="http://schemas.microsoft.com/office/drawing/2014/main" id="{D6B6C757-2294-49FE-1535-EF7D7D2118EE}"/>
              </a:ext>
            </a:extLst>
          </p:cNvPr>
          <p:cNvSpPr>
            <a:spLocks noGrp="1"/>
          </p:cNvSpPr>
          <p:nvPr>
            <p:ph idx="1"/>
          </p:nvPr>
        </p:nvSpPr>
        <p:spPr/>
        <p:txBody>
          <a:bodyPr>
            <a:normAutofit lnSpcReduction="10000"/>
          </a:bodyPr>
          <a:lstStyle/>
          <a:p>
            <a:pPr marL="0" indent="0" algn="just">
              <a:buNone/>
            </a:pPr>
            <a:r>
              <a:rPr lang="en-GB" b="0" i="0" dirty="0">
                <a:effectLst/>
              </a:rPr>
              <a:t>A marketing strategy covers the following aspects:</a:t>
            </a:r>
          </a:p>
          <a:p>
            <a:pPr algn="just">
              <a:buFont typeface="Arial" panose="020B0604020202020204" pitchFamily="34" charset="0"/>
              <a:buChar char="•"/>
            </a:pPr>
            <a:r>
              <a:rPr lang="en-GB" b="0" i="0" dirty="0">
                <a:effectLst/>
              </a:rPr>
              <a:t>The vision, mission, values, and goals of the business.</a:t>
            </a:r>
          </a:p>
          <a:p>
            <a:pPr algn="just">
              <a:buFont typeface="Arial" panose="020B0604020202020204" pitchFamily="34" charset="0"/>
              <a:buChar char="•"/>
            </a:pPr>
            <a:r>
              <a:rPr lang="en-GB" b="0" i="0" dirty="0">
                <a:effectLst/>
              </a:rPr>
              <a:t>The market research and competitor analysis.</a:t>
            </a:r>
          </a:p>
          <a:p>
            <a:pPr algn="just">
              <a:buFont typeface="Arial" panose="020B0604020202020204" pitchFamily="34" charset="0"/>
              <a:buChar char="•"/>
            </a:pPr>
            <a:r>
              <a:rPr lang="en-GB" b="0" i="0" dirty="0">
                <a:effectLst/>
              </a:rPr>
              <a:t>The target audience and your needs, preferences, and pain points.</a:t>
            </a:r>
          </a:p>
          <a:p>
            <a:pPr algn="just">
              <a:buFont typeface="Arial" panose="020B0604020202020204" pitchFamily="34" charset="0"/>
              <a:buChar char="•"/>
            </a:pPr>
            <a:r>
              <a:rPr lang="en-GB" b="0" i="0" dirty="0">
                <a:effectLst/>
              </a:rPr>
              <a:t>The unique selling proposition (USP) and the brand promise.</a:t>
            </a:r>
          </a:p>
          <a:p>
            <a:pPr algn="just">
              <a:buFont typeface="Arial" panose="020B0604020202020204" pitchFamily="34" charset="0"/>
              <a:buChar char="•"/>
            </a:pPr>
            <a:r>
              <a:rPr lang="en-GB" b="0" i="0" dirty="0">
                <a:effectLst/>
              </a:rPr>
              <a:t>The positioning and differentiation of the brand, product, or service.</a:t>
            </a:r>
          </a:p>
          <a:p>
            <a:pPr algn="just">
              <a:buFont typeface="Arial" panose="020B0604020202020204" pitchFamily="34" charset="0"/>
              <a:buChar char="•"/>
            </a:pPr>
            <a:r>
              <a:rPr lang="en-GB" b="0" i="0" dirty="0">
                <a:effectLst/>
              </a:rPr>
              <a:t>The key performance indicators (</a:t>
            </a:r>
            <a:r>
              <a:rPr lang="en-GB" b="0" i="0" dirty="0" err="1">
                <a:effectLst/>
              </a:rPr>
              <a:t>KPIs</a:t>
            </a:r>
            <a:r>
              <a:rPr lang="en-GB" b="0" i="0" dirty="0">
                <a:effectLst/>
              </a:rPr>
              <a:t>) and metrics to measure success.</a:t>
            </a:r>
          </a:p>
          <a:p>
            <a:endParaRPr lang="en-GB" dirty="0"/>
          </a:p>
        </p:txBody>
      </p:sp>
    </p:spTree>
    <p:extLst>
      <p:ext uri="{BB962C8B-B14F-4D97-AF65-F5344CB8AC3E}">
        <p14:creationId xmlns:p14="http://schemas.microsoft.com/office/powerpoint/2010/main" val="366311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0D67-8308-743D-4F8C-2D087EE75382}"/>
              </a:ext>
            </a:extLst>
          </p:cNvPr>
          <p:cNvSpPr>
            <a:spLocks noGrp="1"/>
          </p:cNvSpPr>
          <p:nvPr>
            <p:ph type="title"/>
          </p:nvPr>
        </p:nvSpPr>
        <p:spPr/>
        <p:txBody>
          <a:bodyPr/>
          <a:lstStyle/>
          <a:p>
            <a:r>
              <a:rPr lang="en-IN" dirty="0"/>
              <a:t>Marketing Strategy and Marketing Plan</a:t>
            </a:r>
            <a:endParaRPr lang="en-GB" dirty="0"/>
          </a:p>
        </p:txBody>
      </p:sp>
      <p:sp>
        <p:nvSpPr>
          <p:cNvPr id="3" name="Content Placeholder 2">
            <a:extLst>
              <a:ext uri="{FF2B5EF4-FFF2-40B4-BE49-F238E27FC236}">
                <a16:creationId xmlns:a16="http://schemas.microsoft.com/office/drawing/2014/main" id="{80F29E01-7918-3B2A-8AA5-88E03E70B177}"/>
              </a:ext>
            </a:extLst>
          </p:cNvPr>
          <p:cNvSpPr>
            <a:spLocks noGrp="1"/>
          </p:cNvSpPr>
          <p:nvPr>
            <p:ph idx="1"/>
          </p:nvPr>
        </p:nvSpPr>
        <p:spPr>
          <a:xfrm>
            <a:off x="838200" y="1825625"/>
            <a:ext cx="6916271" cy="4351338"/>
          </a:xfrm>
        </p:spPr>
        <p:txBody>
          <a:bodyPr>
            <a:normAutofit fontScale="92500" lnSpcReduction="20000"/>
          </a:bodyPr>
          <a:lstStyle/>
          <a:p>
            <a:pPr marL="0" indent="0" algn="just">
              <a:buNone/>
            </a:pPr>
            <a:r>
              <a:rPr lang="en-GB" b="0" i="0" dirty="0">
                <a:effectLst/>
              </a:rPr>
              <a:t>A marketing plan covers the following aspects:</a:t>
            </a:r>
          </a:p>
          <a:p>
            <a:pPr algn="just">
              <a:buFont typeface="Arial" panose="020B0604020202020204" pitchFamily="34" charset="0"/>
              <a:buChar char="•"/>
            </a:pPr>
            <a:r>
              <a:rPr lang="en-GB" b="0" i="0" dirty="0">
                <a:effectLst/>
              </a:rPr>
              <a:t>The channel strategy, content strategy, budget, campaign goals, key milestones, and dates to track.</a:t>
            </a:r>
          </a:p>
          <a:p>
            <a:pPr algn="just">
              <a:buFont typeface="Arial" panose="020B0604020202020204" pitchFamily="34" charset="0"/>
              <a:buChar char="•"/>
            </a:pPr>
            <a:r>
              <a:rPr lang="en-GB" b="0" i="0" dirty="0">
                <a:effectLst/>
              </a:rPr>
              <a:t>The activities and tasks needed for execution.</a:t>
            </a:r>
          </a:p>
          <a:p>
            <a:pPr algn="just">
              <a:buFont typeface="Arial" panose="020B0604020202020204" pitchFamily="34" charset="0"/>
              <a:buChar char="•"/>
            </a:pPr>
            <a:r>
              <a:rPr lang="en-GB" b="0" i="0" dirty="0">
                <a:effectLst/>
              </a:rPr>
              <a:t>The tools and resources required for each activity and task.</a:t>
            </a:r>
          </a:p>
          <a:p>
            <a:pPr algn="just">
              <a:buFont typeface="Arial" panose="020B0604020202020204" pitchFamily="34" charset="0"/>
              <a:buChar char="•"/>
            </a:pPr>
            <a:r>
              <a:rPr lang="en-GB" b="0" i="0" dirty="0">
                <a:effectLst/>
              </a:rPr>
              <a:t>The roles and responsibilities of each team member involved.</a:t>
            </a:r>
          </a:p>
          <a:p>
            <a:pPr algn="just">
              <a:buFont typeface="Arial" panose="020B0604020202020204" pitchFamily="34" charset="0"/>
              <a:buChar char="•"/>
            </a:pPr>
            <a:r>
              <a:rPr lang="en-GB" b="0" i="0" dirty="0">
                <a:effectLst/>
              </a:rPr>
              <a:t>The testing and optimization methods to improve results.</a:t>
            </a:r>
          </a:p>
        </p:txBody>
      </p:sp>
      <p:pic>
        <p:nvPicPr>
          <p:cNvPr id="5" name="Picture 4">
            <a:extLst>
              <a:ext uri="{FF2B5EF4-FFF2-40B4-BE49-F238E27FC236}">
                <a16:creationId xmlns:a16="http://schemas.microsoft.com/office/drawing/2014/main" id="{85A44E77-EFA6-E94E-B894-892308116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163" y="2554941"/>
            <a:ext cx="4072051" cy="2673724"/>
          </a:xfrm>
          <a:prstGeom prst="rect">
            <a:avLst/>
          </a:prstGeom>
          <a:ln>
            <a:noFill/>
          </a:ln>
          <a:effectLst>
            <a:softEdge rad="112500"/>
          </a:effectLst>
        </p:spPr>
      </p:pic>
    </p:spTree>
    <p:extLst>
      <p:ext uri="{BB962C8B-B14F-4D97-AF65-F5344CB8AC3E}">
        <p14:creationId xmlns:p14="http://schemas.microsoft.com/office/powerpoint/2010/main" val="1247134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D773-818F-57F9-BBDE-F7E5A00BDBC6}"/>
              </a:ext>
            </a:extLst>
          </p:cNvPr>
          <p:cNvSpPr>
            <a:spLocks noGrp="1"/>
          </p:cNvSpPr>
          <p:nvPr>
            <p:ph type="title"/>
          </p:nvPr>
        </p:nvSpPr>
        <p:spPr/>
        <p:txBody>
          <a:bodyPr/>
          <a:lstStyle/>
          <a:p>
            <a:r>
              <a:rPr lang="en-IN" dirty="0"/>
              <a:t>Marketing Strategy and Marketing Plan</a:t>
            </a:r>
            <a:endParaRPr lang="en-GB" dirty="0"/>
          </a:p>
        </p:txBody>
      </p:sp>
      <p:sp>
        <p:nvSpPr>
          <p:cNvPr id="3" name="Content Placeholder 2">
            <a:extLst>
              <a:ext uri="{FF2B5EF4-FFF2-40B4-BE49-F238E27FC236}">
                <a16:creationId xmlns:a16="http://schemas.microsoft.com/office/drawing/2014/main" id="{7C71C75F-05F9-F7DD-455E-1ACA3F1F20D5}"/>
              </a:ext>
            </a:extLst>
          </p:cNvPr>
          <p:cNvSpPr>
            <a:spLocks noGrp="1"/>
          </p:cNvSpPr>
          <p:nvPr>
            <p:ph idx="1"/>
          </p:nvPr>
        </p:nvSpPr>
        <p:spPr/>
        <p:txBody>
          <a:bodyPr/>
          <a:lstStyle/>
          <a:p>
            <a:pPr algn="just"/>
            <a:r>
              <a:rPr lang="en-GB" b="0" i="0" dirty="0">
                <a:effectLst/>
              </a:rPr>
              <a:t>A marketing strategy and a marketing plan are both essential for a successful marketing campaign. A marketing strategy provides the foundation and direction for the marketing efforts, while a marketing plan provides the specifics and details for the execution. A marketing strategy and a marketing plan should be aligned and consistent with each other, as well as with the overall business objectives.</a:t>
            </a:r>
            <a:endParaRPr lang="en-GB" dirty="0"/>
          </a:p>
        </p:txBody>
      </p:sp>
    </p:spTree>
    <p:extLst>
      <p:ext uri="{BB962C8B-B14F-4D97-AF65-F5344CB8AC3E}">
        <p14:creationId xmlns:p14="http://schemas.microsoft.com/office/powerpoint/2010/main" val="118221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CD9B-7336-3509-22C4-C0F401ACE079}"/>
              </a:ext>
            </a:extLst>
          </p:cNvPr>
          <p:cNvSpPr>
            <a:spLocks noGrp="1"/>
          </p:cNvSpPr>
          <p:nvPr>
            <p:ph type="title"/>
          </p:nvPr>
        </p:nvSpPr>
        <p:spPr/>
        <p:txBody>
          <a:bodyPr/>
          <a:lstStyle/>
          <a:p>
            <a:r>
              <a:rPr lang="en-IN" dirty="0"/>
              <a:t>Sales and Customer Service</a:t>
            </a:r>
            <a:endParaRPr lang="en-GB" dirty="0"/>
          </a:p>
        </p:txBody>
      </p:sp>
      <p:sp>
        <p:nvSpPr>
          <p:cNvPr id="3" name="Content Placeholder 2">
            <a:extLst>
              <a:ext uri="{FF2B5EF4-FFF2-40B4-BE49-F238E27FC236}">
                <a16:creationId xmlns:a16="http://schemas.microsoft.com/office/drawing/2014/main" id="{FD4AE05B-C10E-E054-98A0-353E5F88E67F}"/>
              </a:ext>
            </a:extLst>
          </p:cNvPr>
          <p:cNvSpPr>
            <a:spLocks noGrp="1"/>
          </p:cNvSpPr>
          <p:nvPr>
            <p:ph idx="1"/>
          </p:nvPr>
        </p:nvSpPr>
        <p:spPr>
          <a:xfrm>
            <a:off x="838200" y="1825625"/>
            <a:ext cx="6485965" cy="4351338"/>
          </a:xfrm>
        </p:spPr>
        <p:txBody>
          <a:bodyPr>
            <a:normAutofit fontScale="70000" lnSpcReduction="20000"/>
          </a:bodyPr>
          <a:lstStyle/>
          <a:p>
            <a:pPr algn="just"/>
            <a:r>
              <a:rPr lang="en-GB" b="0" i="0" dirty="0">
                <a:effectLst/>
              </a:rPr>
              <a:t>Sales and customer service are two important aspects of running a successful business, especially for entrepreneurs who want to create loyal and satisfied customers. Sales and customer service can work together to provide a seamless and positive experience for the customers, from the first contact to the after-sales support. Here are some of the ways that sales and customer service can collaborate and benefit each other:</a:t>
            </a:r>
          </a:p>
          <a:p>
            <a:pPr algn="just">
              <a:buFont typeface="Arial" panose="020B0604020202020204" pitchFamily="34" charset="0"/>
              <a:buChar char="•"/>
            </a:pPr>
            <a:r>
              <a:rPr lang="en-GB" b="0" i="0" dirty="0">
                <a:effectLst/>
              </a:rPr>
              <a:t>Sales can provide customer service with valuable information about the customers’ needs, preferences, pain points, and expectations, which can help customer service tailor your solutions and responses accordingly. Customer service can also give feedback to sales about the customers’ satisfaction, complaints, or suggestions, which can help sales improve your offerings and pitches.</a:t>
            </a:r>
          </a:p>
          <a:p>
            <a:endParaRPr lang="en-GB" dirty="0"/>
          </a:p>
        </p:txBody>
      </p:sp>
      <p:pic>
        <p:nvPicPr>
          <p:cNvPr id="5" name="Picture 4">
            <a:extLst>
              <a:ext uri="{FF2B5EF4-FFF2-40B4-BE49-F238E27FC236}">
                <a16:creationId xmlns:a16="http://schemas.microsoft.com/office/drawing/2014/main" id="{20FF611C-49F7-AADF-719C-AF5EC644BB2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389660" y="2303928"/>
            <a:ext cx="4516589" cy="3008219"/>
          </a:xfrm>
          <a:prstGeom prst="rect">
            <a:avLst/>
          </a:prstGeom>
          <a:ln>
            <a:noFill/>
          </a:ln>
          <a:effectLst>
            <a:softEdge rad="112500"/>
          </a:effectLst>
        </p:spPr>
      </p:pic>
    </p:spTree>
    <p:extLst>
      <p:ext uri="{BB962C8B-B14F-4D97-AF65-F5344CB8AC3E}">
        <p14:creationId xmlns:p14="http://schemas.microsoft.com/office/powerpoint/2010/main" val="2638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57FD-BF69-BC7D-C7B3-C26ACD9E0068}"/>
              </a:ext>
            </a:extLst>
          </p:cNvPr>
          <p:cNvSpPr>
            <a:spLocks noGrp="1"/>
          </p:cNvSpPr>
          <p:nvPr>
            <p:ph type="title"/>
          </p:nvPr>
        </p:nvSpPr>
        <p:spPr/>
        <p:txBody>
          <a:bodyPr/>
          <a:lstStyle/>
          <a:p>
            <a:r>
              <a:rPr lang="en-IN" dirty="0"/>
              <a:t>Sales and Customer Service</a:t>
            </a:r>
            <a:endParaRPr lang="en-GB" dirty="0"/>
          </a:p>
        </p:txBody>
      </p:sp>
      <p:sp>
        <p:nvSpPr>
          <p:cNvPr id="3" name="Content Placeholder 2">
            <a:extLst>
              <a:ext uri="{FF2B5EF4-FFF2-40B4-BE49-F238E27FC236}">
                <a16:creationId xmlns:a16="http://schemas.microsoft.com/office/drawing/2014/main" id="{B5915D1D-B246-69BB-8452-3FF84956C2DC}"/>
              </a:ext>
            </a:extLst>
          </p:cNvPr>
          <p:cNvSpPr>
            <a:spLocks noGrp="1"/>
          </p:cNvSpPr>
          <p:nvPr>
            <p:ph idx="1"/>
          </p:nvPr>
        </p:nvSpPr>
        <p:spPr/>
        <p:txBody>
          <a:bodyPr>
            <a:normAutofit fontScale="85000" lnSpcReduction="20000"/>
          </a:bodyPr>
          <a:lstStyle/>
          <a:p>
            <a:pPr algn="just"/>
            <a:r>
              <a:rPr lang="en-GB" b="0" i="0" dirty="0">
                <a:effectLst/>
              </a:rPr>
              <a:t>Sales can leverage customer service as a source of referrals and testimonials, which can boost your credibility and trustworthiness in the eyes of potential customers. Customer service can also help sales by upselling or cross-selling additional products or services that can enhance the customers’ value and satisfaction.</a:t>
            </a:r>
          </a:p>
          <a:p>
            <a:pPr algn="just">
              <a:buFont typeface="Arial" panose="020B0604020202020204" pitchFamily="34" charset="0"/>
              <a:buChar char="•"/>
            </a:pPr>
            <a:r>
              <a:rPr lang="en-GB" b="0" i="0" dirty="0">
                <a:effectLst/>
              </a:rPr>
              <a:t>Sales and customer service can share best practices, tools, and resources that can help them perform your tasks more effectively and efficiently. For example, you can use a CRM system to store and access customer data, a chatbot to automate responses to common queries, or a survey tool to collect feedback from customers.</a:t>
            </a:r>
          </a:p>
          <a:p>
            <a:pPr algn="just">
              <a:buFont typeface="Arial" panose="020B0604020202020204" pitchFamily="34" charset="0"/>
              <a:buChar char="•"/>
            </a:pPr>
            <a:r>
              <a:rPr lang="en-GB" b="0" i="0" dirty="0">
                <a:effectLst/>
              </a:rPr>
              <a:t>Sales and customer service can align your goals and metrics to ensure that they are working towards the same vision and mission of the business. You can also communicate regularly and openly to resolve any issues or conflicts that may arise, and to celebrate your achievements and successes.</a:t>
            </a:r>
          </a:p>
          <a:p>
            <a:endParaRPr lang="en-GB" dirty="0"/>
          </a:p>
        </p:txBody>
      </p:sp>
    </p:spTree>
    <p:extLst>
      <p:ext uri="{BB962C8B-B14F-4D97-AF65-F5344CB8AC3E}">
        <p14:creationId xmlns:p14="http://schemas.microsoft.com/office/powerpoint/2010/main" val="718248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A4A0-6343-AB10-1B19-564A0BFDAD11}"/>
              </a:ext>
            </a:extLst>
          </p:cNvPr>
          <p:cNvSpPr>
            <a:spLocks noGrp="1"/>
          </p:cNvSpPr>
          <p:nvPr>
            <p:ph type="title"/>
          </p:nvPr>
        </p:nvSpPr>
        <p:spPr/>
        <p:txBody>
          <a:bodyPr/>
          <a:lstStyle/>
          <a:p>
            <a:r>
              <a:rPr lang="en-GB" dirty="0"/>
              <a:t>Start Marketing</a:t>
            </a:r>
          </a:p>
        </p:txBody>
      </p:sp>
      <p:sp>
        <p:nvSpPr>
          <p:cNvPr id="3" name="Text Placeholder 2">
            <a:extLst>
              <a:ext uri="{FF2B5EF4-FFF2-40B4-BE49-F238E27FC236}">
                <a16:creationId xmlns:a16="http://schemas.microsoft.com/office/drawing/2014/main" id="{EA62EAD2-7016-C253-E3A1-3F40CAA8594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1786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1852-3A81-4F70-F267-54A495FE4641}"/>
              </a:ext>
            </a:extLst>
          </p:cNvPr>
          <p:cNvSpPr>
            <a:spLocks noGrp="1"/>
          </p:cNvSpPr>
          <p:nvPr>
            <p:ph type="title"/>
          </p:nvPr>
        </p:nvSpPr>
        <p:spPr/>
        <p:txBody>
          <a:bodyPr/>
          <a:lstStyle/>
          <a:p>
            <a:r>
              <a:rPr lang="en-GB" dirty="0"/>
              <a:t>Importance of Marketing</a:t>
            </a:r>
          </a:p>
        </p:txBody>
      </p:sp>
      <p:sp>
        <p:nvSpPr>
          <p:cNvPr id="3" name="Content Placeholder 2">
            <a:extLst>
              <a:ext uri="{FF2B5EF4-FFF2-40B4-BE49-F238E27FC236}">
                <a16:creationId xmlns:a16="http://schemas.microsoft.com/office/drawing/2014/main" id="{58703653-5E1D-0120-9FF7-0B916C0668A0}"/>
              </a:ext>
            </a:extLst>
          </p:cNvPr>
          <p:cNvSpPr>
            <a:spLocks noGrp="1"/>
          </p:cNvSpPr>
          <p:nvPr>
            <p:ph idx="1"/>
          </p:nvPr>
        </p:nvSpPr>
        <p:spPr/>
        <p:txBody>
          <a:bodyPr>
            <a:normAutofit fontScale="77500" lnSpcReduction="20000"/>
          </a:bodyPr>
          <a:lstStyle/>
          <a:p>
            <a:pPr algn="just">
              <a:buFont typeface="Arial" panose="020B0604020202020204" pitchFamily="34" charset="0"/>
              <a:buChar char="•"/>
            </a:pPr>
            <a:r>
              <a:rPr lang="en-GB" b="0" i="0" dirty="0">
                <a:effectLst/>
              </a:rPr>
              <a:t>Marketing can help you grow your sales and revenue by generating leads and conversions. By using various promotional strategies, such as advertising, public relations, events, referrals, and word-of-mouth, you can increase the awareness and interest of your products or services among potential customers. </a:t>
            </a:r>
            <a:r>
              <a:rPr lang="en-GB" dirty="0"/>
              <a:t>Marketing can also help you persuade and motivate customers to take action and buy your products or services</a:t>
            </a:r>
            <a:r>
              <a:rPr lang="en-GB" b="0" i="0" dirty="0">
                <a:effectLst/>
              </a:rPr>
              <a:t>.</a:t>
            </a:r>
          </a:p>
          <a:p>
            <a:pPr algn="just">
              <a:buFont typeface="Arial" panose="020B0604020202020204" pitchFamily="34" charset="0"/>
              <a:buChar char="•"/>
            </a:pPr>
            <a:r>
              <a:rPr lang="en-GB" b="0" i="0" dirty="0">
                <a:effectLst/>
              </a:rPr>
              <a:t>Marketing can help you adapt to changing market conditions and customer demands by being flexible, agile, and creative. By monitoring and evaluating the performance of your marketing activities, you can learn from your successes and failures and make adjustments accordingly. Marketing can also help you identify new opportunities, develop new products or services, and enter new markets.</a:t>
            </a:r>
          </a:p>
          <a:p>
            <a:pPr algn="just"/>
            <a:r>
              <a:rPr lang="en-GB" b="0" i="0" dirty="0">
                <a:effectLst/>
              </a:rPr>
              <a:t>Marketing is a vital process for entrepreneurs like you because it can help you create value for </a:t>
            </a:r>
            <a:r>
              <a:rPr lang="en-GB" dirty="0"/>
              <a:t>your</a:t>
            </a:r>
            <a:r>
              <a:rPr lang="en-GB" b="0" i="0" dirty="0">
                <a:effectLst/>
              </a:rPr>
              <a:t> customers and achieve a sustainable competitive advantage in the market. By understanding the marketing essentials, you can develop and implement effective marketing strategies that suit your business objectives, resources, and capabilities.</a:t>
            </a:r>
          </a:p>
          <a:p>
            <a:endParaRPr lang="en-GB" dirty="0"/>
          </a:p>
        </p:txBody>
      </p:sp>
    </p:spTree>
    <p:extLst>
      <p:ext uri="{BB962C8B-B14F-4D97-AF65-F5344CB8AC3E}">
        <p14:creationId xmlns:p14="http://schemas.microsoft.com/office/powerpoint/2010/main" val="213578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92CA-C823-F8C8-09C6-584FD2F01FEC}"/>
              </a:ext>
            </a:extLst>
          </p:cNvPr>
          <p:cNvSpPr>
            <a:spLocks noGrp="1"/>
          </p:cNvSpPr>
          <p:nvPr>
            <p:ph type="title"/>
          </p:nvPr>
        </p:nvSpPr>
        <p:spPr/>
        <p:txBody>
          <a:bodyPr/>
          <a:lstStyle/>
          <a:p>
            <a:r>
              <a:rPr lang="en-GB" dirty="0"/>
              <a:t>Entrepreneurial Marketing and Marketing Mix</a:t>
            </a:r>
          </a:p>
        </p:txBody>
      </p:sp>
      <p:sp>
        <p:nvSpPr>
          <p:cNvPr id="3" name="Content Placeholder 2">
            <a:extLst>
              <a:ext uri="{FF2B5EF4-FFF2-40B4-BE49-F238E27FC236}">
                <a16:creationId xmlns:a16="http://schemas.microsoft.com/office/drawing/2014/main" id="{8418B2D0-5F0A-3547-6B16-E5E30A4663FA}"/>
              </a:ext>
            </a:extLst>
          </p:cNvPr>
          <p:cNvSpPr>
            <a:spLocks noGrp="1"/>
          </p:cNvSpPr>
          <p:nvPr>
            <p:ph idx="1"/>
          </p:nvPr>
        </p:nvSpPr>
        <p:spPr>
          <a:xfrm>
            <a:off x="838200" y="1825625"/>
            <a:ext cx="6736976" cy="4351338"/>
          </a:xfrm>
        </p:spPr>
        <p:txBody>
          <a:bodyPr>
            <a:normAutofit fontScale="62500" lnSpcReduction="20000"/>
          </a:bodyPr>
          <a:lstStyle/>
          <a:p>
            <a:pPr algn="just"/>
            <a:r>
              <a:rPr lang="en-GB" b="0" i="0" dirty="0">
                <a:effectLst/>
              </a:rPr>
              <a:t>Entrepreneurial marketing is a set of unconventional practices that can help start-ups and younger firms emerge and have an edge in competitive markets. It differs from traditional marketing, which focuses on managing and growing existing programs and brands, by being more flexible, agile, and creative. Entrepreneurial marketing tends to focus on satisfying the customer and building trust by providing innovative products and services that disrupt or appeal to a specific market.</a:t>
            </a:r>
          </a:p>
          <a:p>
            <a:pPr algn="just"/>
            <a:r>
              <a:rPr lang="en-GB" b="0" i="0" dirty="0">
                <a:effectLst/>
              </a:rPr>
              <a:t>Some of the characteristics of entrepreneurial marketing are:</a:t>
            </a:r>
          </a:p>
          <a:p>
            <a:pPr algn="just">
              <a:buFont typeface="Arial" panose="020B0604020202020204" pitchFamily="34" charset="0"/>
              <a:buChar char="•"/>
            </a:pPr>
            <a:r>
              <a:rPr lang="en-GB" b="0" i="0" dirty="0">
                <a:effectLst/>
              </a:rPr>
              <a:t>It is opportunity-driven, meaning that it seeks to identify and exploit gaps or niches in the market that are not served by existing competitors .</a:t>
            </a:r>
          </a:p>
          <a:p>
            <a:pPr algn="just">
              <a:buFont typeface="Arial" panose="020B0604020202020204" pitchFamily="34" charset="0"/>
              <a:buChar char="•"/>
            </a:pPr>
            <a:r>
              <a:rPr lang="en-GB" b="0" i="0" dirty="0">
                <a:effectLst/>
              </a:rPr>
              <a:t>It is customer-centric, meaning that it puts the customer at the centre of its marketing activities and strives to understand and meet your needs, wants, and expectations .</a:t>
            </a:r>
          </a:p>
        </p:txBody>
      </p:sp>
      <p:pic>
        <p:nvPicPr>
          <p:cNvPr id="5" name="Picture 4">
            <a:extLst>
              <a:ext uri="{FF2B5EF4-FFF2-40B4-BE49-F238E27FC236}">
                <a16:creationId xmlns:a16="http://schemas.microsoft.com/office/drawing/2014/main" id="{91FD2671-9A5A-DE66-272B-6DE0EC42F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187" y="2106705"/>
            <a:ext cx="3433672" cy="3400761"/>
          </a:xfrm>
          <a:prstGeom prst="rect">
            <a:avLst/>
          </a:prstGeom>
          <a:ln>
            <a:noFill/>
          </a:ln>
          <a:effectLst>
            <a:softEdge rad="112500"/>
          </a:effectLst>
        </p:spPr>
      </p:pic>
    </p:spTree>
    <p:extLst>
      <p:ext uri="{BB962C8B-B14F-4D97-AF65-F5344CB8AC3E}">
        <p14:creationId xmlns:p14="http://schemas.microsoft.com/office/powerpoint/2010/main" val="391868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E8EE-0AB4-7B38-EA85-FA3C1ACDE620}"/>
              </a:ext>
            </a:extLst>
          </p:cNvPr>
          <p:cNvSpPr>
            <a:spLocks noGrp="1"/>
          </p:cNvSpPr>
          <p:nvPr>
            <p:ph type="title"/>
          </p:nvPr>
        </p:nvSpPr>
        <p:spPr/>
        <p:txBody>
          <a:bodyPr/>
          <a:lstStyle/>
          <a:p>
            <a:r>
              <a:rPr lang="en-GB" dirty="0"/>
              <a:t>Entrepreneurial Marketing and Marketing Mix</a:t>
            </a:r>
          </a:p>
        </p:txBody>
      </p:sp>
      <p:sp>
        <p:nvSpPr>
          <p:cNvPr id="3" name="Content Placeholder 2">
            <a:extLst>
              <a:ext uri="{FF2B5EF4-FFF2-40B4-BE49-F238E27FC236}">
                <a16:creationId xmlns:a16="http://schemas.microsoft.com/office/drawing/2014/main" id="{F5D6F062-4221-3FF5-C349-4F63757AECD0}"/>
              </a:ext>
            </a:extLst>
          </p:cNvPr>
          <p:cNvSpPr>
            <a:spLocks noGrp="1"/>
          </p:cNvSpPr>
          <p:nvPr>
            <p:ph idx="1"/>
          </p:nvPr>
        </p:nvSpPr>
        <p:spPr/>
        <p:txBody>
          <a:bodyPr>
            <a:normAutofit fontScale="92500" lnSpcReduction="20000"/>
          </a:bodyPr>
          <a:lstStyle/>
          <a:p>
            <a:pPr algn="just">
              <a:buFont typeface="Arial" panose="020B0604020202020204" pitchFamily="34" charset="0"/>
              <a:buChar char="•"/>
            </a:pPr>
            <a:r>
              <a:rPr lang="en-GB" b="0" i="0" dirty="0">
                <a:effectLst/>
              </a:rPr>
              <a:t>It is resourceful, meaning that it makes use of the available resources and capabilities of the firm and its network of partners, suppliers, investors, and other stakeholders .</a:t>
            </a:r>
          </a:p>
          <a:p>
            <a:pPr algn="just">
              <a:buFont typeface="Arial" panose="020B0604020202020204" pitchFamily="34" charset="0"/>
              <a:buChar char="•"/>
            </a:pPr>
            <a:r>
              <a:rPr lang="en-GB" b="0" i="0" dirty="0">
                <a:effectLst/>
              </a:rPr>
              <a:t>It is innovative, meaning that it creates new or improved products or services that offer superior value or solve a problem for the customer .</a:t>
            </a:r>
          </a:p>
          <a:p>
            <a:pPr algn="just">
              <a:buFont typeface="Arial" panose="020B0604020202020204" pitchFamily="34" charset="0"/>
              <a:buChar char="•"/>
            </a:pPr>
            <a:r>
              <a:rPr lang="en-GB" b="0" i="0" dirty="0">
                <a:effectLst/>
              </a:rPr>
              <a:t>It is risk-taking, meaning that it is willing to experiment with new ideas and approaches and learn from failures and feedback .</a:t>
            </a:r>
          </a:p>
          <a:p>
            <a:pPr algn="just"/>
            <a:r>
              <a:rPr lang="en-GB" b="0" i="0" dirty="0">
                <a:effectLst/>
              </a:rPr>
              <a:t>Entrepreneurial marketing is an integral part of any business strategy. It requires a proactive orientation, innovativeness, focus on customers, utilization of opportunity, risk management, and value creation in order for an interactive marketing approach to be successful.</a:t>
            </a:r>
          </a:p>
          <a:p>
            <a:endParaRPr lang="en-GB" dirty="0"/>
          </a:p>
        </p:txBody>
      </p:sp>
    </p:spTree>
    <p:extLst>
      <p:ext uri="{BB962C8B-B14F-4D97-AF65-F5344CB8AC3E}">
        <p14:creationId xmlns:p14="http://schemas.microsoft.com/office/powerpoint/2010/main" val="209033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B676-4BBE-3553-1F1E-81AF69D8E51F}"/>
              </a:ext>
            </a:extLst>
          </p:cNvPr>
          <p:cNvSpPr>
            <a:spLocks noGrp="1"/>
          </p:cNvSpPr>
          <p:nvPr>
            <p:ph type="title"/>
          </p:nvPr>
        </p:nvSpPr>
        <p:spPr/>
        <p:txBody>
          <a:bodyPr/>
          <a:lstStyle/>
          <a:p>
            <a:r>
              <a:rPr lang="en-GB" dirty="0"/>
              <a:t>Entrepreneurial Marketing and Marketing Mix</a:t>
            </a:r>
          </a:p>
        </p:txBody>
      </p:sp>
      <p:sp>
        <p:nvSpPr>
          <p:cNvPr id="3" name="Content Placeholder 2">
            <a:extLst>
              <a:ext uri="{FF2B5EF4-FFF2-40B4-BE49-F238E27FC236}">
                <a16:creationId xmlns:a16="http://schemas.microsoft.com/office/drawing/2014/main" id="{FB9128AE-7E1A-B5E4-7DA5-0C6989BF7ABB}"/>
              </a:ext>
            </a:extLst>
          </p:cNvPr>
          <p:cNvSpPr>
            <a:spLocks noGrp="1"/>
          </p:cNvSpPr>
          <p:nvPr>
            <p:ph idx="1"/>
          </p:nvPr>
        </p:nvSpPr>
        <p:spPr>
          <a:xfrm>
            <a:off x="838200" y="1825625"/>
            <a:ext cx="7454153" cy="4351338"/>
          </a:xfrm>
        </p:spPr>
        <p:txBody>
          <a:bodyPr>
            <a:normAutofit fontScale="77500" lnSpcReduction="20000"/>
          </a:bodyPr>
          <a:lstStyle/>
          <a:p>
            <a:pPr algn="just"/>
            <a:r>
              <a:rPr lang="en-GB" b="0" i="0" dirty="0">
                <a:effectLst/>
              </a:rPr>
              <a:t>Entrepreneurial Marketing Mix is a term that refers to the marketing strategies and practices that are used by entrepreneurs to create and sustain a competitive advantage in the market. Entrepreneurial Marketing Mix differs from the traditional marketing mix in several ways, such as:</a:t>
            </a:r>
          </a:p>
          <a:p>
            <a:pPr algn="just">
              <a:buFont typeface="Arial" panose="020B0604020202020204" pitchFamily="34" charset="0"/>
              <a:buChar char="•"/>
            </a:pPr>
            <a:r>
              <a:rPr lang="en-GB" b="0" i="0" dirty="0">
                <a:effectLst/>
              </a:rPr>
              <a:t>Product: Entrepreneurs often offer innovative products or services that disrupt the existing market or create new markets. They focus on satisfying the customer needs and wants, rather than following the industry standards or norms. Entrepreneurs also tend to customize their products or services to meet the specific preferences of their target segments. </a:t>
            </a:r>
          </a:p>
          <a:p>
            <a:pPr algn="just">
              <a:buFont typeface="Arial" panose="020B0604020202020204" pitchFamily="34" charset="0"/>
              <a:buChar char="•"/>
            </a:pPr>
            <a:r>
              <a:rPr lang="en-GB" dirty="0"/>
              <a:t>For example, Airbnb offers a unique alternative to traditional hotels by allowing people to rent out their homes or rooms to traveller's.</a:t>
            </a:r>
            <a:endParaRPr lang="en-GB" b="0" i="0" dirty="0">
              <a:effectLst/>
            </a:endParaRPr>
          </a:p>
          <a:p>
            <a:endParaRPr lang="en-GB" dirty="0"/>
          </a:p>
        </p:txBody>
      </p:sp>
      <p:pic>
        <p:nvPicPr>
          <p:cNvPr id="5" name="Picture 4">
            <a:extLst>
              <a:ext uri="{FF2B5EF4-FFF2-40B4-BE49-F238E27FC236}">
                <a16:creationId xmlns:a16="http://schemas.microsoft.com/office/drawing/2014/main" id="{53CA9F31-404D-5B04-2404-82D1442C5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652" y="2841812"/>
            <a:ext cx="3653736" cy="1535628"/>
          </a:xfrm>
          <a:prstGeom prst="rect">
            <a:avLst/>
          </a:prstGeom>
          <a:ln>
            <a:noFill/>
          </a:ln>
          <a:effectLst>
            <a:softEdge rad="112500"/>
          </a:effectLst>
        </p:spPr>
      </p:pic>
    </p:spTree>
    <p:extLst>
      <p:ext uri="{BB962C8B-B14F-4D97-AF65-F5344CB8AC3E}">
        <p14:creationId xmlns:p14="http://schemas.microsoft.com/office/powerpoint/2010/main" val="366224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39C6-E9F3-5FC0-8A50-80E33617467E}"/>
              </a:ext>
            </a:extLst>
          </p:cNvPr>
          <p:cNvSpPr>
            <a:spLocks noGrp="1"/>
          </p:cNvSpPr>
          <p:nvPr>
            <p:ph type="title"/>
          </p:nvPr>
        </p:nvSpPr>
        <p:spPr/>
        <p:txBody>
          <a:bodyPr/>
          <a:lstStyle/>
          <a:p>
            <a:r>
              <a:rPr lang="en-GB" dirty="0"/>
              <a:t>Entrepreneurial Marketing and Marketing Mix</a:t>
            </a:r>
          </a:p>
        </p:txBody>
      </p:sp>
      <p:sp>
        <p:nvSpPr>
          <p:cNvPr id="3" name="Content Placeholder 2">
            <a:extLst>
              <a:ext uri="{FF2B5EF4-FFF2-40B4-BE49-F238E27FC236}">
                <a16:creationId xmlns:a16="http://schemas.microsoft.com/office/drawing/2014/main" id="{EF7AAB02-C647-3D86-3FEA-6FD54625AD73}"/>
              </a:ext>
            </a:extLst>
          </p:cNvPr>
          <p:cNvSpPr>
            <a:spLocks noGrp="1"/>
          </p:cNvSpPr>
          <p:nvPr>
            <p:ph idx="1"/>
          </p:nvPr>
        </p:nvSpPr>
        <p:spPr/>
        <p:txBody>
          <a:bodyPr/>
          <a:lstStyle/>
          <a:p>
            <a:pPr algn="just"/>
            <a:r>
              <a:rPr lang="en-GB" b="0" i="0" dirty="0">
                <a:effectLst/>
              </a:rPr>
              <a:t>Price: Entrepreneurs often use pricing strategies that reflect the value proposition of their products or services, rather than the cost-based or competition-based pricing. They may charge a premium price for a high-quality or differentiated product or service, or a low price for a cost-effective or disruptive product or service. Entrepreneurs may also use dynamic pricing, which adjusts the price according to the demand and supply conditions, or value-based pricing, which sets the price based on the perceived value of the customer. </a:t>
            </a:r>
            <a:r>
              <a:rPr lang="en-GB" dirty="0"/>
              <a:t>For example, Uber uses dynamic pricing to match the supply and demand of drivers and riders. </a:t>
            </a:r>
          </a:p>
        </p:txBody>
      </p:sp>
    </p:spTree>
    <p:extLst>
      <p:ext uri="{BB962C8B-B14F-4D97-AF65-F5344CB8AC3E}">
        <p14:creationId xmlns:p14="http://schemas.microsoft.com/office/powerpoint/2010/main" val="249115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B51F-54BD-1C94-F2BB-B6D33F8DC63E}"/>
              </a:ext>
            </a:extLst>
          </p:cNvPr>
          <p:cNvSpPr>
            <a:spLocks noGrp="1"/>
          </p:cNvSpPr>
          <p:nvPr>
            <p:ph type="title"/>
          </p:nvPr>
        </p:nvSpPr>
        <p:spPr/>
        <p:txBody>
          <a:bodyPr/>
          <a:lstStyle/>
          <a:p>
            <a:r>
              <a:rPr lang="en-GB" dirty="0"/>
              <a:t>Entrepreneurial Marketing and Marketing Mix</a:t>
            </a:r>
          </a:p>
        </p:txBody>
      </p:sp>
      <p:sp>
        <p:nvSpPr>
          <p:cNvPr id="3" name="Content Placeholder 2">
            <a:extLst>
              <a:ext uri="{FF2B5EF4-FFF2-40B4-BE49-F238E27FC236}">
                <a16:creationId xmlns:a16="http://schemas.microsoft.com/office/drawing/2014/main" id="{35895106-CBBE-D580-666B-5EDE48DCB9C8}"/>
              </a:ext>
            </a:extLst>
          </p:cNvPr>
          <p:cNvSpPr>
            <a:spLocks noGrp="1"/>
          </p:cNvSpPr>
          <p:nvPr>
            <p:ph idx="1"/>
          </p:nvPr>
        </p:nvSpPr>
        <p:spPr>
          <a:xfrm>
            <a:off x="838200" y="1825625"/>
            <a:ext cx="6297706" cy="4351338"/>
          </a:xfrm>
        </p:spPr>
        <p:txBody>
          <a:bodyPr>
            <a:normAutofit fontScale="85000" lnSpcReduction="10000"/>
          </a:bodyPr>
          <a:lstStyle/>
          <a:p>
            <a:pPr algn="just"/>
            <a:r>
              <a:rPr lang="en-GB" b="0" i="0" dirty="0">
                <a:effectLst/>
              </a:rPr>
              <a:t>Place: Entrepreneurs often use unconventional or creative channels of distribution to reach their customers and deliver their products or services. They may leverage online platforms, social media, mobile apps, or word-of-mouth to create awareness and generate sales. They may also use direct selling, franchising, licensing, or partnering to expand </a:t>
            </a:r>
            <a:r>
              <a:rPr lang="en-GB" dirty="0"/>
              <a:t>thei</a:t>
            </a:r>
            <a:r>
              <a:rPr lang="en-GB" b="0" i="0" dirty="0">
                <a:effectLst/>
              </a:rPr>
              <a:t>r market coverage and reduce their distribution costs. </a:t>
            </a:r>
          </a:p>
          <a:p>
            <a:pPr algn="just"/>
            <a:r>
              <a:rPr lang="en-GB" dirty="0"/>
              <a:t>For example, Netflix uses online streaming to deliver its content to its subscribers.</a:t>
            </a:r>
          </a:p>
        </p:txBody>
      </p:sp>
      <p:pic>
        <p:nvPicPr>
          <p:cNvPr id="5" name="Picture 4">
            <a:extLst>
              <a:ext uri="{FF2B5EF4-FFF2-40B4-BE49-F238E27FC236}">
                <a16:creationId xmlns:a16="http://schemas.microsoft.com/office/drawing/2014/main" id="{8621C051-8601-65F7-1686-D22BAD2FB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980" y="2439986"/>
            <a:ext cx="3937820" cy="2622737"/>
          </a:xfrm>
          <a:prstGeom prst="rect">
            <a:avLst/>
          </a:prstGeom>
          <a:ln>
            <a:noFill/>
          </a:ln>
          <a:effectLst>
            <a:softEdge rad="112500"/>
          </a:effectLst>
        </p:spPr>
      </p:pic>
    </p:spTree>
    <p:extLst>
      <p:ext uri="{BB962C8B-B14F-4D97-AF65-F5344CB8AC3E}">
        <p14:creationId xmlns:p14="http://schemas.microsoft.com/office/powerpoint/2010/main" val="145166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4269</Words>
  <Application>Microsoft Office PowerPoint</Application>
  <PresentationFormat>Widescreen</PresentationFormat>
  <Paragraphs>159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Bahnschrift SemiBold SemiConden</vt:lpstr>
      <vt:lpstr>Bahnschrift SemiLight</vt:lpstr>
      <vt:lpstr>Calibri</vt:lpstr>
      <vt:lpstr>Office Theme</vt:lpstr>
      <vt:lpstr>Marketing Essentials</vt:lpstr>
      <vt:lpstr>Learning Outcomes</vt:lpstr>
      <vt:lpstr>Importance of Marketing</vt:lpstr>
      <vt:lpstr>Importance of Marketing</vt:lpstr>
      <vt:lpstr>Entrepreneurial Marketing and Marketing Mix</vt:lpstr>
      <vt:lpstr>Entrepreneurial Marketing and Marketing Mix</vt:lpstr>
      <vt:lpstr>Entrepreneurial Marketing and Marketing Mix</vt:lpstr>
      <vt:lpstr>Entrepreneurial Marketing and Marketing Mix</vt:lpstr>
      <vt:lpstr>Entrepreneurial Marketing and Marketing Mix</vt:lpstr>
      <vt:lpstr>Entrepreneurial Marketing and Marketing Mix</vt:lpstr>
      <vt:lpstr>Market Research, Market Opportunity Recognition and Target Market </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Marketing Techniques and Tools for Entrepreneurs </vt:lpstr>
      <vt:lpstr>Marketing Techniques and Tools for Entrepreneurs </vt:lpstr>
      <vt:lpstr>Marketing Techniques and Tools for Entrepreneurs </vt:lpstr>
      <vt:lpstr>Entrepreneurial Branding</vt:lpstr>
      <vt:lpstr>Entrepreneurial Branding</vt:lpstr>
      <vt:lpstr>Marketing Strategy and Marketing Plan</vt:lpstr>
      <vt:lpstr>Marketing Strategy and Marketing Plan</vt:lpstr>
      <vt:lpstr>Marketing Strategy and Marketing Plan</vt:lpstr>
      <vt:lpstr>Marketing Strategy and Marketing Plan</vt:lpstr>
      <vt:lpstr>Sales and Customer Service</vt:lpstr>
      <vt:lpstr>Sales and Customer Service</vt:lpstr>
      <vt:lpstr>Start Marketing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64</cp:revision>
  <dcterms:created xsi:type="dcterms:W3CDTF">2023-08-28T15:06:23Z</dcterms:created>
  <dcterms:modified xsi:type="dcterms:W3CDTF">2023-10-20T14:44:41Z</dcterms:modified>
</cp:coreProperties>
</file>