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76" r:id="rId9"/>
    <p:sldId id="288" r:id="rId10"/>
    <p:sldId id="289" r:id="rId11"/>
    <p:sldId id="290" r:id="rId12"/>
    <p:sldId id="265" r:id="rId13"/>
    <p:sldId id="264" r:id="rId14"/>
    <p:sldId id="291" r:id="rId15"/>
    <p:sldId id="292" r:id="rId16"/>
    <p:sldId id="293" r:id="rId17"/>
    <p:sldId id="266" r:id="rId18"/>
    <p:sldId id="267" r:id="rId19"/>
    <p:sldId id="277" r:id="rId20"/>
    <p:sldId id="278" r:id="rId21"/>
    <p:sldId id="279" r:id="rId22"/>
    <p:sldId id="280" r:id="rId23"/>
    <p:sldId id="268" r:id="rId24"/>
    <p:sldId id="269" r:id="rId25"/>
    <p:sldId id="270" r:id="rId26"/>
    <p:sldId id="271" r:id="rId27"/>
    <p:sldId id="272" r:id="rId28"/>
    <p:sldId id="273" r:id="rId29"/>
    <p:sldId id="286" r:id="rId30"/>
    <p:sldId id="287" r:id="rId31"/>
    <p:sldId id="274" r:id="rId32"/>
    <p:sldId id="275" r:id="rId33"/>
    <p:sldId id="281" r:id="rId34"/>
    <p:sldId id="282" r:id="rId35"/>
    <p:sldId id="283" r:id="rId36"/>
    <p:sldId id="284" r:id="rId37"/>
    <p:sldId id="285"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0EA00"/>
    <a:srgbClr val="FFFF00"/>
    <a:srgbClr val="FFC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D287E-F1E0-4C36-BC01-0D8A800766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5370C4-41A5-B1D6-31B2-DBD61E4EB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00FF82F3-743B-31CC-A1E9-57B088BCA313}"/>
              </a:ext>
            </a:extLst>
          </p:cNvPr>
          <p:cNvSpPr>
            <a:spLocks noGrp="1"/>
          </p:cNvSpPr>
          <p:nvPr>
            <p:ph type="sldNum" sz="quarter" idx="12"/>
          </p:nvPr>
        </p:nvSpPr>
        <p:spPr/>
        <p:txBody>
          <a:bodyPr/>
          <a:lstStyle/>
          <a:p>
            <a:fld id="{CA2D318B-ADD7-49DC-8A72-845286B371E5}" type="slidenum">
              <a:rPr lang="en-GB" smtClean="0"/>
              <a:t>‹#›</a:t>
            </a:fld>
            <a:endParaRPr lang="en-GB"/>
          </a:p>
        </p:txBody>
      </p:sp>
      <p:pic>
        <p:nvPicPr>
          <p:cNvPr id="8" name="Picture 7">
            <a:extLst>
              <a:ext uri="{FF2B5EF4-FFF2-40B4-BE49-F238E27FC236}">
                <a16:creationId xmlns:a16="http://schemas.microsoft.com/office/drawing/2014/main" id="{26AACCCB-0D9D-C5FB-5965-D78F5F7587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166" y="5287962"/>
            <a:ext cx="3192563" cy="696054"/>
          </a:xfrm>
          <a:prstGeom prst="rect">
            <a:avLst/>
          </a:prstGeom>
        </p:spPr>
      </p:pic>
      <p:pic>
        <p:nvPicPr>
          <p:cNvPr id="10" name="Picture 9">
            <a:extLst>
              <a:ext uri="{FF2B5EF4-FFF2-40B4-BE49-F238E27FC236}">
                <a16:creationId xmlns:a16="http://schemas.microsoft.com/office/drawing/2014/main" id="{99B08049-B914-3B28-8259-2D66186030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685" y="5335844"/>
            <a:ext cx="2141777" cy="885396"/>
          </a:xfrm>
          <a:prstGeom prst="rect">
            <a:avLst/>
          </a:prstGeom>
        </p:spPr>
      </p:pic>
      <p:pic>
        <p:nvPicPr>
          <p:cNvPr id="12" name="Picture 11">
            <a:extLst>
              <a:ext uri="{FF2B5EF4-FFF2-40B4-BE49-F238E27FC236}">
                <a16:creationId xmlns:a16="http://schemas.microsoft.com/office/drawing/2014/main" id="{FF0D851A-544B-B90D-FEA2-EA04DC7CDA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7433" y="5046675"/>
            <a:ext cx="3086367" cy="937341"/>
          </a:xfrm>
          <a:prstGeom prst="rect">
            <a:avLst/>
          </a:prstGeom>
        </p:spPr>
      </p:pic>
      <p:cxnSp>
        <p:nvCxnSpPr>
          <p:cNvPr id="13" name="Straight Connector 12">
            <a:extLst>
              <a:ext uri="{FF2B5EF4-FFF2-40B4-BE49-F238E27FC236}">
                <a16:creationId xmlns:a16="http://schemas.microsoft.com/office/drawing/2014/main" id="{BC553746-7E84-2DF7-D04D-E8DD3C52F2B0}"/>
              </a:ext>
            </a:extLst>
          </p:cNvPr>
          <p:cNvCxnSpPr>
            <a:cxnSpLocks/>
          </p:cNvCxnSpPr>
          <p:nvPr userDrawn="1"/>
        </p:nvCxnSpPr>
        <p:spPr>
          <a:xfrm>
            <a:off x="1180684" y="35335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E6F41-E2F0-2937-D1B9-0A36FDF9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7ED6BB-4D14-4E98-D3E4-79A028629E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8046794-0A86-DF07-CD9D-CF8C8C486523}"/>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9ACB24E2-1FEF-2829-AC9D-AB1950C3F109}"/>
              </a:ext>
            </a:extLst>
          </p:cNvPr>
          <p:cNvCxnSpPr>
            <a:cxnSpLocks/>
          </p:cNvCxnSpPr>
          <p:nvPr userDrawn="1"/>
        </p:nvCxnSpPr>
        <p:spPr>
          <a:xfrm>
            <a:off x="838200"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40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635B5-BACA-720E-D373-0B849973AD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DC347C-C5F0-2A67-BBDE-4F8E93759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4512551-D10B-4A0F-C151-0ECC193A35B5}"/>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1C2D1A21-EE16-2790-D558-8A0F9315B6CD}"/>
              </a:ext>
            </a:extLst>
          </p:cNvPr>
          <p:cNvCxnSpPr>
            <a:cxnSpLocks/>
          </p:cNvCxnSpPr>
          <p:nvPr userDrawn="1"/>
        </p:nvCxnSpPr>
        <p:spPr>
          <a:xfrm>
            <a:off x="9286875" y="365125"/>
            <a:ext cx="0" cy="5811838"/>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366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F0FE-F903-B35B-DCC2-0A904F45E1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94B87C-061D-A113-7C5A-A7B46A439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01E187D8-3ED3-269C-B5E8-5AF05E05DA28}"/>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FDE63C18-D59D-69DD-B128-6F1A678C296E}"/>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76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B99E-3FFC-C6D7-2120-DC405E83BD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4BC149-AFF2-24C2-25B3-F008B2812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930AE55-EBF3-1703-A860-38797E2F3E0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7" name="Straight Connector 6">
            <a:extLst>
              <a:ext uri="{FF2B5EF4-FFF2-40B4-BE49-F238E27FC236}">
                <a16:creationId xmlns:a16="http://schemas.microsoft.com/office/drawing/2014/main" id="{B1FEC1ED-965D-80DE-960D-4ABFD982FF4E}"/>
              </a:ext>
            </a:extLst>
          </p:cNvPr>
          <p:cNvCxnSpPr>
            <a:cxnSpLocks/>
          </p:cNvCxnSpPr>
          <p:nvPr userDrawn="1"/>
        </p:nvCxnSpPr>
        <p:spPr>
          <a:xfrm>
            <a:off x="831850" y="4613033"/>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33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EF66-AA21-0FEE-DD48-548BD874E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30535-9934-C54D-4C8A-036168062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550CEB-E966-CB9B-3CFD-7E13988684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077A9D6-3F05-5B69-538D-650470626A9A}"/>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63A932E-E8C4-8719-FBDE-EE5A43090610}"/>
              </a:ext>
            </a:extLst>
          </p:cNvPr>
          <p:cNvCxnSpPr>
            <a:cxnSpLocks/>
          </p:cNvCxnSpPr>
          <p:nvPr userDrawn="1"/>
        </p:nvCxnSpPr>
        <p:spPr>
          <a:xfrm>
            <a:off x="942559" y="1404695"/>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5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A31B-BD57-DED7-7B6F-DAAA31E0A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57D215-A3F1-7BB8-C68F-3523BF247E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082602-4AA3-AE3C-462A-EE7DDC964A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311796-4608-B28F-0F1D-D7313CC2B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938D7-701E-E60E-D749-87B97F592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ADC76DA8-4C1C-F9FA-70DB-9CF460DEB03C}"/>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10" name="Straight Connector 9">
            <a:extLst>
              <a:ext uri="{FF2B5EF4-FFF2-40B4-BE49-F238E27FC236}">
                <a16:creationId xmlns:a16="http://schemas.microsoft.com/office/drawing/2014/main" id="{EB5B25A0-D3A1-C13E-C240-8D25EAD35209}"/>
              </a:ext>
            </a:extLst>
          </p:cNvPr>
          <p:cNvCxnSpPr>
            <a:cxnSpLocks/>
          </p:cNvCxnSpPr>
          <p:nvPr userDrawn="1"/>
        </p:nvCxnSpPr>
        <p:spPr>
          <a:xfrm>
            <a:off x="838200" y="141422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BAD1-F7EF-E5FC-05C8-821E997140AC}"/>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7AD075A1-CB9C-7998-543F-2A42913C9DE7}"/>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6" name="Straight Connector 5">
            <a:extLst>
              <a:ext uri="{FF2B5EF4-FFF2-40B4-BE49-F238E27FC236}">
                <a16:creationId xmlns:a16="http://schemas.microsoft.com/office/drawing/2014/main" id="{DCEDF58A-06F2-F90A-5FB4-9FDF0CB3DC92}"/>
              </a:ext>
            </a:extLst>
          </p:cNvPr>
          <p:cNvCxnSpPr>
            <a:cxnSpLocks/>
          </p:cNvCxnSpPr>
          <p:nvPr userDrawn="1"/>
        </p:nvCxnSpPr>
        <p:spPr>
          <a:xfrm>
            <a:off x="838200" y="1395170"/>
            <a:ext cx="9830632"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3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A16C61-E282-ECD0-667D-A3CB26C2248B}"/>
              </a:ext>
            </a:extLst>
          </p:cNvPr>
          <p:cNvSpPr>
            <a:spLocks noGrp="1"/>
          </p:cNvSpPr>
          <p:nvPr>
            <p:ph type="sldNum" sz="quarter" idx="12"/>
          </p:nvPr>
        </p:nvSpPr>
        <p:spPr/>
        <p:txBody>
          <a:bodyPr/>
          <a:lstStyle/>
          <a:p>
            <a:fld id="{CA2D318B-ADD7-49DC-8A72-845286B371E5}" type="slidenum">
              <a:rPr lang="en-GB" smtClean="0"/>
              <a:t>‹#›</a:t>
            </a:fld>
            <a:endParaRPr lang="en-GB"/>
          </a:p>
        </p:txBody>
      </p:sp>
    </p:spTree>
    <p:extLst>
      <p:ext uri="{BB962C8B-B14F-4D97-AF65-F5344CB8AC3E}">
        <p14:creationId xmlns:p14="http://schemas.microsoft.com/office/powerpoint/2010/main" val="1707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E931-65B7-CEA3-EF2B-752BEFB73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6A6547-1409-9391-9F67-71F1CDEAB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F8B430-1CCF-85C0-77A0-2E719A073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EC12E72-CDFF-FF1A-5ECC-C54EF224668B}"/>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F19D2ED8-6A93-96AD-423D-41D5808BEBB9}"/>
              </a:ext>
            </a:extLst>
          </p:cNvPr>
          <p:cNvCxnSpPr>
            <a:cxnSpLocks/>
          </p:cNvCxnSpPr>
          <p:nvPr userDrawn="1"/>
        </p:nvCxnSpPr>
        <p:spPr>
          <a:xfrm>
            <a:off x="875884" y="2057400"/>
            <a:ext cx="3591341"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6D50-71C0-71B0-AE18-F7042ED5E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1AF81-B711-1072-DD8A-110FEFD03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BDAF09-60D2-4D35-B2C4-F5F7F40F8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52F9A75-F139-AD9B-04B8-F272ABAAE659}"/>
              </a:ext>
            </a:extLst>
          </p:cNvPr>
          <p:cNvSpPr>
            <a:spLocks noGrp="1"/>
          </p:cNvSpPr>
          <p:nvPr>
            <p:ph type="sldNum" sz="quarter" idx="12"/>
          </p:nvPr>
        </p:nvSpPr>
        <p:spPr/>
        <p:txBody>
          <a:bodyPr/>
          <a:lstStyle/>
          <a:p>
            <a:fld id="{CA2D318B-ADD7-49DC-8A72-845286B371E5}" type="slidenum">
              <a:rPr lang="en-GB" smtClean="0"/>
              <a:t>‹#›</a:t>
            </a:fld>
            <a:endParaRPr lang="en-GB"/>
          </a:p>
        </p:txBody>
      </p:sp>
      <p:cxnSp>
        <p:nvCxnSpPr>
          <p:cNvPr id="8" name="Straight Connector 7">
            <a:extLst>
              <a:ext uri="{FF2B5EF4-FFF2-40B4-BE49-F238E27FC236}">
                <a16:creationId xmlns:a16="http://schemas.microsoft.com/office/drawing/2014/main" id="{9EA7974E-108B-E5FF-E1FD-D0B192F4D5EE}"/>
              </a:ext>
            </a:extLst>
          </p:cNvPr>
          <p:cNvCxnSpPr>
            <a:cxnSpLocks/>
          </p:cNvCxnSpPr>
          <p:nvPr userDrawn="1"/>
        </p:nvCxnSpPr>
        <p:spPr>
          <a:xfrm>
            <a:off x="838200" y="2057400"/>
            <a:ext cx="3933825" cy="0"/>
          </a:xfrm>
          <a:prstGeom prst="line">
            <a:avLst/>
          </a:prstGeom>
          <a:ln w="76200">
            <a:solidFill>
              <a:srgbClr val="F0E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9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D9B4E-9E4C-438D-66FC-DA13E383B8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30F8BD9-543B-D5AD-C1D5-964D1DD89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6F4DD460-9F69-AF56-2D78-36FDD0AEA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3399"/>
                </a:solidFill>
              </a:defRPr>
            </a:lvl1pPr>
          </a:lstStyle>
          <a:p>
            <a:fld id="{CA2D318B-ADD7-49DC-8A72-845286B371E5}" type="slidenum">
              <a:rPr lang="en-GB" smtClean="0"/>
              <a:pPr/>
              <a:t>‹#›</a:t>
            </a:fld>
            <a:endParaRPr lang="en-GB" dirty="0"/>
          </a:p>
        </p:txBody>
      </p:sp>
      <p:pic>
        <p:nvPicPr>
          <p:cNvPr id="9" name="Picture 8">
            <a:extLst>
              <a:ext uri="{FF2B5EF4-FFF2-40B4-BE49-F238E27FC236}">
                <a16:creationId xmlns:a16="http://schemas.microsoft.com/office/drawing/2014/main" id="{8435A6A7-FED7-C597-70CF-B9650549C8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30757" y="33578"/>
            <a:ext cx="1294917" cy="1294917"/>
          </a:xfrm>
          <a:prstGeom prst="rect">
            <a:avLst/>
          </a:prstGeom>
        </p:spPr>
      </p:pic>
    </p:spTree>
    <p:extLst>
      <p:ext uri="{BB962C8B-B14F-4D97-AF65-F5344CB8AC3E}">
        <p14:creationId xmlns:p14="http://schemas.microsoft.com/office/powerpoint/2010/main" val="388850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cap="none" spc="0">
          <a:ln w="0"/>
          <a:solidFill>
            <a:srgbClr val="3399FF"/>
          </a:solidFill>
          <a:effectLst>
            <a:reflection blurRad="6350" stA="53000" endA="300" endPos="35500" dir="5400000" sy="-90000" algn="bl" rotWithShape="0"/>
          </a:effectLst>
          <a:latin typeface="Bahnschrift SemiBold SemiConden"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99"/>
          </a:solidFill>
          <a:latin typeface="Bahnschrift Semi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99"/>
          </a:solidFill>
          <a:latin typeface="Bahnschrift SemiLigh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99"/>
          </a:solidFill>
          <a:latin typeface="Bahnschrift SemiLigh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99"/>
          </a:solidFill>
          <a:latin typeface="Bahnschrift SemiLigh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hubspot.com/marketing/market-research-buyers-journey-guide" TargetMode="External"/><Relationship Id="rId2" Type="http://schemas.openxmlformats.org/officeDocument/2006/relationships/hyperlink" Target="https://www.questionpro.com/blog/market-research-before-starting-a-business/" TargetMode="External"/><Relationship Id="rId1" Type="http://schemas.openxmlformats.org/officeDocument/2006/relationships/slideLayout" Target="../slideLayouts/slideLayout2.xml"/><Relationship Id="rId6" Type="http://schemas.openxmlformats.org/officeDocument/2006/relationships/image" Target="../media/image9.avif"/><Relationship Id="rId5" Type="http://schemas.openxmlformats.org/officeDocument/2006/relationships/hyperlink" Target="https://startups.co.uk/guides/how-to-start-an-ecommerce-business/" TargetMode="External"/><Relationship Id="rId4" Type="http://schemas.openxmlformats.org/officeDocument/2006/relationships/hyperlink" Target="https://scandiweb.com/blog/ecommerce-market-research-gui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hyperlink" Target="https://www.shopify.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oocommerc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usiness.adobe.com/ee/products/magento/magento-commerc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gcommerce.com/" TargetMode="External"/><Relationship Id="rId7" Type="http://schemas.openxmlformats.org/officeDocument/2006/relationships/hyperlink" Target="https://www.shift4shop.com/" TargetMode="External"/><Relationship Id="rId2" Type="http://schemas.openxmlformats.org/officeDocument/2006/relationships/hyperlink" Target="https://www.squarespace.com/" TargetMode="External"/><Relationship Id="rId1" Type="http://schemas.openxmlformats.org/officeDocument/2006/relationships/slideLayout" Target="../slideLayouts/slideLayout2.xml"/><Relationship Id="rId6" Type="http://schemas.openxmlformats.org/officeDocument/2006/relationships/hyperlink" Target="https://www.bigcartel.com/" TargetMode="External"/><Relationship Id="rId5" Type="http://schemas.openxmlformats.org/officeDocument/2006/relationships/hyperlink" Target="https://prestashop.com/" TargetMode="External"/><Relationship Id="rId4" Type="http://schemas.openxmlformats.org/officeDocument/2006/relationships/hyperlink" Target="https://www.wix.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av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av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av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FEEE-6C49-E419-339F-FE395218CBD6}"/>
              </a:ext>
            </a:extLst>
          </p:cNvPr>
          <p:cNvSpPr>
            <a:spLocks noGrp="1"/>
          </p:cNvSpPr>
          <p:nvPr>
            <p:ph type="ctrTitle"/>
          </p:nvPr>
        </p:nvSpPr>
        <p:spPr/>
        <p:txBody>
          <a:bodyPr/>
          <a:lstStyle/>
          <a:p>
            <a:r>
              <a:rPr lang="en-GB" dirty="0"/>
              <a:t>e-Commerce Essentials</a:t>
            </a:r>
          </a:p>
        </p:txBody>
      </p:sp>
      <p:sp>
        <p:nvSpPr>
          <p:cNvPr id="3" name="Subtitle 2">
            <a:extLst>
              <a:ext uri="{FF2B5EF4-FFF2-40B4-BE49-F238E27FC236}">
                <a16:creationId xmlns:a16="http://schemas.microsoft.com/office/drawing/2014/main" id="{4BA64DAD-9216-8FBB-3870-366819343418}"/>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21250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4A1A-A90E-B1EB-7EC0-827805A33ACE}"/>
              </a:ext>
            </a:extLst>
          </p:cNvPr>
          <p:cNvSpPr>
            <a:spLocks noGrp="1"/>
          </p:cNvSpPr>
          <p:nvPr>
            <p:ph type="title"/>
          </p:nvPr>
        </p:nvSpPr>
        <p:spPr/>
        <p:txBody>
          <a:bodyPr/>
          <a:lstStyle/>
          <a:p>
            <a:r>
              <a:rPr lang="en-GB" dirty="0"/>
              <a:t>e-Commerce Market Research</a:t>
            </a:r>
          </a:p>
        </p:txBody>
      </p:sp>
      <p:sp>
        <p:nvSpPr>
          <p:cNvPr id="3" name="Content Placeholder 2">
            <a:extLst>
              <a:ext uri="{FF2B5EF4-FFF2-40B4-BE49-F238E27FC236}">
                <a16:creationId xmlns:a16="http://schemas.microsoft.com/office/drawing/2014/main" id="{DEBBF006-BDD5-D4A4-6A58-89AB7F05C240}"/>
              </a:ext>
            </a:extLst>
          </p:cNvPr>
          <p:cNvSpPr>
            <a:spLocks noGrp="1"/>
          </p:cNvSpPr>
          <p:nvPr>
            <p:ph idx="1"/>
          </p:nvPr>
        </p:nvSpPr>
        <p:spPr/>
        <p:txBody>
          <a:bodyPr>
            <a:normAutofit fontScale="92500" lnSpcReduction="20000"/>
          </a:bodyPr>
          <a:lstStyle/>
          <a:p>
            <a:pPr marL="0" indent="0" algn="just">
              <a:buNone/>
            </a:pPr>
            <a:r>
              <a:rPr lang="en-GB" b="0" i="0" dirty="0">
                <a:effectLst/>
              </a:rPr>
              <a:t>There are many ways to conduct market research for e-commerce, such as:</a:t>
            </a:r>
          </a:p>
          <a:p>
            <a:pPr algn="just">
              <a:buFont typeface="Arial" panose="020B0604020202020204" pitchFamily="34" charset="0"/>
              <a:buChar char="•"/>
            </a:pPr>
            <a:r>
              <a:rPr lang="en-GB" b="0" i="0" dirty="0">
                <a:effectLst/>
              </a:rPr>
              <a:t>Doing online surveys or focus groups with potential customers or existing customers.</a:t>
            </a:r>
          </a:p>
          <a:p>
            <a:pPr algn="just">
              <a:buFont typeface="Arial" panose="020B0604020202020204" pitchFamily="34" charset="0"/>
              <a:buChar char="•"/>
            </a:pPr>
            <a:r>
              <a:rPr lang="en-GB" dirty="0"/>
              <a:t>Analysing data from your website, social media, or other online platforms using tools like Google Analytics or </a:t>
            </a:r>
            <a:r>
              <a:rPr lang="en-GB" dirty="0" err="1"/>
              <a:t>Similarweb</a:t>
            </a:r>
            <a:r>
              <a:rPr lang="en-GB" baseline="30000" dirty="0"/>
              <a:t>. </a:t>
            </a:r>
            <a:endParaRPr lang="en-GB" b="0" i="0" dirty="0">
              <a:effectLst/>
            </a:endParaRPr>
          </a:p>
          <a:p>
            <a:pPr algn="just">
              <a:buFont typeface="Arial" panose="020B0604020202020204" pitchFamily="34" charset="0"/>
              <a:buChar char="•"/>
            </a:pPr>
            <a:r>
              <a:rPr lang="en-GB" b="0" i="0" dirty="0">
                <a:effectLst/>
              </a:rPr>
              <a:t>Studying the best practices and trends of successful e-commerce businesses in your niche or industry.</a:t>
            </a:r>
          </a:p>
          <a:p>
            <a:pPr algn="just">
              <a:buFont typeface="Arial" panose="020B0604020202020204" pitchFamily="34" charset="0"/>
              <a:buChar char="•"/>
            </a:pPr>
            <a:r>
              <a:rPr lang="en-GB" b="0" i="0" dirty="0">
                <a:effectLst/>
              </a:rPr>
              <a:t>Reading online reviews, blogs, forums, or news articles about your product or service category.</a:t>
            </a:r>
          </a:p>
          <a:p>
            <a:pPr algn="just">
              <a:buFont typeface="Arial" panose="020B0604020202020204" pitchFamily="34" charset="0"/>
              <a:buChar char="•"/>
            </a:pPr>
            <a:r>
              <a:rPr lang="en-GB" b="0" i="0" dirty="0">
                <a:effectLst/>
              </a:rPr>
              <a:t>Testing your product or service with a small group of customers before launching it to the public.</a:t>
            </a:r>
          </a:p>
          <a:p>
            <a:endParaRPr lang="en-GB" dirty="0"/>
          </a:p>
        </p:txBody>
      </p:sp>
    </p:spTree>
    <p:extLst>
      <p:ext uri="{BB962C8B-B14F-4D97-AF65-F5344CB8AC3E}">
        <p14:creationId xmlns:p14="http://schemas.microsoft.com/office/powerpoint/2010/main" val="337193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B747-47E7-065B-4279-D68DBB43F4FC}"/>
              </a:ext>
            </a:extLst>
          </p:cNvPr>
          <p:cNvSpPr>
            <a:spLocks noGrp="1"/>
          </p:cNvSpPr>
          <p:nvPr>
            <p:ph type="title"/>
          </p:nvPr>
        </p:nvSpPr>
        <p:spPr/>
        <p:txBody>
          <a:bodyPr/>
          <a:lstStyle/>
          <a:p>
            <a:r>
              <a:rPr lang="en-GB" dirty="0"/>
              <a:t>e-Commerce Market Research</a:t>
            </a:r>
          </a:p>
        </p:txBody>
      </p:sp>
      <p:sp>
        <p:nvSpPr>
          <p:cNvPr id="3" name="Content Placeholder 2">
            <a:extLst>
              <a:ext uri="{FF2B5EF4-FFF2-40B4-BE49-F238E27FC236}">
                <a16:creationId xmlns:a16="http://schemas.microsoft.com/office/drawing/2014/main" id="{168471A7-22D5-6BFF-78D6-F5F9E988DA3C}"/>
              </a:ext>
            </a:extLst>
          </p:cNvPr>
          <p:cNvSpPr>
            <a:spLocks noGrp="1"/>
          </p:cNvSpPr>
          <p:nvPr>
            <p:ph idx="1"/>
          </p:nvPr>
        </p:nvSpPr>
        <p:spPr>
          <a:xfrm>
            <a:off x="838200" y="1825625"/>
            <a:ext cx="7077635" cy="4351338"/>
          </a:xfrm>
        </p:spPr>
        <p:txBody>
          <a:bodyPr>
            <a:normAutofit fontScale="62500" lnSpcReduction="20000"/>
          </a:bodyPr>
          <a:lstStyle/>
          <a:p>
            <a:pPr marL="0" indent="0" algn="just">
              <a:buNone/>
            </a:pPr>
            <a:r>
              <a:rPr lang="en-GB" b="0" i="0" dirty="0">
                <a:effectLst/>
              </a:rPr>
              <a:t>To help you with your market research, here are some useful web resources that you can check out:</a:t>
            </a:r>
          </a:p>
          <a:p>
            <a:pPr algn="just">
              <a:buFont typeface="Arial" panose="020B0604020202020204" pitchFamily="34" charset="0"/>
              <a:buChar char="•"/>
            </a:pPr>
            <a:r>
              <a:rPr lang="en-GB" dirty="0">
                <a:hlinkClick r:id="rId2">
                  <a:extLst>
                    <a:ext uri="{A12FA001-AC4F-418D-AE19-62706E023703}">
                      <ahyp:hlinkClr xmlns:ahyp="http://schemas.microsoft.com/office/drawing/2018/hyperlinkcolor" val="tx"/>
                    </a:ext>
                  </a:extLst>
                </a:hlinkClick>
              </a:rPr>
              <a:t>How to Do Market Research Before Starting a Business</a:t>
            </a:r>
            <a:r>
              <a:rPr lang="en-GB" b="0" i="0" dirty="0">
                <a:effectLst/>
              </a:rPr>
              <a:t>: This article provides a guide and template for conducting market research for any type of business, including e-commerce.</a:t>
            </a:r>
          </a:p>
          <a:p>
            <a:pPr algn="just">
              <a:buFont typeface="Arial" panose="020B0604020202020204" pitchFamily="34" charset="0"/>
              <a:buChar char="•"/>
            </a:pPr>
            <a:r>
              <a:rPr lang="en-GB" dirty="0">
                <a:hlinkClick r:id="rId3">
                  <a:extLst>
                    <a:ext uri="{A12FA001-AC4F-418D-AE19-62706E023703}">
                      <ahyp:hlinkClr xmlns:ahyp="http://schemas.microsoft.com/office/drawing/2018/hyperlinkcolor" val="tx"/>
                    </a:ext>
                  </a:extLst>
                </a:hlinkClick>
              </a:rPr>
              <a:t>How to Do Market Research: A Guide and Template</a:t>
            </a:r>
            <a:r>
              <a:rPr lang="en-GB" b="0" i="0" dirty="0">
                <a:effectLst/>
              </a:rPr>
              <a:t>: This article explains the different types of market research, how to conduct them, and how to use them in your marketing strategy.</a:t>
            </a:r>
          </a:p>
          <a:p>
            <a:pPr algn="just">
              <a:buFont typeface="Arial" panose="020B0604020202020204" pitchFamily="34" charset="0"/>
              <a:buChar char="•"/>
            </a:pPr>
            <a:r>
              <a:rPr lang="en-GB" dirty="0">
                <a:hlinkClick r:id="rId4">
                  <a:extLst>
                    <a:ext uri="{A12FA001-AC4F-418D-AE19-62706E023703}">
                      <ahyp:hlinkClr xmlns:ahyp="http://schemas.microsoft.com/office/drawing/2018/hyperlinkcolor" val="tx"/>
                    </a:ext>
                  </a:extLst>
                </a:hlinkClick>
              </a:rPr>
              <a:t>eCommerce Market Research: Entering a New Market</a:t>
            </a:r>
            <a:r>
              <a:rPr lang="en-GB" b="0" i="0" dirty="0">
                <a:effectLst/>
              </a:rPr>
              <a:t>: This article offers a comprehensive guide on how to conduct market research for e-commerce when entering a new market or expanding your business.</a:t>
            </a:r>
          </a:p>
          <a:p>
            <a:pPr algn="just">
              <a:buFont typeface="Arial" panose="020B0604020202020204" pitchFamily="34" charset="0"/>
              <a:buChar char="•"/>
            </a:pPr>
            <a:r>
              <a:rPr lang="en-GB" dirty="0">
                <a:hlinkClick r:id="rId5">
                  <a:extLst>
                    <a:ext uri="{A12FA001-AC4F-418D-AE19-62706E023703}">
                      <ahyp:hlinkClr xmlns:ahyp="http://schemas.microsoft.com/office/drawing/2018/hyperlinkcolor" val="tx"/>
                    </a:ext>
                  </a:extLst>
                </a:hlinkClick>
              </a:rPr>
              <a:t>How to start an ecommerce business: Key steps</a:t>
            </a:r>
            <a:r>
              <a:rPr lang="en-GB" b="0" i="0" dirty="0">
                <a:effectLst/>
              </a:rPr>
              <a:t>: This article outlines the key steps to start an e-commerce business, from choosing your business model and value delivery method to building your online shop.</a:t>
            </a:r>
          </a:p>
          <a:p>
            <a:endParaRPr lang="en-GB" dirty="0"/>
          </a:p>
        </p:txBody>
      </p:sp>
      <p:pic>
        <p:nvPicPr>
          <p:cNvPr id="5" name="Picture 4">
            <a:extLst>
              <a:ext uri="{FF2B5EF4-FFF2-40B4-BE49-F238E27FC236}">
                <a16:creationId xmlns:a16="http://schemas.microsoft.com/office/drawing/2014/main" id="{8AD8D67A-A15C-8153-40A1-A4B3C58C0A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3463" y="2528047"/>
            <a:ext cx="3846264" cy="2567641"/>
          </a:xfrm>
          <a:prstGeom prst="rect">
            <a:avLst/>
          </a:prstGeom>
          <a:ln>
            <a:noFill/>
          </a:ln>
          <a:effectLst>
            <a:softEdge rad="112500"/>
          </a:effectLst>
        </p:spPr>
      </p:pic>
    </p:spTree>
    <p:extLst>
      <p:ext uri="{BB962C8B-B14F-4D97-AF65-F5344CB8AC3E}">
        <p14:creationId xmlns:p14="http://schemas.microsoft.com/office/powerpoint/2010/main" val="29672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889E-2CE3-E139-3E99-F52192EFA02D}"/>
              </a:ext>
            </a:extLst>
          </p:cNvPr>
          <p:cNvSpPr>
            <a:spLocks noGrp="1"/>
          </p:cNvSpPr>
          <p:nvPr>
            <p:ph type="title"/>
          </p:nvPr>
        </p:nvSpPr>
        <p:spPr/>
        <p:txBody>
          <a:bodyPr/>
          <a:lstStyle/>
          <a:p>
            <a:r>
              <a:rPr lang="en-GB" dirty="0"/>
              <a:t>e-Commerce Platforms</a:t>
            </a:r>
          </a:p>
        </p:txBody>
      </p:sp>
      <p:sp>
        <p:nvSpPr>
          <p:cNvPr id="3" name="Content Placeholder 2">
            <a:extLst>
              <a:ext uri="{FF2B5EF4-FFF2-40B4-BE49-F238E27FC236}">
                <a16:creationId xmlns:a16="http://schemas.microsoft.com/office/drawing/2014/main" id="{06591166-B81E-E0DE-BB31-ABBD8AF5FE05}"/>
              </a:ext>
            </a:extLst>
          </p:cNvPr>
          <p:cNvSpPr>
            <a:spLocks noGrp="1"/>
          </p:cNvSpPr>
          <p:nvPr>
            <p:ph idx="1"/>
          </p:nvPr>
        </p:nvSpPr>
        <p:spPr/>
        <p:txBody>
          <a:bodyPr>
            <a:normAutofit fontScale="70000" lnSpcReduction="20000"/>
          </a:bodyPr>
          <a:lstStyle/>
          <a:p>
            <a:pPr algn="just"/>
            <a:r>
              <a:rPr lang="en-GB" b="0" i="0" dirty="0">
                <a:effectLst/>
              </a:rPr>
              <a:t>There are different options for creating and hosting an online store, depending on your budget, skills, and preferences. Here are some of the most common ones:</a:t>
            </a:r>
          </a:p>
          <a:p>
            <a:pPr algn="just">
              <a:buFont typeface="Arial" panose="020B0604020202020204" pitchFamily="34" charset="0"/>
              <a:buChar char="•"/>
            </a:pPr>
            <a:r>
              <a:rPr lang="en-GB" dirty="0"/>
              <a:t>A</a:t>
            </a:r>
            <a:r>
              <a:rPr lang="en-GB" b="0" i="0" dirty="0">
                <a:effectLst/>
              </a:rPr>
              <a:t>n ecommerce website builder: This is an online software that lets you build your own online store without needing advanced tech skills or coding knowledge. You can choose from a variety of templates, customize your design, add your products, and connect to payment and shipping providers. Some examples of ecommerce website builders are </a:t>
            </a:r>
            <a:r>
              <a:rPr lang="en-GB" b="0" i="0" dirty="0" err="1">
                <a:effectLst/>
              </a:rPr>
              <a:t>Wix</a:t>
            </a:r>
            <a:r>
              <a:rPr lang="en-GB" b="0" i="0" dirty="0">
                <a:effectLst/>
              </a:rPr>
              <a:t>, Shopify, and Squarespace</a:t>
            </a:r>
            <a:r>
              <a:rPr lang="en-GB" b="0" i="0" baseline="30000" dirty="0">
                <a:effectLst/>
              </a:rPr>
              <a:t>.</a:t>
            </a:r>
            <a:endParaRPr lang="en-GB" b="0" i="0" dirty="0">
              <a:effectLst/>
            </a:endParaRPr>
          </a:p>
          <a:p>
            <a:pPr algn="just">
              <a:buFont typeface="Arial" panose="020B0604020202020204" pitchFamily="34" charset="0"/>
              <a:buChar char="•"/>
            </a:pPr>
            <a:r>
              <a:rPr lang="en-GB" b="0" i="0" dirty="0">
                <a:effectLst/>
              </a:rPr>
              <a:t>WordPress with an ecommerce plugin: </a:t>
            </a:r>
            <a:r>
              <a:rPr lang="en-GB" dirty="0"/>
              <a:t>WordPress is a popular content management system that powers over 40% of the web</a:t>
            </a:r>
            <a:r>
              <a:rPr lang="en-GB" b="0" i="0" dirty="0">
                <a:effectLst/>
              </a:rPr>
              <a:t>. You can use WordPress to create an online store by installing an ecommerce plugin, such as WooCommerce, that adds the necessary features and functionality to your site. You will need to get your own hosting and domain name, and have more control over the design and performance of your site.</a:t>
            </a:r>
          </a:p>
          <a:p>
            <a:pPr algn="just">
              <a:buFont typeface="Arial" panose="020B0604020202020204" pitchFamily="34" charset="0"/>
              <a:buChar char="•"/>
            </a:pPr>
            <a:r>
              <a:rPr lang="en-GB" dirty="0"/>
              <a:t>A</a:t>
            </a:r>
            <a:r>
              <a:rPr lang="en-GB" b="0" i="0" dirty="0">
                <a:effectLst/>
              </a:rPr>
              <a:t> hosted ecommerce platform: This is a service that provides you with everything you need to run an online store, such as hosting, domain name, design, security, payment processing, and customer support. You don’t have to worry about the technical aspects of running your site, but you will have less flexibility and customization options.</a:t>
            </a:r>
          </a:p>
          <a:p>
            <a:endParaRPr lang="en-GB" dirty="0"/>
          </a:p>
        </p:txBody>
      </p:sp>
    </p:spTree>
    <p:extLst>
      <p:ext uri="{BB962C8B-B14F-4D97-AF65-F5344CB8AC3E}">
        <p14:creationId xmlns:p14="http://schemas.microsoft.com/office/powerpoint/2010/main" val="7220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98A6-D410-B083-E6F1-E913EC915AE0}"/>
              </a:ext>
            </a:extLst>
          </p:cNvPr>
          <p:cNvSpPr>
            <a:spLocks noGrp="1"/>
          </p:cNvSpPr>
          <p:nvPr>
            <p:ph type="title"/>
          </p:nvPr>
        </p:nvSpPr>
        <p:spPr/>
        <p:txBody>
          <a:bodyPr/>
          <a:lstStyle/>
          <a:p>
            <a:r>
              <a:rPr lang="en-GB" dirty="0"/>
              <a:t>e-Commerce Platforms</a:t>
            </a:r>
          </a:p>
        </p:txBody>
      </p:sp>
      <p:sp>
        <p:nvSpPr>
          <p:cNvPr id="3" name="Content Placeholder 2">
            <a:extLst>
              <a:ext uri="{FF2B5EF4-FFF2-40B4-BE49-F238E27FC236}">
                <a16:creationId xmlns:a16="http://schemas.microsoft.com/office/drawing/2014/main" id="{EF229487-2298-0CEB-69FF-9C4C4F2F0C89}"/>
              </a:ext>
            </a:extLst>
          </p:cNvPr>
          <p:cNvSpPr>
            <a:spLocks noGrp="1"/>
          </p:cNvSpPr>
          <p:nvPr>
            <p:ph idx="1"/>
          </p:nvPr>
        </p:nvSpPr>
        <p:spPr>
          <a:xfrm>
            <a:off x="838200" y="1825625"/>
            <a:ext cx="6575612" cy="4351338"/>
          </a:xfrm>
        </p:spPr>
        <p:txBody>
          <a:bodyPr>
            <a:normAutofit fontScale="55000" lnSpcReduction="20000"/>
          </a:bodyPr>
          <a:lstStyle/>
          <a:p>
            <a:pPr marL="0" indent="0" algn="just">
              <a:lnSpc>
                <a:spcPct val="120000"/>
              </a:lnSpc>
              <a:buNone/>
            </a:pPr>
            <a:r>
              <a:rPr lang="en-GB" dirty="0"/>
              <a:t>Here are some popular o</a:t>
            </a:r>
            <a:r>
              <a:rPr lang="en-GB" b="0" i="0" dirty="0">
                <a:effectLst/>
              </a:rPr>
              <a:t>ptions for creating and hosting an online store, each with its own features, costs, and pros and cons. </a:t>
            </a:r>
          </a:p>
          <a:p>
            <a:pPr algn="just">
              <a:lnSpc>
                <a:spcPct val="120000"/>
              </a:lnSpc>
            </a:pPr>
            <a:r>
              <a:rPr lang="en-GB" b="1" i="0" dirty="0">
                <a:effectLst/>
                <a:hlinkClick r:id="rId2">
                  <a:extLst>
                    <a:ext uri="{A12FA001-AC4F-418D-AE19-62706E023703}">
                      <ahyp:hlinkClr xmlns:ahyp="http://schemas.microsoft.com/office/drawing/2018/hyperlinkcolor" val="tx"/>
                    </a:ext>
                  </a:extLst>
                </a:hlinkClick>
              </a:rPr>
              <a:t>Shopify</a:t>
            </a:r>
            <a:r>
              <a:rPr lang="en-GB" b="0" i="0" dirty="0">
                <a:effectLst/>
              </a:rPr>
              <a:t>: A complete e-commerce site builder that allows you to create and manage your online store with ease. </a:t>
            </a:r>
          </a:p>
          <a:p>
            <a:pPr algn="just">
              <a:lnSpc>
                <a:spcPct val="120000"/>
              </a:lnSpc>
            </a:pPr>
            <a:r>
              <a:rPr lang="en-GB" b="0" i="0" dirty="0">
                <a:effectLst/>
              </a:rPr>
              <a:t>Shopify offers various plans starting from $29 per month, and provides features such as a drag-and-drop website builder, a large selection of themes and apps, a secure shopping cart, and multiple payment gateways. </a:t>
            </a:r>
          </a:p>
          <a:p>
            <a:pPr algn="just">
              <a:lnSpc>
                <a:spcPct val="120000"/>
              </a:lnSpc>
            </a:pPr>
            <a:r>
              <a:rPr lang="en-GB" b="0" i="0" dirty="0">
                <a:effectLst/>
              </a:rPr>
              <a:t>Shopify also supports multichannel sales, meaning you can sell your products on platforms like Facebook, Instagram, Amazon, and eBay.</a:t>
            </a:r>
          </a:p>
          <a:p>
            <a:pPr algn="just">
              <a:lnSpc>
                <a:spcPct val="120000"/>
              </a:lnSpc>
            </a:pPr>
            <a:r>
              <a:rPr lang="en-GB" b="0" i="0" dirty="0">
                <a:effectLst/>
              </a:rPr>
              <a:t>However, Shopify charges transaction fees ranging from 0% to 2% if you use a third-party payment processor instead of Shopify Payments. </a:t>
            </a:r>
            <a:r>
              <a:rPr lang="en-GB" dirty="0"/>
              <a:t>Shopify is best for </a:t>
            </a:r>
            <a:r>
              <a:rPr lang="en-GB" dirty="0" err="1"/>
              <a:t>dropshipping</a:t>
            </a:r>
            <a:r>
              <a:rPr lang="en-GB" dirty="0"/>
              <a:t>, print on demand, small stores, boutiques, and brick and mortar businesses that want to sell online.</a:t>
            </a:r>
            <a:endParaRPr lang="en-GB" b="0" i="0" dirty="0">
              <a:effectLst/>
            </a:endParaRPr>
          </a:p>
          <a:p>
            <a:pPr marL="0" indent="0">
              <a:buNone/>
            </a:pPr>
            <a:endParaRPr lang="en-GB" dirty="0"/>
          </a:p>
        </p:txBody>
      </p:sp>
      <p:pic>
        <p:nvPicPr>
          <p:cNvPr id="5" name="Picture 4">
            <a:extLst>
              <a:ext uri="{FF2B5EF4-FFF2-40B4-BE49-F238E27FC236}">
                <a16:creationId xmlns:a16="http://schemas.microsoft.com/office/drawing/2014/main" id="{F9FD5295-5DE4-3377-F998-A78471AA8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334" y="2765787"/>
            <a:ext cx="4475336" cy="1893784"/>
          </a:xfrm>
          <a:prstGeom prst="rect">
            <a:avLst/>
          </a:prstGeom>
          <a:ln>
            <a:noFill/>
          </a:ln>
          <a:effectLst>
            <a:softEdge rad="112500"/>
          </a:effectLst>
        </p:spPr>
      </p:pic>
    </p:spTree>
    <p:extLst>
      <p:ext uri="{BB962C8B-B14F-4D97-AF65-F5344CB8AC3E}">
        <p14:creationId xmlns:p14="http://schemas.microsoft.com/office/powerpoint/2010/main" val="150323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3EF5-EF9A-DC56-DC77-DC567C22DF7B}"/>
              </a:ext>
            </a:extLst>
          </p:cNvPr>
          <p:cNvSpPr>
            <a:spLocks noGrp="1"/>
          </p:cNvSpPr>
          <p:nvPr>
            <p:ph type="title"/>
          </p:nvPr>
        </p:nvSpPr>
        <p:spPr/>
        <p:txBody>
          <a:bodyPr/>
          <a:lstStyle/>
          <a:p>
            <a:r>
              <a:rPr lang="en-GB" dirty="0"/>
              <a:t>e-Commerce Platforms</a:t>
            </a:r>
          </a:p>
        </p:txBody>
      </p:sp>
      <p:sp>
        <p:nvSpPr>
          <p:cNvPr id="3" name="Content Placeholder 2">
            <a:extLst>
              <a:ext uri="{FF2B5EF4-FFF2-40B4-BE49-F238E27FC236}">
                <a16:creationId xmlns:a16="http://schemas.microsoft.com/office/drawing/2014/main" id="{1B13C0CC-2D86-6C46-D1F3-BC6A0B3DEBD1}"/>
              </a:ext>
            </a:extLst>
          </p:cNvPr>
          <p:cNvSpPr>
            <a:spLocks noGrp="1"/>
          </p:cNvSpPr>
          <p:nvPr>
            <p:ph idx="1"/>
          </p:nvPr>
        </p:nvSpPr>
        <p:spPr/>
        <p:txBody>
          <a:bodyPr>
            <a:normAutofit fontScale="92500" lnSpcReduction="20000"/>
          </a:bodyPr>
          <a:lstStyle/>
          <a:p>
            <a:pPr algn="just"/>
            <a:r>
              <a:rPr lang="en-GB" b="1" i="0" dirty="0">
                <a:effectLst/>
                <a:hlinkClick r:id="rId2">
                  <a:extLst>
                    <a:ext uri="{A12FA001-AC4F-418D-AE19-62706E023703}">
                      <ahyp:hlinkClr xmlns:ahyp="http://schemas.microsoft.com/office/drawing/2018/hyperlinkcolor" val="tx"/>
                    </a:ext>
                  </a:extLst>
                </a:hlinkClick>
              </a:rPr>
              <a:t>WooCommerce</a:t>
            </a:r>
            <a:r>
              <a:rPr lang="en-GB" b="0" i="0" dirty="0">
                <a:effectLst/>
              </a:rPr>
              <a:t>: A free and open-source plugin that turns your WordPress site into a fully functional e-commerce store. WooCommerce is ideal for content-driven brands, small to medium-sized businesses, and anyone who wants to customize their online store with thousands of plugins and extensions. </a:t>
            </a:r>
          </a:p>
          <a:p>
            <a:pPr algn="just"/>
            <a:r>
              <a:rPr lang="en-GB" b="0" i="0" dirty="0">
                <a:effectLst/>
              </a:rPr>
              <a:t>WooCommerce also integrates with many payment gateways, shipping providers, and marketing tools. </a:t>
            </a:r>
          </a:p>
          <a:p>
            <a:pPr algn="just"/>
            <a:r>
              <a:rPr lang="en-GB" b="0" i="0" dirty="0">
                <a:effectLst/>
              </a:rPr>
              <a:t>However, WooCommerce requires you to have your own domain name and web hosting, which can add to the cost and complexity of running your online store. </a:t>
            </a:r>
          </a:p>
          <a:p>
            <a:pPr algn="just"/>
            <a:r>
              <a:rPr lang="en-GB" dirty="0"/>
              <a:t>WooCommerce also has a steeper learning curve than some other platforms, and may require some technical skills to set up and maintain.</a:t>
            </a:r>
          </a:p>
        </p:txBody>
      </p:sp>
    </p:spTree>
    <p:extLst>
      <p:ext uri="{BB962C8B-B14F-4D97-AF65-F5344CB8AC3E}">
        <p14:creationId xmlns:p14="http://schemas.microsoft.com/office/powerpoint/2010/main" val="415556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E7C8C-3A08-7C80-FA27-65C8339F87B0}"/>
              </a:ext>
            </a:extLst>
          </p:cNvPr>
          <p:cNvSpPr>
            <a:spLocks noGrp="1"/>
          </p:cNvSpPr>
          <p:nvPr>
            <p:ph type="title"/>
          </p:nvPr>
        </p:nvSpPr>
        <p:spPr/>
        <p:txBody>
          <a:bodyPr/>
          <a:lstStyle/>
          <a:p>
            <a:r>
              <a:rPr lang="en-GB" dirty="0"/>
              <a:t>e-Commerce Platforms</a:t>
            </a:r>
          </a:p>
        </p:txBody>
      </p:sp>
      <p:sp>
        <p:nvSpPr>
          <p:cNvPr id="3" name="Content Placeholder 2">
            <a:extLst>
              <a:ext uri="{FF2B5EF4-FFF2-40B4-BE49-F238E27FC236}">
                <a16:creationId xmlns:a16="http://schemas.microsoft.com/office/drawing/2014/main" id="{DD12E34B-2798-545B-D212-7385A05D4D22}"/>
              </a:ext>
            </a:extLst>
          </p:cNvPr>
          <p:cNvSpPr>
            <a:spLocks noGrp="1"/>
          </p:cNvSpPr>
          <p:nvPr>
            <p:ph idx="1"/>
          </p:nvPr>
        </p:nvSpPr>
        <p:spPr>
          <a:xfrm>
            <a:off x="838200" y="1825625"/>
            <a:ext cx="6459071" cy="4351338"/>
          </a:xfrm>
        </p:spPr>
        <p:txBody>
          <a:bodyPr>
            <a:normAutofit fontScale="62500" lnSpcReduction="20000"/>
          </a:bodyPr>
          <a:lstStyle/>
          <a:p>
            <a:pPr algn="just"/>
            <a:r>
              <a:rPr lang="en-GB" b="1" i="0" dirty="0">
                <a:effectLst/>
                <a:hlinkClick r:id="rId2">
                  <a:extLst>
                    <a:ext uri="{A12FA001-AC4F-418D-AE19-62706E023703}">
                      <ahyp:hlinkClr xmlns:ahyp="http://schemas.microsoft.com/office/drawing/2018/hyperlinkcolor" val="tx"/>
                    </a:ext>
                  </a:extLst>
                </a:hlinkClick>
              </a:rPr>
              <a:t>Magento</a:t>
            </a:r>
            <a:r>
              <a:rPr lang="en-GB" b="0" i="0" dirty="0">
                <a:effectLst/>
              </a:rPr>
              <a:t>: A powerful and flexible e-commerce platform that is used by many large and enterprise-level businesses. Magento is also open-source, meaning you can modify the code and add features to suit your needs. </a:t>
            </a:r>
          </a:p>
          <a:p>
            <a:pPr algn="just"/>
            <a:r>
              <a:rPr lang="en-GB" b="0" i="0" dirty="0">
                <a:effectLst/>
              </a:rPr>
              <a:t>Magento offers a free Community Edition for small businesses, and a paid Enterprise Edition for larger businesses that need more scalability, security, and support. Magento has a rich set of features, such as product management, inventory management, order management, customer service, marketing tools, and analytics. </a:t>
            </a:r>
          </a:p>
          <a:p>
            <a:pPr algn="just"/>
            <a:r>
              <a:rPr lang="en-GB" b="0" i="0" dirty="0">
                <a:effectLst/>
              </a:rPr>
              <a:t>Magento also supports multilingual and multi-currency stores, as well as multiple websites and stores under one account. </a:t>
            </a:r>
          </a:p>
          <a:p>
            <a:pPr algn="just"/>
            <a:r>
              <a:rPr lang="en-GB" b="0" i="0" dirty="0">
                <a:effectLst/>
              </a:rPr>
              <a:t>However, Magento is not very user-friendly for beginners, and requires a lot of technical expertise and resources to run smoothly. Magento also has high hosting costs and development costs compared to some other platforms.</a:t>
            </a:r>
          </a:p>
          <a:p>
            <a:endParaRPr lang="en-GB" dirty="0"/>
          </a:p>
        </p:txBody>
      </p:sp>
      <p:pic>
        <p:nvPicPr>
          <p:cNvPr id="5" name="Picture 4">
            <a:extLst>
              <a:ext uri="{FF2B5EF4-FFF2-40B4-BE49-F238E27FC236}">
                <a16:creationId xmlns:a16="http://schemas.microsoft.com/office/drawing/2014/main" id="{0CC13EF4-7AC7-C9FA-BF66-BC0CBC759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434" y="2574271"/>
            <a:ext cx="4407554" cy="2102064"/>
          </a:xfrm>
          <a:prstGeom prst="rect">
            <a:avLst/>
          </a:prstGeom>
        </p:spPr>
      </p:pic>
    </p:spTree>
    <p:extLst>
      <p:ext uri="{BB962C8B-B14F-4D97-AF65-F5344CB8AC3E}">
        <p14:creationId xmlns:p14="http://schemas.microsoft.com/office/powerpoint/2010/main" val="1727817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ACB6-ADA9-83A7-4199-AFDD6E92E338}"/>
              </a:ext>
            </a:extLst>
          </p:cNvPr>
          <p:cNvSpPr>
            <a:spLocks noGrp="1"/>
          </p:cNvSpPr>
          <p:nvPr>
            <p:ph type="title"/>
          </p:nvPr>
        </p:nvSpPr>
        <p:spPr/>
        <p:txBody>
          <a:bodyPr/>
          <a:lstStyle/>
          <a:p>
            <a:r>
              <a:rPr lang="en-GB" dirty="0"/>
              <a:t>e-Commerce Platforms</a:t>
            </a:r>
          </a:p>
        </p:txBody>
      </p:sp>
      <p:sp>
        <p:nvSpPr>
          <p:cNvPr id="3" name="Content Placeholder 2">
            <a:extLst>
              <a:ext uri="{FF2B5EF4-FFF2-40B4-BE49-F238E27FC236}">
                <a16:creationId xmlns:a16="http://schemas.microsoft.com/office/drawing/2014/main" id="{50DA302A-4EEA-EA3F-1BB9-1C0BAEA734EC}"/>
              </a:ext>
            </a:extLst>
          </p:cNvPr>
          <p:cNvSpPr>
            <a:spLocks noGrp="1"/>
          </p:cNvSpPr>
          <p:nvPr>
            <p:ph idx="1"/>
          </p:nvPr>
        </p:nvSpPr>
        <p:spPr/>
        <p:txBody>
          <a:bodyPr>
            <a:normAutofit fontScale="92500" lnSpcReduction="20000"/>
          </a:bodyPr>
          <a:lstStyle/>
          <a:p>
            <a:pPr marL="0" indent="0" algn="just">
              <a:buNone/>
            </a:pPr>
            <a:r>
              <a:rPr lang="en-GB" dirty="0"/>
              <a:t>There are many other platforms that cater to different niches and needs, such as</a:t>
            </a:r>
          </a:p>
          <a:p>
            <a:pPr algn="just"/>
            <a:r>
              <a:rPr lang="en-GB" dirty="0">
                <a:hlinkClick r:id="rId2">
                  <a:extLst>
                    <a:ext uri="{A12FA001-AC4F-418D-AE19-62706E023703}">
                      <ahyp:hlinkClr xmlns:ahyp="http://schemas.microsoft.com/office/drawing/2018/hyperlinkcolor" val="tx"/>
                    </a:ext>
                  </a:extLst>
                </a:hlinkClick>
              </a:rPr>
              <a:t> Squarespace</a:t>
            </a:r>
            <a:endParaRPr lang="en-GB" b="0" i="0" dirty="0">
              <a:effectLst/>
            </a:endParaRPr>
          </a:p>
          <a:p>
            <a:pPr algn="just"/>
            <a:r>
              <a:rPr lang="en-GB" b="0" i="0" dirty="0">
                <a:effectLst/>
                <a:hlinkClick r:id="rId3">
                  <a:extLst>
                    <a:ext uri="{A12FA001-AC4F-418D-AE19-62706E023703}">
                      <ahyp:hlinkClr xmlns:ahyp="http://schemas.microsoft.com/office/drawing/2018/hyperlinkcolor" val="tx"/>
                    </a:ext>
                  </a:extLst>
                </a:hlinkClick>
              </a:rPr>
              <a:t>BigCommerce</a:t>
            </a:r>
            <a:endParaRPr lang="en-GB" b="0" i="0" dirty="0">
              <a:effectLst/>
            </a:endParaRPr>
          </a:p>
          <a:p>
            <a:pPr algn="just"/>
            <a:r>
              <a:rPr lang="en-GB" b="0" i="0" dirty="0" err="1">
                <a:effectLst/>
                <a:hlinkClick r:id="rId4">
                  <a:extLst>
                    <a:ext uri="{A12FA001-AC4F-418D-AE19-62706E023703}">
                      <ahyp:hlinkClr xmlns:ahyp="http://schemas.microsoft.com/office/drawing/2018/hyperlinkcolor" val="tx"/>
                    </a:ext>
                  </a:extLst>
                </a:hlinkClick>
              </a:rPr>
              <a:t>Wix</a:t>
            </a:r>
            <a:r>
              <a:rPr lang="en-GB" b="0" i="0" dirty="0">
                <a:effectLst/>
                <a:hlinkClick r:id="rId4">
                  <a:extLst>
                    <a:ext uri="{A12FA001-AC4F-418D-AE19-62706E023703}">
                      <ahyp:hlinkClr xmlns:ahyp="http://schemas.microsoft.com/office/drawing/2018/hyperlinkcolor" val="tx"/>
                    </a:ext>
                  </a:extLst>
                </a:hlinkClick>
              </a:rPr>
              <a:t> </a:t>
            </a:r>
            <a:endParaRPr lang="en-GB" b="0" i="0" dirty="0">
              <a:effectLst/>
            </a:endParaRPr>
          </a:p>
          <a:p>
            <a:pPr algn="just"/>
            <a:r>
              <a:rPr lang="en-GB" b="0" i="0" dirty="0" err="1">
                <a:effectLst/>
                <a:hlinkClick r:id="rId5">
                  <a:extLst>
                    <a:ext uri="{A12FA001-AC4F-418D-AE19-62706E023703}">
                      <ahyp:hlinkClr xmlns:ahyp="http://schemas.microsoft.com/office/drawing/2018/hyperlinkcolor" val="tx"/>
                    </a:ext>
                  </a:extLst>
                </a:hlinkClick>
              </a:rPr>
              <a:t>PrestaShop</a:t>
            </a:r>
            <a:endParaRPr lang="en-GB" b="0" i="0" dirty="0">
              <a:effectLst/>
            </a:endParaRPr>
          </a:p>
          <a:p>
            <a:pPr algn="just"/>
            <a:r>
              <a:rPr lang="en-GB" b="0" i="0" dirty="0">
                <a:effectLst/>
                <a:hlinkClick r:id="rId6">
                  <a:extLst>
                    <a:ext uri="{A12FA001-AC4F-418D-AE19-62706E023703}">
                      <ahyp:hlinkClr xmlns:ahyp="http://schemas.microsoft.com/office/drawing/2018/hyperlinkcolor" val="tx"/>
                    </a:ext>
                  </a:extLst>
                </a:hlinkClick>
              </a:rPr>
              <a:t>Big Cartel</a:t>
            </a:r>
            <a:endParaRPr lang="en-GB" b="0" i="0" dirty="0">
              <a:effectLst/>
            </a:endParaRPr>
          </a:p>
          <a:p>
            <a:pPr algn="just"/>
            <a:r>
              <a:rPr lang="en-GB" b="0" i="0" dirty="0" err="1">
                <a:effectLst/>
                <a:hlinkClick r:id="rId7">
                  <a:extLst>
                    <a:ext uri="{A12FA001-AC4F-418D-AE19-62706E023703}">
                      <ahyp:hlinkClr xmlns:ahyp="http://schemas.microsoft.com/office/drawing/2018/hyperlinkcolor" val="tx"/>
                    </a:ext>
                  </a:extLst>
                </a:hlinkClick>
              </a:rPr>
              <a:t>Shift4Shop</a:t>
            </a:r>
            <a:r>
              <a:rPr lang="en-GB" b="0" i="0" dirty="0">
                <a:effectLst/>
              </a:rPr>
              <a:t>, etc. </a:t>
            </a:r>
          </a:p>
          <a:p>
            <a:pPr marL="0" indent="0" algn="just">
              <a:buNone/>
            </a:pPr>
            <a:r>
              <a:rPr lang="en-GB" b="0" i="0" dirty="0">
                <a:effectLst/>
              </a:rPr>
              <a:t>Each platform has its own features, costs, pros and cons that you should consider before choosing one for your online business. You can use the links provided to learn more about each platform and compare them in detail. </a:t>
            </a:r>
            <a:endParaRPr lang="en-GB" dirty="0"/>
          </a:p>
        </p:txBody>
      </p:sp>
    </p:spTree>
    <p:extLst>
      <p:ext uri="{BB962C8B-B14F-4D97-AF65-F5344CB8AC3E}">
        <p14:creationId xmlns:p14="http://schemas.microsoft.com/office/powerpoint/2010/main" val="428950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D5F8-6FD8-7C6B-5E96-5033E6E0F7DB}"/>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BDD01BF0-3E29-6B8B-B915-43247035F423}"/>
              </a:ext>
            </a:extLst>
          </p:cNvPr>
          <p:cNvSpPr>
            <a:spLocks noGrp="1"/>
          </p:cNvSpPr>
          <p:nvPr>
            <p:ph idx="1"/>
          </p:nvPr>
        </p:nvSpPr>
        <p:spPr>
          <a:xfrm>
            <a:off x="838200" y="1825625"/>
            <a:ext cx="7310718" cy="4351338"/>
          </a:xfrm>
        </p:spPr>
        <p:txBody>
          <a:bodyPr>
            <a:normAutofit fontScale="85000" lnSpcReduction="10000"/>
          </a:bodyPr>
          <a:lstStyle/>
          <a:p>
            <a:pPr algn="just"/>
            <a:r>
              <a:rPr lang="en-GB" b="0" i="0" dirty="0">
                <a:effectLst/>
              </a:rPr>
              <a:t>Finding, sourcing, and selling products online is a complex process that involves many steps and decisions. Here is a brief overview of how to do it, based on the web search results I found:</a:t>
            </a:r>
          </a:p>
          <a:p>
            <a:pPr algn="just">
              <a:buFont typeface="Arial" panose="020B0604020202020204" pitchFamily="34" charset="0"/>
              <a:buChar char="•"/>
            </a:pPr>
            <a:r>
              <a:rPr lang="en-GB" b="0" i="0" dirty="0">
                <a:effectLst/>
              </a:rPr>
              <a:t>Finding a product to sell online: The first step is to find a product idea that has a high demand, low competition, and good profit margin. You can use various methods to generate product ideas, such as solving a problem, following your passion, researching trends, spying on competitors, or browsing online marketplaces. You can also use tools like Google Trends, Keyword Planner, or Amazon Best Sellers to validate your product idea and see how popular and profitable it is.</a:t>
            </a:r>
          </a:p>
          <a:p>
            <a:endParaRPr lang="en-GB" dirty="0"/>
          </a:p>
        </p:txBody>
      </p:sp>
      <p:pic>
        <p:nvPicPr>
          <p:cNvPr id="5" name="Picture 4">
            <a:extLst>
              <a:ext uri="{FF2B5EF4-FFF2-40B4-BE49-F238E27FC236}">
                <a16:creationId xmlns:a16="http://schemas.microsoft.com/office/drawing/2014/main" id="{5B09B867-75E7-97F8-9D4C-71226D77D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918" y="2608729"/>
            <a:ext cx="3764661" cy="2510958"/>
          </a:xfrm>
          <a:prstGeom prst="rect">
            <a:avLst/>
          </a:prstGeom>
          <a:ln>
            <a:noFill/>
          </a:ln>
          <a:effectLst>
            <a:softEdge rad="112500"/>
          </a:effectLst>
        </p:spPr>
      </p:pic>
    </p:spTree>
    <p:extLst>
      <p:ext uri="{BB962C8B-B14F-4D97-AF65-F5344CB8AC3E}">
        <p14:creationId xmlns:p14="http://schemas.microsoft.com/office/powerpoint/2010/main" val="2012296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7956-1813-9514-725D-1FE998463220}"/>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64608629-043C-B34C-7B2B-FA062FD04741}"/>
              </a:ext>
            </a:extLst>
          </p:cNvPr>
          <p:cNvSpPr>
            <a:spLocks noGrp="1"/>
          </p:cNvSpPr>
          <p:nvPr>
            <p:ph idx="1"/>
          </p:nvPr>
        </p:nvSpPr>
        <p:spPr/>
        <p:txBody>
          <a:bodyPr/>
          <a:lstStyle/>
          <a:p>
            <a:pPr algn="just"/>
            <a:r>
              <a:rPr lang="en-GB" b="0" i="0" dirty="0">
                <a:effectLst/>
              </a:rPr>
              <a:t>Sourcing a product online: The next step is to find a supplier who can provide you with the product you want to sell. You can choose from different product sourcing strategies, such as drop shipping, print on demand, wholesale, or manufacturing. Each strategy has its own pros and cons, depending on your budget, time, resources, and preferences. </a:t>
            </a:r>
            <a:r>
              <a:rPr lang="en-GB" dirty="0"/>
              <a:t>You can use various product sourcing websites and apps to find and connect with suppliers, such as Alibaba, IndiaMart, Made-In-China, </a:t>
            </a:r>
            <a:r>
              <a:rPr lang="en-GB" dirty="0" err="1"/>
              <a:t>DSers</a:t>
            </a:r>
            <a:r>
              <a:rPr lang="en-GB" dirty="0"/>
              <a:t>, Printify, Printful, Dripshipper, Creative Hub, or Lulu Xpress</a:t>
            </a:r>
            <a:r>
              <a:rPr lang="en-GB" baseline="30000" dirty="0"/>
              <a:t>.</a:t>
            </a:r>
            <a:endParaRPr lang="en-GB" b="0" i="0" dirty="0">
              <a:effectLst/>
            </a:endParaRPr>
          </a:p>
          <a:p>
            <a:endParaRPr lang="en-GB" dirty="0"/>
          </a:p>
        </p:txBody>
      </p:sp>
    </p:spTree>
    <p:extLst>
      <p:ext uri="{BB962C8B-B14F-4D97-AF65-F5344CB8AC3E}">
        <p14:creationId xmlns:p14="http://schemas.microsoft.com/office/powerpoint/2010/main" val="283606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8DB22-0AFC-C1E8-ED38-E7F429FDC2B8}"/>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6CC0BBD2-8F7A-C62A-17A6-B722B99156CC}"/>
              </a:ext>
            </a:extLst>
          </p:cNvPr>
          <p:cNvSpPr>
            <a:spLocks noGrp="1"/>
          </p:cNvSpPr>
          <p:nvPr>
            <p:ph idx="1"/>
          </p:nvPr>
        </p:nvSpPr>
        <p:spPr>
          <a:xfrm>
            <a:off x="838200" y="1825625"/>
            <a:ext cx="6521824" cy="4351338"/>
          </a:xfrm>
        </p:spPr>
        <p:txBody>
          <a:bodyPr>
            <a:normAutofit fontScale="77500" lnSpcReduction="20000"/>
          </a:bodyPr>
          <a:lstStyle/>
          <a:p>
            <a:pPr algn="just"/>
            <a:r>
              <a:rPr lang="en-GB" b="0" i="0" dirty="0">
                <a:effectLst/>
              </a:rPr>
              <a:t>Selling a product online: The final step is to create an online store and market your product to your target audience. You can use an all-in-one platform like Shopify to create a professional and user-friendly online store with features such as product catalogue, shopping cart, checkout, payment processing, order tracking, and customer support. You can also use various digital marketing strategies to attract and retain customers, such as social media, email marketing, content marketing, influencer marketing, and paid advertising. </a:t>
            </a:r>
            <a:r>
              <a:rPr lang="en-GB" dirty="0"/>
              <a:t>You can also use analytics tools to track and analyse your ecommerce metrics, such as traffic, conversion, revenue, retention, and customer satisfaction</a:t>
            </a:r>
            <a:r>
              <a:rPr lang="en-GB" baseline="30000" dirty="0"/>
              <a:t>.</a:t>
            </a:r>
            <a:endParaRPr lang="en-GB" b="0" i="0" dirty="0">
              <a:effectLst/>
            </a:endParaRPr>
          </a:p>
          <a:p>
            <a:endParaRPr lang="en-GB" dirty="0"/>
          </a:p>
        </p:txBody>
      </p:sp>
      <p:pic>
        <p:nvPicPr>
          <p:cNvPr id="5" name="Picture 4">
            <a:extLst>
              <a:ext uri="{FF2B5EF4-FFF2-40B4-BE49-F238E27FC236}">
                <a16:creationId xmlns:a16="http://schemas.microsoft.com/office/drawing/2014/main" id="{9511780D-05FD-5C36-E392-F568F296B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85" y="2465294"/>
            <a:ext cx="4072418" cy="2712384"/>
          </a:xfrm>
          <a:prstGeom prst="rect">
            <a:avLst/>
          </a:prstGeom>
          <a:ln>
            <a:noFill/>
          </a:ln>
          <a:effectLst>
            <a:softEdge rad="112500"/>
          </a:effectLst>
        </p:spPr>
      </p:pic>
    </p:spTree>
    <p:extLst>
      <p:ext uri="{BB962C8B-B14F-4D97-AF65-F5344CB8AC3E}">
        <p14:creationId xmlns:p14="http://schemas.microsoft.com/office/powerpoint/2010/main" val="83827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03CB-DC87-C6FE-94C3-10F8152CCF25}"/>
              </a:ext>
            </a:extLst>
          </p:cNvPr>
          <p:cNvSpPr>
            <a:spLocks noGrp="1"/>
          </p:cNvSpPr>
          <p:nvPr>
            <p:ph type="title"/>
          </p:nvPr>
        </p:nvSpPr>
        <p:spPr/>
        <p:txBody>
          <a:bodyPr/>
          <a:lstStyle/>
          <a:p>
            <a:r>
              <a:rPr lang="en-GB"/>
              <a:t>Learning Outputs</a:t>
            </a:r>
          </a:p>
        </p:txBody>
      </p:sp>
      <p:sp>
        <p:nvSpPr>
          <p:cNvPr id="3" name="Content Placeholder 2">
            <a:extLst>
              <a:ext uri="{FF2B5EF4-FFF2-40B4-BE49-F238E27FC236}">
                <a16:creationId xmlns:a16="http://schemas.microsoft.com/office/drawing/2014/main" id="{CD0A5364-B792-844B-07F8-8ABB83027D63}"/>
              </a:ext>
            </a:extLst>
          </p:cNvPr>
          <p:cNvSpPr>
            <a:spLocks noGrp="1"/>
          </p:cNvSpPr>
          <p:nvPr>
            <p:ph idx="1"/>
          </p:nvPr>
        </p:nvSpPr>
        <p:spPr/>
        <p:txBody>
          <a:bodyPr/>
          <a:lstStyle/>
          <a:p>
            <a:r>
              <a:rPr lang="en-GB" dirty="0"/>
              <a:t>e-Commerce Basics</a:t>
            </a:r>
          </a:p>
          <a:p>
            <a:r>
              <a:rPr lang="en-GB" dirty="0"/>
              <a:t>e-Commerce Market Research</a:t>
            </a:r>
          </a:p>
          <a:p>
            <a:r>
              <a:rPr lang="en-GB" dirty="0"/>
              <a:t>e-Commerce Platforms</a:t>
            </a:r>
          </a:p>
          <a:p>
            <a:r>
              <a:rPr lang="en-GB" dirty="0"/>
              <a:t>e-Commerce Products</a:t>
            </a:r>
          </a:p>
          <a:p>
            <a:r>
              <a:rPr lang="en-GB" dirty="0"/>
              <a:t>e-Commerce Marketing</a:t>
            </a:r>
          </a:p>
          <a:p>
            <a:r>
              <a:rPr lang="en-GB" dirty="0"/>
              <a:t>e-Commerce Operations</a:t>
            </a:r>
          </a:p>
        </p:txBody>
      </p:sp>
    </p:spTree>
    <p:extLst>
      <p:ext uri="{BB962C8B-B14F-4D97-AF65-F5344CB8AC3E}">
        <p14:creationId xmlns:p14="http://schemas.microsoft.com/office/powerpoint/2010/main" val="291847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145E-C989-F32C-99F2-2B44ED40CE5B}"/>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A8B7CCDE-3074-829C-5337-90F1228FCD6A}"/>
              </a:ext>
            </a:extLst>
          </p:cNvPr>
          <p:cNvSpPr>
            <a:spLocks noGrp="1"/>
          </p:cNvSpPr>
          <p:nvPr>
            <p:ph idx="1"/>
          </p:nvPr>
        </p:nvSpPr>
        <p:spPr/>
        <p:txBody>
          <a:bodyPr>
            <a:normAutofit fontScale="85000" lnSpcReduction="10000"/>
          </a:bodyPr>
          <a:lstStyle/>
          <a:p>
            <a:pPr algn="just"/>
            <a:r>
              <a:rPr lang="en-GB" b="0" i="0" dirty="0">
                <a:effectLst/>
              </a:rPr>
              <a:t>Drop shipping, print on demand, and other methods are different ways to fulfil orders for your online store without having to handle the inventory, packaging, or shipping yourself. Here is a brief overview of how to use each method:</a:t>
            </a:r>
          </a:p>
          <a:p>
            <a:pPr algn="just">
              <a:buFont typeface="Arial" panose="020B0604020202020204" pitchFamily="34" charset="0"/>
              <a:buChar char="•"/>
            </a:pPr>
            <a:r>
              <a:rPr lang="en-GB" b="1" i="0" dirty="0">
                <a:effectLst/>
              </a:rPr>
              <a:t>Drop shipping</a:t>
            </a:r>
            <a:r>
              <a:rPr lang="en-GB" b="0" i="0" dirty="0">
                <a:effectLst/>
              </a:rPr>
              <a:t>: This is when you partner with a supplier who will produce and ship the products to your customers on your behalf. You only pay for the products that you sell, and you don’t have to worry about managing the stock or logistics. To use drop shipping, you need to find a reliable and reputable supplier who offers the products that you want to sell, and connect your store to their platform using an app or plugin. You can then add the products to your store and set your own prices and margins. When a customer places an order, the supplier will receive the order details and fulfil it for you. You can track the order status and communicate with the supplier if needed</a:t>
            </a:r>
          </a:p>
          <a:p>
            <a:endParaRPr lang="en-GB" dirty="0"/>
          </a:p>
        </p:txBody>
      </p:sp>
    </p:spTree>
    <p:extLst>
      <p:ext uri="{BB962C8B-B14F-4D97-AF65-F5344CB8AC3E}">
        <p14:creationId xmlns:p14="http://schemas.microsoft.com/office/powerpoint/2010/main" val="3541193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FDD-E05C-07ED-B73A-894F63764C1C}"/>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71E75609-E553-9C12-1C0E-807FE7EFA41B}"/>
              </a:ext>
            </a:extLst>
          </p:cNvPr>
          <p:cNvSpPr>
            <a:spLocks noGrp="1"/>
          </p:cNvSpPr>
          <p:nvPr>
            <p:ph idx="1"/>
          </p:nvPr>
        </p:nvSpPr>
        <p:spPr>
          <a:xfrm>
            <a:off x="838200" y="1825625"/>
            <a:ext cx="6288741" cy="4351338"/>
          </a:xfrm>
        </p:spPr>
        <p:txBody>
          <a:bodyPr>
            <a:normAutofit fontScale="77500" lnSpcReduction="20000"/>
          </a:bodyPr>
          <a:lstStyle/>
          <a:p>
            <a:pPr algn="just"/>
            <a:r>
              <a:rPr lang="en-GB" b="1" i="0" dirty="0">
                <a:effectLst/>
              </a:rPr>
              <a:t>Print on demand</a:t>
            </a:r>
            <a:r>
              <a:rPr lang="en-GB" b="0" i="0" dirty="0">
                <a:effectLst/>
              </a:rPr>
              <a:t>: This is when you create your own designs for products such as t-shirts, mugs, posters, etc., and use a supplier who will print and ship them to your customers on demand. You don’t have to buy or store any inventory, and you can offer unique and customized products to your customers. To use print on demand, you need to find a supplier who offers the products that you want to design, and connect your store to their platform using an app or plugin. You can then upload your designs to their platform and add the products to your store. You can also set your own prices and margins. When a customer places an order, the supplier will print and ship the product for you. </a:t>
            </a:r>
            <a:r>
              <a:rPr lang="en-GB" dirty="0"/>
              <a:t>You can track the order status and communicate with the supplier if needed</a:t>
            </a:r>
            <a:r>
              <a:rPr lang="en-GB" baseline="30000" dirty="0"/>
              <a:t>.</a:t>
            </a:r>
            <a:endParaRPr lang="en-GB" dirty="0"/>
          </a:p>
        </p:txBody>
      </p:sp>
      <p:pic>
        <p:nvPicPr>
          <p:cNvPr id="5" name="Picture 4">
            <a:extLst>
              <a:ext uri="{FF2B5EF4-FFF2-40B4-BE49-F238E27FC236}">
                <a16:creationId xmlns:a16="http://schemas.microsoft.com/office/drawing/2014/main" id="{723A27FA-0A66-880E-682E-DAE123D07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937" y="2734236"/>
            <a:ext cx="4541616" cy="2553836"/>
          </a:xfrm>
          <a:prstGeom prst="rect">
            <a:avLst/>
          </a:prstGeom>
          <a:ln>
            <a:noFill/>
          </a:ln>
          <a:effectLst>
            <a:softEdge rad="112500"/>
          </a:effectLst>
        </p:spPr>
      </p:pic>
    </p:spTree>
    <p:extLst>
      <p:ext uri="{BB962C8B-B14F-4D97-AF65-F5344CB8AC3E}">
        <p14:creationId xmlns:p14="http://schemas.microsoft.com/office/powerpoint/2010/main" val="360720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EC27-57DC-FED7-B80C-400B91FC8BF0}"/>
              </a:ext>
            </a:extLst>
          </p:cNvPr>
          <p:cNvSpPr>
            <a:spLocks noGrp="1"/>
          </p:cNvSpPr>
          <p:nvPr>
            <p:ph type="title"/>
          </p:nvPr>
        </p:nvSpPr>
        <p:spPr/>
        <p:txBody>
          <a:bodyPr/>
          <a:lstStyle/>
          <a:p>
            <a:r>
              <a:rPr lang="en-GB" dirty="0"/>
              <a:t>e-Commerce Products</a:t>
            </a:r>
          </a:p>
        </p:txBody>
      </p:sp>
      <p:sp>
        <p:nvSpPr>
          <p:cNvPr id="3" name="Content Placeholder 2">
            <a:extLst>
              <a:ext uri="{FF2B5EF4-FFF2-40B4-BE49-F238E27FC236}">
                <a16:creationId xmlns:a16="http://schemas.microsoft.com/office/drawing/2014/main" id="{08F17EFD-D06A-C639-9F4A-C531E4B7F48C}"/>
              </a:ext>
            </a:extLst>
          </p:cNvPr>
          <p:cNvSpPr>
            <a:spLocks noGrp="1"/>
          </p:cNvSpPr>
          <p:nvPr>
            <p:ph idx="1"/>
          </p:nvPr>
        </p:nvSpPr>
        <p:spPr/>
        <p:txBody>
          <a:bodyPr/>
          <a:lstStyle/>
          <a:p>
            <a:pPr algn="just"/>
            <a:r>
              <a:rPr lang="en-GB" b="1" i="0" dirty="0">
                <a:effectLst/>
              </a:rPr>
              <a:t>Other methods</a:t>
            </a:r>
            <a:r>
              <a:rPr lang="en-GB" b="0" i="0" dirty="0">
                <a:effectLst/>
              </a:rPr>
              <a:t>: There are also other methods to fulfil orders for your online store, such as using a third-party fulfilment service, outsourcing to a local manufacturer, or doing it yourself. Each method has its own advantages and disadvantages, depending on your budget, time, resources, and preferences. You should compare the different options and choose the one that suits your business goals and needs best.</a:t>
            </a:r>
          </a:p>
          <a:p>
            <a:endParaRPr lang="en-GB" dirty="0"/>
          </a:p>
        </p:txBody>
      </p:sp>
    </p:spTree>
    <p:extLst>
      <p:ext uri="{BB962C8B-B14F-4D97-AF65-F5344CB8AC3E}">
        <p14:creationId xmlns:p14="http://schemas.microsoft.com/office/powerpoint/2010/main" val="267495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8AE0-273C-238A-87C5-39A0845BE0A5}"/>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40EF5687-FB49-8F3F-1D0F-C333F20AC872}"/>
              </a:ext>
            </a:extLst>
          </p:cNvPr>
          <p:cNvSpPr>
            <a:spLocks noGrp="1"/>
          </p:cNvSpPr>
          <p:nvPr>
            <p:ph idx="1"/>
          </p:nvPr>
        </p:nvSpPr>
        <p:spPr>
          <a:xfrm>
            <a:off x="838200" y="1825625"/>
            <a:ext cx="7104529" cy="4351338"/>
          </a:xfrm>
        </p:spPr>
        <p:txBody>
          <a:bodyPr>
            <a:normAutofit fontScale="92500" lnSpcReduction="20000"/>
          </a:bodyPr>
          <a:lstStyle/>
          <a:p>
            <a:pPr algn="just"/>
            <a:r>
              <a:rPr lang="en-GB" b="0" i="0" dirty="0">
                <a:effectLst/>
              </a:rPr>
              <a:t>Promoting and selling products online is a challenging task that requires a combination of different channels and strategies. Here are some of the most effective ways to do it, based on the web search results I found:</a:t>
            </a:r>
          </a:p>
          <a:p>
            <a:pPr algn="just">
              <a:buFont typeface="Arial" panose="020B0604020202020204" pitchFamily="34" charset="0"/>
              <a:buChar char="•"/>
            </a:pPr>
            <a:r>
              <a:rPr lang="en-GB" b="1" i="0" dirty="0">
                <a:effectLst/>
              </a:rPr>
              <a:t>SEO (Search Engine Optimization)</a:t>
            </a:r>
            <a:r>
              <a:rPr lang="en-GB" b="0" i="0" dirty="0">
                <a:effectLst/>
              </a:rPr>
              <a:t>: This is the process of improving your website’s visibility and relevance on search engines like Google or Bing. SEO involves optimizing your site’s content, structure, speed, and user experience to match the keywords and intent of your potential customers. </a:t>
            </a:r>
            <a:r>
              <a:rPr lang="en-GB" dirty="0"/>
              <a:t>SEO can help you drive organic traffic to your site, which can lead to more conversions and sales</a:t>
            </a:r>
            <a:r>
              <a:rPr lang="en-GB" baseline="30000" dirty="0"/>
              <a:t>.</a:t>
            </a:r>
            <a:endParaRPr lang="en-GB" b="0" i="0" dirty="0">
              <a:effectLst/>
            </a:endParaRPr>
          </a:p>
          <a:p>
            <a:endParaRPr lang="en-GB" dirty="0"/>
          </a:p>
        </p:txBody>
      </p:sp>
      <p:pic>
        <p:nvPicPr>
          <p:cNvPr id="5" name="Picture 4">
            <a:extLst>
              <a:ext uri="{FF2B5EF4-FFF2-40B4-BE49-F238E27FC236}">
                <a16:creationId xmlns:a16="http://schemas.microsoft.com/office/drawing/2014/main" id="{FDEE5060-902E-1FE8-64DB-57755272E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481" y="2269096"/>
            <a:ext cx="3348319" cy="3348319"/>
          </a:xfrm>
          <a:prstGeom prst="rect">
            <a:avLst/>
          </a:prstGeom>
          <a:ln>
            <a:noFill/>
          </a:ln>
          <a:effectLst>
            <a:softEdge rad="112500"/>
          </a:effectLst>
        </p:spPr>
      </p:pic>
    </p:spTree>
    <p:extLst>
      <p:ext uri="{BB962C8B-B14F-4D97-AF65-F5344CB8AC3E}">
        <p14:creationId xmlns:p14="http://schemas.microsoft.com/office/powerpoint/2010/main" val="229864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7DE9-D1FD-F13E-F465-669B5DD08409}"/>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C2044901-1495-34A0-47D4-1FB9E4218EC9}"/>
              </a:ext>
            </a:extLst>
          </p:cNvPr>
          <p:cNvSpPr>
            <a:spLocks noGrp="1"/>
          </p:cNvSpPr>
          <p:nvPr>
            <p:ph idx="1"/>
          </p:nvPr>
        </p:nvSpPr>
        <p:spPr/>
        <p:txBody>
          <a:bodyPr>
            <a:normAutofit fontScale="85000" lnSpcReduction="10000"/>
          </a:bodyPr>
          <a:lstStyle/>
          <a:p>
            <a:pPr algn="just">
              <a:buFont typeface="Arial" panose="020B0604020202020204" pitchFamily="34" charset="0"/>
              <a:buChar char="•"/>
            </a:pPr>
            <a:r>
              <a:rPr lang="en-GB" b="1" i="0" dirty="0">
                <a:effectLst/>
              </a:rPr>
              <a:t>Social media</a:t>
            </a:r>
            <a:r>
              <a:rPr lang="en-GB" b="0" i="0" dirty="0">
                <a:effectLst/>
              </a:rPr>
              <a:t>: This is a powerful way to connect with your audience, build brand awareness, and showcase your products. Social media platforms like Instagram, TikTok, Facebook, and Pinterest allow you to sell products directly to customers through features like shoppable posts, stories, and live videos. </a:t>
            </a:r>
            <a:r>
              <a:rPr lang="en-GB" dirty="0"/>
              <a:t>You can also use social media to engage with your followers, share valuable content, and create a loyal community around your brand.</a:t>
            </a:r>
            <a:endParaRPr lang="en-GB" b="0" i="0" dirty="0">
              <a:effectLst/>
            </a:endParaRPr>
          </a:p>
          <a:p>
            <a:pPr algn="just">
              <a:buFont typeface="Arial" panose="020B0604020202020204" pitchFamily="34" charset="0"/>
              <a:buChar char="•"/>
            </a:pPr>
            <a:r>
              <a:rPr lang="en-GB" b="1" i="0" dirty="0">
                <a:effectLst/>
              </a:rPr>
              <a:t>Email marketing</a:t>
            </a:r>
            <a:r>
              <a:rPr lang="en-GB" b="0" i="0" dirty="0">
                <a:effectLst/>
              </a:rPr>
              <a:t>: This is one of the most effective and cost-efficient digital marketing strategies. Email marketing allows you to communicate with your subscribers in a personalized and timely manner. You can use email marketing to promote your products, offer discounts, share customer testimonials, and encourage repeat purchases. </a:t>
            </a:r>
            <a:r>
              <a:rPr lang="en-GB" dirty="0"/>
              <a:t>Email marketing can also help you build trust and loyalty with your customers, as well as increase your retention and referral rates</a:t>
            </a:r>
            <a:r>
              <a:rPr lang="en-GB" baseline="30000" dirty="0"/>
              <a:t>.</a:t>
            </a:r>
            <a:endParaRPr lang="en-GB" b="0" i="0" dirty="0">
              <a:effectLst/>
            </a:endParaRPr>
          </a:p>
          <a:p>
            <a:endParaRPr lang="en-GB" dirty="0"/>
          </a:p>
        </p:txBody>
      </p:sp>
    </p:spTree>
    <p:extLst>
      <p:ext uri="{BB962C8B-B14F-4D97-AF65-F5344CB8AC3E}">
        <p14:creationId xmlns:p14="http://schemas.microsoft.com/office/powerpoint/2010/main" val="2112589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07D3-D164-12DC-1EC5-B1699F3F73BA}"/>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05613284-DB45-B57A-7541-E858189D5739}"/>
              </a:ext>
            </a:extLst>
          </p:cNvPr>
          <p:cNvSpPr>
            <a:spLocks noGrp="1"/>
          </p:cNvSpPr>
          <p:nvPr>
            <p:ph idx="1"/>
          </p:nvPr>
        </p:nvSpPr>
        <p:spPr>
          <a:xfrm>
            <a:off x="838200" y="1825625"/>
            <a:ext cx="6961094" cy="4351338"/>
          </a:xfrm>
        </p:spPr>
        <p:txBody>
          <a:bodyPr>
            <a:normAutofit fontScale="62500" lnSpcReduction="20000"/>
          </a:bodyPr>
          <a:lstStyle/>
          <a:p>
            <a:pPr algn="just">
              <a:buFont typeface="Arial" panose="020B0604020202020204" pitchFamily="34" charset="0"/>
              <a:buChar char="•"/>
            </a:pPr>
            <a:r>
              <a:rPr lang="en-GB" b="1" i="0" dirty="0">
                <a:effectLst/>
              </a:rPr>
              <a:t>Content marketing</a:t>
            </a:r>
            <a:r>
              <a:rPr lang="en-GB" b="0" i="0" dirty="0">
                <a:effectLst/>
              </a:rPr>
              <a:t>: This is the creation and distribution of valuable and relevant content that attracts, educates, and entertains your target audience. Content marketing can help you establish your authority and credibility in your niche, as well as generate leads and sales. Content marketing can include various formats such as blog posts, eBooks, videos, podcasts, infographics, webinars, and more. </a:t>
            </a:r>
            <a:r>
              <a:rPr lang="en-GB" dirty="0"/>
              <a:t>The key is to provide useful and engaging content that solves your customers’ problems and answers their questions</a:t>
            </a:r>
            <a:r>
              <a:rPr lang="en-GB" baseline="30000" dirty="0"/>
              <a:t>.</a:t>
            </a:r>
            <a:endParaRPr lang="en-GB" b="0" i="0" dirty="0">
              <a:effectLst/>
            </a:endParaRPr>
          </a:p>
          <a:p>
            <a:pPr algn="just">
              <a:buFont typeface="Arial" panose="020B0604020202020204" pitchFamily="34" charset="0"/>
              <a:buChar char="•"/>
            </a:pPr>
            <a:r>
              <a:rPr lang="en-GB" b="1" i="0" dirty="0">
                <a:effectLst/>
              </a:rPr>
              <a:t>Influencer marketing</a:t>
            </a:r>
            <a:r>
              <a:rPr lang="en-GB" b="0" i="0" dirty="0">
                <a:effectLst/>
              </a:rPr>
              <a:t>: This is a form of word-of-mouth marketing that leverages the power and reach of influential people in your industry or niche. Influencer marketing can help you increase your brand awareness, credibility, and trust among your target audience. You can collaborate with influencers to create sponsored posts, reviews, tutorials, giveaways, or other types of content that feature your products. Influencer marketing can also help you drive traffic to your website or social media channels, as well as generate sales through affiliate links or discount codes.</a:t>
            </a:r>
          </a:p>
          <a:p>
            <a:endParaRPr lang="en-GB" dirty="0"/>
          </a:p>
        </p:txBody>
      </p:sp>
      <p:pic>
        <p:nvPicPr>
          <p:cNvPr id="5" name="Picture 4">
            <a:extLst>
              <a:ext uri="{FF2B5EF4-FFF2-40B4-BE49-F238E27FC236}">
                <a16:creationId xmlns:a16="http://schemas.microsoft.com/office/drawing/2014/main" id="{BE459C3F-3ED4-EFC7-D44A-605CD3102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718" y="2088777"/>
            <a:ext cx="3281082" cy="3281082"/>
          </a:xfrm>
          <a:prstGeom prst="rect">
            <a:avLst/>
          </a:prstGeom>
          <a:ln>
            <a:noFill/>
          </a:ln>
          <a:effectLst>
            <a:softEdge rad="112500"/>
          </a:effectLst>
        </p:spPr>
      </p:pic>
    </p:spTree>
    <p:extLst>
      <p:ext uri="{BB962C8B-B14F-4D97-AF65-F5344CB8AC3E}">
        <p14:creationId xmlns:p14="http://schemas.microsoft.com/office/powerpoint/2010/main" val="203709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8BB1C-F9C9-DAF0-2740-7AAB8F1F307F}"/>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849AEC14-C472-89CE-E9B5-E74D24DA354B}"/>
              </a:ext>
            </a:extLst>
          </p:cNvPr>
          <p:cNvSpPr>
            <a:spLocks noGrp="1"/>
          </p:cNvSpPr>
          <p:nvPr>
            <p:ph idx="1"/>
          </p:nvPr>
        </p:nvSpPr>
        <p:spPr/>
        <p:txBody>
          <a:bodyPr/>
          <a:lstStyle/>
          <a:p>
            <a:pPr algn="just"/>
            <a:r>
              <a:rPr lang="en-GB" b="0" i="0" dirty="0">
                <a:effectLst/>
              </a:rPr>
              <a:t>These are some of the most important digital marketing strategies that can help you promote and sell products online. However, you should not rely on just one or two channels or strategies. Instead, you should create a comprehensive digital marketing strategy that integrates multiple channels and strategies to reach and convert your ideal customers. You should also test and measure the performance of each channel and strategy to optimize your results and ROI.</a:t>
            </a:r>
            <a:endParaRPr lang="en-GB" dirty="0"/>
          </a:p>
        </p:txBody>
      </p:sp>
    </p:spTree>
    <p:extLst>
      <p:ext uri="{BB962C8B-B14F-4D97-AF65-F5344CB8AC3E}">
        <p14:creationId xmlns:p14="http://schemas.microsoft.com/office/powerpoint/2010/main" val="2287508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B342-9B55-50A9-84C9-2F9EC38317EC}"/>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6F27368C-6421-FBCC-36DC-5CEE6000793C}"/>
              </a:ext>
            </a:extLst>
          </p:cNvPr>
          <p:cNvSpPr>
            <a:spLocks noGrp="1"/>
          </p:cNvSpPr>
          <p:nvPr>
            <p:ph idx="1"/>
          </p:nvPr>
        </p:nvSpPr>
        <p:spPr>
          <a:xfrm>
            <a:off x="838200" y="1825625"/>
            <a:ext cx="7463118" cy="4351338"/>
          </a:xfrm>
        </p:spPr>
        <p:txBody>
          <a:bodyPr>
            <a:normAutofit fontScale="77500" lnSpcReduction="20000"/>
          </a:bodyPr>
          <a:lstStyle/>
          <a:p>
            <a:pPr algn="just"/>
            <a:r>
              <a:rPr lang="en-GB" dirty="0"/>
              <a:t>It is important to</a:t>
            </a:r>
            <a:r>
              <a:rPr lang="en-GB" b="0" i="0" dirty="0">
                <a:effectLst/>
              </a:rPr>
              <a:t> measure and optimize the performance of marketing campaigns for e-commerce, here are some general steps and tips that might help:</a:t>
            </a:r>
          </a:p>
          <a:p>
            <a:pPr algn="just">
              <a:buFont typeface="Arial" panose="020B0604020202020204" pitchFamily="34" charset="0"/>
              <a:buChar char="•"/>
            </a:pPr>
            <a:r>
              <a:rPr lang="en-GB" b="0" i="0" dirty="0">
                <a:effectLst/>
              </a:rPr>
              <a:t>Make sure your site is ready for the traffic and conversions that you expect from your campaigns. This means having a fast, secure, mobile-friendly, and user-friendly site that offers a great shopping experience. </a:t>
            </a:r>
            <a:r>
              <a:rPr lang="en-GB" dirty="0"/>
              <a:t>You can use tools like Google </a:t>
            </a:r>
            <a:r>
              <a:rPr lang="en-GB" dirty="0" err="1"/>
              <a:t>PageSpeed</a:t>
            </a:r>
            <a:r>
              <a:rPr lang="en-GB" dirty="0"/>
              <a:t> Insights, Google Analytics, and Shopify to check your site’s performance and identify areas for improvement</a:t>
            </a:r>
            <a:r>
              <a:rPr lang="en-GB" baseline="30000" dirty="0"/>
              <a:t>.</a:t>
            </a:r>
            <a:endParaRPr lang="en-GB" b="0" i="0" dirty="0">
              <a:effectLst/>
            </a:endParaRPr>
          </a:p>
          <a:p>
            <a:pPr algn="just">
              <a:buFont typeface="Arial" panose="020B0604020202020204" pitchFamily="34" charset="0"/>
              <a:buChar char="•"/>
            </a:pPr>
            <a:r>
              <a:rPr lang="en-GB" b="0" i="0" dirty="0">
                <a:effectLst/>
              </a:rPr>
              <a:t>Set real and SMART (Specific, Measurable, Achievable, Relevant, and Time-bound) goals for your campaigns. For example, instead of saying “I want to increase sales”, say “I want to increase sales by 10% in the next quarter”. Having clear and realistic goals will help you track your progress and evaluate your success.</a:t>
            </a:r>
          </a:p>
          <a:p>
            <a:endParaRPr lang="en-GB" dirty="0"/>
          </a:p>
        </p:txBody>
      </p:sp>
      <p:pic>
        <p:nvPicPr>
          <p:cNvPr id="5" name="Picture 4">
            <a:extLst>
              <a:ext uri="{FF2B5EF4-FFF2-40B4-BE49-F238E27FC236}">
                <a16:creationId xmlns:a16="http://schemas.microsoft.com/office/drawing/2014/main" id="{5D8FF310-1334-70B8-FD65-DF95EE72F0E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b="7712"/>
          <a:stretch/>
        </p:blipFill>
        <p:spPr>
          <a:xfrm>
            <a:off x="8429667" y="2330823"/>
            <a:ext cx="3386704" cy="3125507"/>
          </a:xfrm>
          <a:prstGeom prst="rect">
            <a:avLst/>
          </a:prstGeom>
        </p:spPr>
      </p:pic>
    </p:spTree>
    <p:extLst>
      <p:ext uri="{BB962C8B-B14F-4D97-AF65-F5344CB8AC3E}">
        <p14:creationId xmlns:p14="http://schemas.microsoft.com/office/powerpoint/2010/main" val="86152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F852-7C7E-6227-E119-355FE9331F63}"/>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3C778FC5-C57B-D683-48AE-D39DCC6C1561}"/>
              </a:ext>
            </a:extLst>
          </p:cNvPr>
          <p:cNvSpPr>
            <a:spLocks noGrp="1"/>
          </p:cNvSpPr>
          <p:nvPr>
            <p:ph idx="1"/>
          </p:nvPr>
        </p:nvSpPr>
        <p:spPr/>
        <p:txBody>
          <a:bodyPr/>
          <a:lstStyle/>
          <a:p>
            <a:pPr algn="just">
              <a:buFont typeface="Arial" panose="020B0604020202020204" pitchFamily="34" charset="0"/>
              <a:buChar char="•"/>
            </a:pPr>
            <a:r>
              <a:rPr lang="en-GB" b="0" i="0" dirty="0">
                <a:effectLst/>
              </a:rPr>
              <a:t>Define your target customer and create buyer personas that represent their demographics, psychographics, behaviour, needs, and pain points. </a:t>
            </a:r>
            <a:r>
              <a:rPr lang="en-GB" dirty="0"/>
              <a:t>This will help you tailor your campaigns to the right audience and deliver relevant and personalized messages that resonate with them</a:t>
            </a:r>
            <a:r>
              <a:rPr lang="en-GB" b="0" i="0" dirty="0">
                <a:effectLst/>
              </a:rPr>
              <a:t>.</a:t>
            </a:r>
          </a:p>
          <a:p>
            <a:pPr algn="just">
              <a:buFont typeface="Arial" panose="020B0604020202020204" pitchFamily="34" charset="0"/>
              <a:buChar char="•"/>
            </a:pPr>
            <a:r>
              <a:rPr lang="en-GB" b="0" i="0" dirty="0">
                <a:effectLst/>
              </a:rPr>
              <a:t>Define your value propositions and unique selling points that differentiate your brand and products from your competitors. </a:t>
            </a:r>
            <a:r>
              <a:rPr lang="en-GB" dirty="0"/>
              <a:t>This will help you communicate the benefits and value of your offerings to your potential customers and persuade them to buy from you</a:t>
            </a:r>
            <a:r>
              <a:rPr lang="en-GB" baseline="30000" dirty="0"/>
              <a:t>.</a:t>
            </a:r>
            <a:endParaRPr lang="en-GB" b="0" i="0" dirty="0">
              <a:effectLst/>
            </a:endParaRPr>
          </a:p>
          <a:p>
            <a:endParaRPr lang="en-GB" dirty="0"/>
          </a:p>
        </p:txBody>
      </p:sp>
    </p:spTree>
    <p:extLst>
      <p:ext uri="{BB962C8B-B14F-4D97-AF65-F5344CB8AC3E}">
        <p14:creationId xmlns:p14="http://schemas.microsoft.com/office/powerpoint/2010/main" val="2704451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9FCA-6AF7-FB8C-D1AC-84F507E574D1}"/>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376770E6-A2C9-902C-2E58-03E5BC92C445}"/>
              </a:ext>
            </a:extLst>
          </p:cNvPr>
          <p:cNvSpPr>
            <a:spLocks noGrp="1"/>
          </p:cNvSpPr>
          <p:nvPr>
            <p:ph idx="1"/>
          </p:nvPr>
        </p:nvSpPr>
        <p:spPr>
          <a:xfrm>
            <a:off x="838200" y="1825625"/>
            <a:ext cx="7239000" cy="4351338"/>
          </a:xfrm>
        </p:spPr>
        <p:txBody>
          <a:bodyPr>
            <a:normAutofit fontScale="85000" lnSpcReduction="20000"/>
          </a:bodyPr>
          <a:lstStyle/>
          <a:p>
            <a:pPr algn="just">
              <a:buFont typeface="Arial" panose="020B0604020202020204" pitchFamily="34" charset="0"/>
              <a:buChar char="•"/>
            </a:pPr>
            <a:r>
              <a:rPr lang="en-GB" b="0" i="0" dirty="0">
                <a:effectLst/>
              </a:rPr>
              <a:t>Find the right channels for your target customer and budget. There are many online marketing channels that you can use to reach your audience, such as email, social media, search engines, display ads, video ads, influencer marketing, content marketing, etc. </a:t>
            </a:r>
            <a:r>
              <a:rPr lang="en-GB" dirty="0"/>
              <a:t>You need to research which channels are most effective for your niche, industry, and goals, and allocate your budget accordingly</a:t>
            </a:r>
            <a:r>
              <a:rPr lang="en-GB" b="0" i="0" dirty="0">
                <a:effectLst/>
              </a:rPr>
              <a:t>.</a:t>
            </a:r>
          </a:p>
          <a:p>
            <a:pPr algn="just">
              <a:buFont typeface="Arial" panose="020B0604020202020204" pitchFamily="34" charset="0"/>
              <a:buChar char="•"/>
            </a:pPr>
            <a:r>
              <a:rPr lang="en-GB" b="0" i="0" dirty="0">
                <a:effectLst/>
              </a:rPr>
              <a:t>Write ad copy that converts. Your ad copy should be clear, concise, catchy, and compelling. It should capture the attention of your audience, address their pain points or desires, highlight your value propositions or offers, and include a strong call-to-action that urges them to take the next step.</a:t>
            </a:r>
          </a:p>
          <a:p>
            <a:endParaRPr lang="en-GB" dirty="0"/>
          </a:p>
        </p:txBody>
      </p:sp>
      <p:pic>
        <p:nvPicPr>
          <p:cNvPr id="5" name="Picture 4">
            <a:extLst>
              <a:ext uri="{FF2B5EF4-FFF2-40B4-BE49-F238E27FC236}">
                <a16:creationId xmlns:a16="http://schemas.microsoft.com/office/drawing/2014/main" id="{9E86F115-04BB-129C-CEF5-9D6FF75B5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203" y="2519081"/>
            <a:ext cx="3978200" cy="2649631"/>
          </a:xfrm>
          <a:prstGeom prst="rect">
            <a:avLst/>
          </a:prstGeom>
          <a:ln>
            <a:noFill/>
          </a:ln>
          <a:effectLst>
            <a:softEdge rad="112500"/>
          </a:effectLst>
        </p:spPr>
      </p:pic>
    </p:spTree>
    <p:extLst>
      <p:ext uri="{BB962C8B-B14F-4D97-AF65-F5344CB8AC3E}">
        <p14:creationId xmlns:p14="http://schemas.microsoft.com/office/powerpoint/2010/main" val="37147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ADEF-4CFD-F357-3562-40E434352CF2}"/>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C1F5E8F0-B34B-7FA0-7458-21E5E10764A5}"/>
              </a:ext>
            </a:extLst>
          </p:cNvPr>
          <p:cNvSpPr>
            <a:spLocks noGrp="1"/>
          </p:cNvSpPr>
          <p:nvPr>
            <p:ph idx="1"/>
          </p:nvPr>
        </p:nvSpPr>
        <p:spPr>
          <a:xfrm>
            <a:off x="838200" y="1825625"/>
            <a:ext cx="6656294" cy="4351338"/>
          </a:xfrm>
        </p:spPr>
        <p:txBody>
          <a:bodyPr>
            <a:normAutofit fontScale="92500" lnSpcReduction="20000"/>
          </a:bodyPr>
          <a:lstStyle/>
          <a:p>
            <a:pPr marL="0" indent="0" algn="just">
              <a:buNone/>
            </a:pPr>
            <a:r>
              <a:rPr lang="en-GB" b="0" i="0" dirty="0">
                <a:effectLst/>
              </a:rPr>
              <a:t>What is e-Commerce?</a:t>
            </a:r>
          </a:p>
          <a:p>
            <a:pPr algn="just"/>
            <a:r>
              <a:rPr lang="en-GB" b="0" i="0" dirty="0">
                <a:effectLst/>
              </a:rPr>
              <a:t>e-Commerce is the activity of buying and selling goods and services over the internet, using various devices such as computers, tablets, smartphones, and smartwatches. </a:t>
            </a:r>
          </a:p>
          <a:p>
            <a:pPr algn="just"/>
            <a:r>
              <a:rPr lang="en-GB" dirty="0"/>
              <a:t>e</a:t>
            </a:r>
            <a:r>
              <a:rPr lang="en-GB" b="0" i="0" dirty="0">
                <a:effectLst/>
              </a:rPr>
              <a:t>-Commerce has many benefits for both consumers and businesses, such as convenience, cost-effectiveness, variety, and personalization. However, e-commerce also faces many challenges, such as security, competition, customer satisfaction, and cart abandonment.</a:t>
            </a:r>
            <a:endParaRPr lang="en-GB" dirty="0"/>
          </a:p>
        </p:txBody>
      </p:sp>
      <p:pic>
        <p:nvPicPr>
          <p:cNvPr id="5" name="Picture 4">
            <a:extLst>
              <a:ext uri="{FF2B5EF4-FFF2-40B4-BE49-F238E27FC236}">
                <a16:creationId xmlns:a16="http://schemas.microsoft.com/office/drawing/2014/main" id="{A4261496-E5A5-BD34-5614-81AA33C8D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168" y="2492188"/>
            <a:ext cx="4112860" cy="2743200"/>
          </a:xfrm>
          <a:prstGeom prst="rect">
            <a:avLst/>
          </a:prstGeom>
          <a:ln>
            <a:noFill/>
          </a:ln>
          <a:effectLst>
            <a:softEdge rad="112500"/>
          </a:effectLst>
        </p:spPr>
      </p:pic>
    </p:spTree>
    <p:extLst>
      <p:ext uri="{BB962C8B-B14F-4D97-AF65-F5344CB8AC3E}">
        <p14:creationId xmlns:p14="http://schemas.microsoft.com/office/powerpoint/2010/main" val="2515117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77EA-07B5-2BB3-D1DE-679E4D00CA21}"/>
              </a:ext>
            </a:extLst>
          </p:cNvPr>
          <p:cNvSpPr>
            <a:spLocks noGrp="1"/>
          </p:cNvSpPr>
          <p:nvPr>
            <p:ph type="title"/>
          </p:nvPr>
        </p:nvSpPr>
        <p:spPr/>
        <p:txBody>
          <a:bodyPr/>
          <a:lstStyle/>
          <a:p>
            <a:r>
              <a:rPr lang="en-GB" dirty="0"/>
              <a:t>e-Commerce Marketing</a:t>
            </a:r>
          </a:p>
        </p:txBody>
      </p:sp>
      <p:sp>
        <p:nvSpPr>
          <p:cNvPr id="3" name="Content Placeholder 2">
            <a:extLst>
              <a:ext uri="{FF2B5EF4-FFF2-40B4-BE49-F238E27FC236}">
                <a16:creationId xmlns:a16="http://schemas.microsoft.com/office/drawing/2014/main" id="{D28E3B2B-3C14-288D-F74B-D9AA2808A4E0}"/>
              </a:ext>
            </a:extLst>
          </p:cNvPr>
          <p:cNvSpPr>
            <a:spLocks noGrp="1"/>
          </p:cNvSpPr>
          <p:nvPr>
            <p:ph idx="1"/>
          </p:nvPr>
        </p:nvSpPr>
        <p:spPr/>
        <p:txBody>
          <a:bodyPr>
            <a:normAutofit lnSpcReduction="10000"/>
          </a:bodyPr>
          <a:lstStyle/>
          <a:p>
            <a:pPr algn="just"/>
            <a:r>
              <a:rPr lang="en-GB" b="0" i="0" dirty="0">
                <a:effectLst/>
              </a:rPr>
              <a:t>Optimize your campaign performance based on data and feedback. You need to monitor and measure your campaign metrics and </a:t>
            </a:r>
            <a:r>
              <a:rPr lang="en-GB" b="0" i="0" dirty="0" err="1">
                <a:effectLst/>
              </a:rPr>
              <a:t>KPIs</a:t>
            </a:r>
            <a:r>
              <a:rPr lang="en-GB" b="0" i="0" dirty="0">
                <a:effectLst/>
              </a:rPr>
              <a:t> regularly to see how they are performing against your goals. Some common ecommerce metrics include traffic, bounce rate, conversion rate, average order value, customer lifetime value, return on ad spend (ROAS), etc. You also need to collect feedback from your customers through surveys, reviews, testimonials, etc. Based on the data and feedback, you can identify what’s working well and what needs improvement. You can then test different variables such as ad copy, images, headlines, landing pages, offers, etc. to find the optimal combination that maximizes your results.</a:t>
            </a:r>
            <a:endParaRPr lang="en-GB" dirty="0"/>
          </a:p>
        </p:txBody>
      </p:sp>
    </p:spTree>
    <p:extLst>
      <p:ext uri="{BB962C8B-B14F-4D97-AF65-F5344CB8AC3E}">
        <p14:creationId xmlns:p14="http://schemas.microsoft.com/office/powerpoint/2010/main" val="73231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DC08-719F-6087-5253-D030E600F0E0}"/>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2D1B7010-0A27-393F-5F41-FB783BE831B4}"/>
              </a:ext>
            </a:extLst>
          </p:cNvPr>
          <p:cNvSpPr>
            <a:spLocks noGrp="1"/>
          </p:cNvSpPr>
          <p:nvPr>
            <p:ph idx="1"/>
          </p:nvPr>
        </p:nvSpPr>
        <p:spPr>
          <a:xfrm>
            <a:off x="838200" y="1825625"/>
            <a:ext cx="6817659" cy="4351338"/>
          </a:xfrm>
        </p:spPr>
        <p:txBody>
          <a:bodyPr>
            <a:normAutofit fontScale="70000" lnSpcReduction="20000"/>
          </a:bodyPr>
          <a:lstStyle/>
          <a:p>
            <a:pPr algn="just"/>
            <a:r>
              <a:rPr lang="en-GB" b="0" i="0" dirty="0">
                <a:effectLst/>
              </a:rPr>
              <a:t>Managing and running an online store efficiently and effectively requires some specific considerations, such as the local market conditions, customer preferences, legal regulations, and tax obligations. Here are some aspects that you should pay attention to:</a:t>
            </a:r>
          </a:p>
          <a:p>
            <a:pPr algn="just"/>
            <a:r>
              <a:rPr lang="en-GB" b="1" i="0" dirty="0">
                <a:effectLst/>
              </a:rPr>
              <a:t>Inventory management</a:t>
            </a:r>
            <a:r>
              <a:rPr lang="en-GB" b="0" i="0" dirty="0">
                <a:effectLst/>
              </a:rPr>
              <a:t>: Depending on your business model and product type, you may need to source and store your products locally or internationally. If you source your products from abroad, you should be aware of the customs duties, import taxes, and shipping costs that may apply. You should also consider the delivery time and reliability of your suppliers. If you store your products locally, you should find a suitable warehouse or storage facility that meets your needs and budget. You should also use inventory management software or tools to keep track of your stock levels, avoid overstocking or stockouts, and automate your order fulfilment process</a:t>
            </a:r>
            <a:r>
              <a:rPr lang="en-GB" baseline="30000" dirty="0"/>
              <a:t>.</a:t>
            </a:r>
            <a:endParaRPr lang="en-GB" b="0" i="0" dirty="0">
              <a:effectLst/>
            </a:endParaRPr>
          </a:p>
          <a:p>
            <a:endParaRPr lang="en-GB" dirty="0"/>
          </a:p>
        </p:txBody>
      </p:sp>
      <p:pic>
        <p:nvPicPr>
          <p:cNvPr id="5" name="Picture 4">
            <a:extLst>
              <a:ext uri="{FF2B5EF4-FFF2-40B4-BE49-F238E27FC236}">
                <a16:creationId xmlns:a16="http://schemas.microsoft.com/office/drawing/2014/main" id="{8E9A6F6D-957C-34DE-16EA-D17E2C93D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863" y="2739231"/>
            <a:ext cx="3789763" cy="2524125"/>
          </a:xfrm>
          <a:prstGeom prst="rect">
            <a:avLst/>
          </a:prstGeom>
        </p:spPr>
      </p:pic>
    </p:spTree>
    <p:extLst>
      <p:ext uri="{BB962C8B-B14F-4D97-AF65-F5344CB8AC3E}">
        <p14:creationId xmlns:p14="http://schemas.microsoft.com/office/powerpoint/2010/main" val="2871958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7C07-F124-F5CD-3290-729647196354}"/>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6EA5009C-7C71-B22D-8A95-81E146E644ED}"/>
              </a:ext>
            </a:extLst>
          </p:cNvPr>
          <p:cNvSpPr>
            <a:spLocks noGrp="1"/>
          </p:cNvSpPr>
          <p:nvPr>
            <p:ph idx="1"/>
          </p:nvPr>
        </p:nvSpPr>
        <p:spPr/>
        <p:txBody>
          <a:bodyPr/>
          <a:lstStyle/>
          <a:p>
            <a:pPr algn="just"/>
            <a:r>
              <a:rPr lang="en-GB" b="1" i="0" dirty="0">
                <a:effectLst/>
              </a:rPr>
              <a:t>Order fulfilment</a:t>
            </a:r>
            <a:r>
              <a:rPr lang="en-GB" b="0" i="0" dirty="0">
                <a:effectLst/>
              </a:rPr>
              <a:t>: You should choose the best order fulfilment method for your online store, whether you handle it yourself, outsource it to a third-party service, or use a drop shipping model. Each method has its own advantages and disadvantages, depending on your product type, target market, and customer expectations. You should compare the costs, speed, quality, and customer service of each option and find the one that suits your business goals and needs best. You should also monitor your order fulfilment performance and track your orders from start to finish</a:t>
            </a:r>
            <a:endParaRPr lang="en-GB" dirty="0"/>
          </a:p>
        </p:txBody>
      </p:sp>
    </p:spTree>
    <p:extLst>
      <p:ext uri="{BB962C8B-B14F-4D97-AF65-F5344CB8AC3E}">
        <p14:creationId xmlns:p14="http://schemas.microsoft.com/office/powerpoint/2010/main" val="717363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7803-B56D-96F7-5B64-8A3761B862CC}"/>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34DE89FE-B14C-9513-44CB-655194DE4FC4}"/>
              </a:ext>
            </a:extLst>
          </p:cNvPr>
          <p:cNvSpPr>
            <a:spLocks noGrp="1"/>
          </p:cNvSpPr>
          <p:nvPr>
            <p:ph idx="1"/>
          </p:nvPr>
        </p:nvSpPr>
        <p:spPr>
          <a:xfrm>
            <a:off x="838200" y="1825625"/>
            <a:ext cx="6817659" cy="4351338"/>
          </a:xfrm>
        </p:spPr>
        <p:txBody>
          <a:bodyPr>
            <a:normAutofit fontScale="92500" lnSpcReduction="20000"/>
          </a:bodyPr>
          <a:lstStyle/>
          <a:p>
            <a:pPr algn="just"/>
            <a:r>
              <a:rPr lang="en-GB" b="1" i="0" dirty="0">
                <a:effectLst/>
              </a:rPr>
              <a:t>Shipping and delivery</a:t>
            </a:r>
            <a:r>
              <a:rPr lang="en-GB" b="0" i="0" dirty="0">
                <a:effectLst/>
              </a:rPr>
              <a:t>: You should offer various shipping and delivery options to your customers, such as standard shipping, express shipping, free shipping, flat rate shipping, or local pickup. You should also choose the best shipping carrier and service for your online store, considering factors like shipping speed, cost, reliability, tracking, insurance, and customer service. You should also optimize your packaging and labelling to reduce shipping costs and errors, protect your products from damage or theft, and enhance your brand image</a:t>
            </a:r>
            <a:endParaRPr lang="en-GB" dirty="0"/>
          </a:p>
        </p:txBody>
      </p:sp>
      <p:pic>
        <p:nvPicPr>
          <p:cNvPr id="5" name="Picture 4">
            <a:extLst>
              <a:ext uri="{FF2B5EF4-FFF2-40B4-BE49-F238E27FC236}">
                <a16:creationId xmlns:a16="http://schemas.microsoft.com/office/drawing/2014/main" id="{0D564578-3324-9414-F397-2707152C8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73" y="2635622"/>
            <a:ext cx="3709005" cy="2470337"/>
          </a:xfrm>
          <a:prstGeom prst="rect">
            <a:avLst/>
          </a:prstGeom>
          <a:ln>
            <a:noFill/>
          </a:ln>
          <a:effectLst>
            <a:softEdge rad="112500"/>
          </a:effectLst>
        </p:spPr>
      </p:pic>
    </p:spTree>
    <p:extLst>
      <p:ext uri="{BB962C8B-B14F-4D97-AF65-F5344CB8AC3E}">
        <p14:creationId xmlns:p14="http://schemas.microsoft.com/office/powerpoint/2010/main" val="3448806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1B3D-AE59-151A-EB03-F94F94216410}"/>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4B917FC6-692D-F15F-F6BE-73D942F84D0A}"/>
              </a:ext>
            </a:extLst>
          </p:cNvPr>
          <p:cNvSpPr>
            <a:spLocks noGrp="1"/>
          </p:cNvSpPr>
          <p:nvPr>
            <p:ph idx="1"/>
          </p:nvPr>
        </p:nvSpPr>
        <p:spPr/>
        <p:txBody>
          <a:bodyPr>
            <a:normAutofit fontScale="92500" lnSpcReduction="10000"/>
          </a:bodyPr>
          <a:lstStyle/>
          <a:p>
            <a:pPr algn="just"/>
            <a:r>
              <a:rPr lang="en-GB" b="1" i="0" dirty="0">
                <a:effectLst/>
              </a:rPr>
              <a:t>Customer service</a:t>
            </a:r>
            <a:r>
              <a:rPr lang="en-GB" b="0" i="0" dirty="0">
                <a:effectLst/>
              </a:rPr>
              <a:t>: You should provide excellent customer service to your customers before, during, and after their purchase. You should communicate with your customers through various channels, such as email, phone call, chatbot , social media , or live chat . You should also respond to their inquiries , complaints , feedback , or reviews promptly , politely , professionally , and empathetically . You should also offer various customer service options to your customers , such as self-service , FAQs , return policy , refund policy , warranty policy , or loyalty program . You should also measure your customer service performance , using metrics like customer satisfaction score , net promoter score , customer effort score , first response time , resolution time , or customer retention rate. </a:t>
            </a:r>
            <a:endParaRPr lang="en-GB" dirty="0"/>
          </a:p>
        </p:txBody>
      </p:sp>
    </p:spTree>
    <p:extLst>
      <p:ext uri="{BB962C8B-B14F-4D97-AF65-F5344CB8AC3E}">
        <p14:creationId xmlns:p14="http://schemas.microsoft.com/office/powerpoint/2010/main" val="248710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4D34-24A6-55AF-E713-B90926F34B96}"/>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3399A5C7-F264-5CD8-9DD0-8E50D8119FE2}"/>
              </a:ext>
            </a:extLst>
          </p:cNvPr>
          <p:cNvSpPr>
            <a:spLocks noGrp="1"/>
          </p:cNvSpPr>
          <p:nvPr>
            <p:ph idx="1"/>
          </p:nvPr>
        </p:nvSpPr>
        <p:spPr>
          <a:xfrm>
            <a:off x="838200" y="1825625"/>
            <a:ext cx="6656294" cy="4351338"/>
          </a:xfrm>
        </p:spPr>
        <p:txBody>
          <a:bodyPr>
            <a:normAutofit fontScale="92500" lnSpcReduction="10000"/>
          </a:bodyPr>
          <a:lstStyle/>
          <a:p>
            <a:pPr algn="just"/>
            <a:r>
              <a:rPr lang="en-GB" b="1" i="0" dirty="0">
                <a:effectLst/>
              </a:rPr>
              <a:t>Payment processing</a:t>
            </a:r>
            <a:r>
              <a:rPr lang="en-GB" b="0" i="0" dirty="0">
                <a:effectLst/>
              </a:rPr>
              <a:t>: You should offer various payment methods to your customers, such as credit card , debit card , PayPal , Apple Pay , Google Pay , or cryptocurrency . You should also choose the best payment gateway for your online store, considering factors like fees , features , security , reliability , compatibility , and customer preference . You should also optimize your checkout process to reduce cart abandonment , increase conversion rate , and enhance customer experience </a:t>
            </a:r>
            <a:endParaRPr lang="en-GB" dirty="0"/>
          </a:p>
        </p:txBody>
      </p:sp>
      <p:pic>
        <p:nvPicPr>
          <p:cNvPr id="5" name="Picture 4">
            <a:extLst>
              <a:ext uri="{FF2B5EF4-FFF2-40B4-BE49-F238E27FC236}">
                <a16:creationId xmlns:a16="http://schemas.microsoft.com/office/drawing/2014/main" id="{A9F6C4F1-E94A-A5B8-6406-DBC3D40B9E8B}"/>
              </a:ext>
            </a:extLst>
          </p:cNvPr>
          <p:cNvPicPr>
            <a:picLocks noChangeAspect="1"/>
          </p:cNvPicPr>
          <p:nvPr/>
        </p:nvPicPr>
        <p:blipFill rotWithShape="1">
          <a:blip r:embed="rId2">
            <a:extLst>
              <a:ext uri="{28A0092B-C50C-407E-A947-70E740481C1C}">
                <a14:useLocalDpi xmlns:a14="http://schemas.microsoft.com/office/drawing/2010/main" val="0"/>
              </a:ext>
            </a:extLst>
          </a:blip>
          <a:srcRect b="7213"/>
          <a:stretch/>
        </p:blipFill>
        <p:spPr>
          <a:xfrm>
            <a:off x="7924800" y="2286794"/>
            <a:ext cx="3429000" cy="3181677"/>
          </a:xfrm>
          <a:prstGeom prst="rect">
            <a:avLst/>
          </a:prstGeom>
        </p:spPr>
      </p:pic>
    </p:spTree>
    <p:extLst>
      <p:ext uri="{BB962C8B-B14F-4D97-AF65-F5344CB8AC3E}">
        <p14:creationId xmlns:p14="http://schemas.microsoft.com/office/powerpoint/2010/main" val="314647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D87D-75C9-9639-288A-B634B8E2ACB8}"/>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293D8F60-3D9B-85AE-A8EF-D2D6DBD164B3}"/>
              </a:ext>
            </a:extLst>
          </p:cNvPr>
          <p:cNvSpPr>
            <a:spLocks noGrp="1"/>
          </p:cNvSpPr>
          <p:nvPr>
            <p:ph idx="1"/>
          </p:nvPr>
        </p:nvSpPr>
        <p:spPr/>
        <p:txBody>
          <a:bodyPr>
            <a:normAutofit/>
          </a:bodyPr>
          <a:lstStyle/>
          <a:p>
            <a:pPr algn="just"/>
            <a:r>
              <a:rPr lang="en-GB" b="1" i="0" dirty="0">
                <a:effectLst/>
              </a:rPr>
              <a:t>Taxes and legal issues</a:t>
            </a:r>
            <a:r>
              <a:rPr lang="en-GB" b="0" i="0" dirty="0">
                <a:effectLst/>
              </a:rPr>
              <a:t>: You should comply with the tax laws and regulations for your online store. You should register your business with the relevant authorities and obtain a VAT number if applicable. You should also collect and remit VAT from your customers if applicable. You should also comply with the ecommerce laws and regulations for your online store. These may include consumer protection laws , privacy laws , data protection laws , intellectual property laws , or trade laws . You should also create and display various legal documents on your website or app . </a:t>
            </a:r>
            <a:r>
              <a:rPr lang="en-GB" dirty="0"/>
              <a:t>These may include terms of service , privacy policy , refund policy , disclaimer , or cookie policy.</a:t>
            </a:r>
            <a:endParaRPr lang="en-GB" b="0" i="0" dirty="0">
              <a:effectLst/>
            </a:endParaRPr>
          </a:p>
          <a:p>
            <a:endParaRPr lang="en-GB" dirty="0"/>
          </a:p>
        </p:txBody>
      </p:sp>
    </p:spTree>
    <p:extLst>
      <p:ext uri="{BB962C8B-B14F-4D97-AF65-F5344CB8AC3E}">
        <p14:creationId xmlns:p14="http://schemas.microsoft.com/office/powerpoint/2010/main" val="37937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BD27B-F67B-0D1E-E828-3978F0CCB276}"/>
              </a:ext>
            </a:extLst>
          </p:cNvPr>
          <p:cNvSpPr>
            <a:spLocks noGrp="1"/>
          </p:cNvSpPr>
          <p:nvPr>
            <p:ph type="title"/>
          </p:nvPr>
        </p:nvSpPr>
        <p:spPr/>
        <p:txBody>
          <a:bodyPr/>
          <a:lstStyle/>
          <a:p>
            <a:r>
              <a:rPr lang="en-GB" dirty="0"/>
              <a:t>e-Commerce Operations</a:t>
            </a:r>
          </a:p>
        </p:txBody>
      </p:sp>
      <p:sp>
        <p:nvSpPr>
          <p:cNvPr id="3" name="Content Placeholder 2">
            <a:extLst>
              <a:ext uri="{FF2B5EF4-FFF2-40B4-BE49-F238E27FC236}">
                <a16:creationId xmlns:a16="http://schemas.microsoft.com/office/drawing/2014/main" id="{3131A78E-E554-202E-4D39-493FB4FBC233}"/>
              </a:ext>
            </a:extLst>
          </p:cNvPr>
          <p:cNvSpPr>
            <a:spLocks noGrp="1"/>
          </p:cNvSpPr>
          <p:nvPr>
            <p:ph idx="1"/>
          </p:nvPr>
        </p:nvSpPr>
        <p:spPr>
          <a:xfrm>
            <a:off x="838200" y="1825625"/>
            <a:ext cx="6369424" cy="4351338"/>
          </a:xfrm>
        </p:spPr>
        <p:txBody>
          <a:bodyPr/>
          <a:lstStyle/>
          <a:p>
            <a:pPr algn="just"/>
            <a:r>
              <a:rPr lang="en-GB" b="0" i="0" dirty="0">
                <a:effectLst/>
              </a:rPr>
              <a:t>However, you should also keep in mind that ecommerce is a dynamic and competitive industry that requires constant learning, testing, and improvement. You should always monitor your ecommerce performance, analyse your data, and optimize your strategies to achieve your business goals and satisfy your customers.</a:t>
            </a:r>
            <a:endParaRPr lang="en-GB" dirty="0"/>
          </a:p>
        </p:txBody>
      </p:sp>
      <p:pic>
        <p:nvPicPr>
          <p:cNvPr id="5" name="Picture 4">
            <a:extLst>
              <a:ext uri="{FF2B5EF4-FFF2-40B4-BE49-F238E27FC236}">
                <a16:creationId xmlns:a16="http://schemas.microsoft.com/office/drawing/2014/main" id="{FD934638-09A4-F357-3B96-B9D3E974CAD6}"/>
              </a:ext>
            </a:extLst>
          </p:cNvPr>
          <p:cNvPicPr>
            <a:picLocks noChangeAspect="1"/>
          </p:cNvPicPr>
          <p:nvPr/>
        </p:nvPicPr>
        <p:blipFill rotWithShape="1">
          <a:blip r:embed="rId2">
            <a:extLst>
              <a:ext uri="{28A0092B-C50C-407E-A947-70E740481C1C}">
                <a14:useLocalDpi xmlns:a14="http://schemas.microsoft.com/office/drawing/2010/main" val="0"/>
              </a:ext>
            </a:extLst>
          </a:blip>
          <a:srcRect b="6064"/>
          <a:stretch/>
        </p:blipFill>
        <p:spPr>
          <a:xfrm>
            <a:off x="7394307" y="2366682"/>
            <a:ext cx="4341613" cy="2716306"/>
          </a:xfrm>
          <a:prstGeom prst="rect">
            <a:avLst/>
          </a:prstGeom>
          <a:ln>
            <a:noFill/>
          </a:ln>
          <a:effectLst>
            <a:softEdge rad="112500"/>
          </a:effectLst>
        </p:spPr>
      </p:pic>
    </p:spTree>
    <p:extLst>
      <p:ext uri="{BB962C8B-B14F-4D97-AF65-F5344CB8AC3E}">
        <p14:creationId xmlns:p14="http://schemas.microsoft.com/office/powerpoint/2010/main" val="135767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A6CE9B-259E-A21B-99F9-29398B124598}"/>
              </a:ext>
            </a:extLst>
          </p:cNvPr>
          <p:cNvSpPr>
            <a:spLocks noGrp="1"/>
          </p:cNvSpPr>
          <p:nvPr>
            <p:ph type="title"/>
          </p:nvPr>
        </p:nvSpPr>
        <p:spPr/>
        <p:txBody>
          <a:bodyPr/>
          <a:lstStyle/>
          <a:p>
            <a:r>
              <a:rPr lang="en-GB"/>
              <a:t>Get Clicking…</a:t>
            </a:r>
            <a:endParaRPr lang="en-GB" b="1" dirty="0"/>
          </a:p>
        </p:txBody>
      </p:sp>
      <p:sp>
        <p:nvSpPr>
          <p:cNvPr id="5" name="Text Placeholder 4">
            <a:extLst>
              <a:ext uri="{FF2B5EF4-FFF2-40B4-BE49-F238E27FC236}">
                <a16:creationId xmlns:a16="http://schemas.microsoft.com/office/drawing/2014/main" id="{B0FD5C35-8120-0A12-054C-CA3930F1BFF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460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96F4-46F2-679A-60E3-AC3F5D46A05D}"/>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CA761D7A-EB66-D7FA-A240-0288F97553BD}"/>
              </a:ext>
            </a:extLst>
          </p:cNvPr>
          <p:cNvSpPr>
            <a:spLocks noGrp="1"/>
          </p:cNvSpPr>
          <p:nvPr>
            <p:ph idx="1"/>
          </p:nvPr>
        </p:nvSpPr>
        <p:spPr/>
        <p:txBody>
          <a:bodyPr/>
          <a:lstStyle/>
          <a:p>
            <a:pPr algn="just"/>
            <a:r>
              <a:rPr lang="en-GB" b="0" i="0" dirty="0">
                <a:effectLst/>
              </a:rPr>
              <a:t>The history of e-commerce can be traced back to the </a:t>
            </a:r>
            <a:r>
              <a:rPr lang="en-GB" b="0" i="0" dirty="0" err="1">
                <a:effectLst/>
              </a:rPr>
              <a:t>1960s</a:t>
            </a:r>
            <a:r>
              <a:rPr lang="en-GB" b="0" i="0" dirty="0">
                <a:effectLst/>
              </a:rPr>
              <a:t>, when businesses used electronic systems to exchange data and documents. </a:t>
            </a:r>
          </a:p>
          <a:p>
            <a:pPr algn="just"/>
            <a:r>
              <a:rPr lang="en-GB" b="0" i="0" dirty="0">
                <a:effectLst/>
              </a:rPr>
              <a:t>The first online transaction was made in 1994, when a CD was sold through a website. Since then, e-commerce has grown rapidly with the development of the internet, web browsers, online platforms, payment systems, and mobile devices. </a:t>
            </a:r>
          </a:p>
          <a:p>
            <a:pPr algn="just"/>
            <a:r>
              <a:rPr lang="en-GB" b="0" i="0" dirty="0">
                <a:effectLst/>
              </a:rPr>
              <a:t>Today, e-commerce is a global phenomenon that encompasses many types of business models and market segments.</a:t>
            </a:r>
            <a:endParaRPr lang="en-GB" dirty="0"/>
          </a:p>
        </p:txBody>
      </p:sp>
    </p:spTree>
    <p:extLst>
      <p:ext uri="{BB962C8B-B14F-4D97-AF65-F5344CB8AC3E}">
        <p14:creationId xmlns:p14="http://schemas.microsoft.com/office/powerpoint/2010/main" val="259278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BF0C-B1E5-1C48-7013-865C22096B4C}"/>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EDD34CB4-1A79-831E-446B-DBACFACAE957}"/>
              </a:ext>
            </a:extLst>
          </p:cNvPr>
          <p:cNvSpPr>
            <a:spLocks noGrp="1"/>
          </p:cNvSpPr>
          <p:nvPr>
            <p:ph idx="1"/>
          </p:nvPr>
        </p:nvSpPr>
        <p:spPr>
          <a:xfrm>
            <a:off x="838200" y="1825625"/>
            <a:ext cx="6270812" cy="4351338"/>
          </a:xfrm>
        </p:spPr>
        <p:txBody>
          <a:bodyPr>
            <a:normAutofit fontScale="55000" lnSpcReduction="20000"/>
          </a:bodyPr>
          <a:lstStyle/>
          <a:p>
            <a:pPr marL="0" indent="0" algn="just">
              <a:buNone/>
            </a:pPr>
            <a:r>
              <a:rPr lang="en-GB" dirty="0"/>
              <a:t>T</a:t>
            </a:r>
            <a:r>
              <a:rPr lang="en-GB" b="0" i="0" dirty="0">
                <a:effectLst/>
              </a:rPr>
              <a:t>he common types of e-commerce:</a:t>
            </a:r>
          </a:p>
          <a:p>
            <a:pPr algn="just">
              <a:buFont typeface="Arial" panose="020B0604020202020204" pitchFamily="34" charset="0"/>
              <a:buChar char="•"/>
            </a:pPr>
            <a:r>
              <a:rPr lang="en-GB" b="0" i="0" dirty="0">
                <a:effectLst/>
              </a:rPr>
              <a:t>Business-to-consumer (</a:t>
            </a:r>
            <a:r>
              <a:rPr lang="en-GB" b="0" i="0" dirty="0" err="1">
                <a:effectLst/>
              </a:rPr>
              <a:t>B2C</a:t>
            </a:r>
            <a:r>
              <a:rPr lang="en-GB" b="0" i="0" dirty="0">
                <a:effectLst/>
              </a:rPr>
              <a:t>): This is the most popular type of e-commerce, where businesses sell directly to consumers through online stores or marketplaces. Examples of </a:t>
            </a:r>
            <a:r>
              <a:rPr lang="en-GB" b="0" i="0" dirty="0" err="1">
                <a:effectLst/>
              </a:rPr>
              <a:t>B2C</a:t>
            </a:r>
            <a:r>
              <a:rPr lang="en-GB" b="0" i="0" dirty="0">
                <a:effectLst/>
              </a:rPr>
              <a:t> e-commerce are Amazon, eBay, Walmart, and Netflix.</a:t>
            </a:r>
          </a:p>
          <a:p>
            <a:pPr algn="just">
              <a:buFont typeface="Arial" panose="020B0604020202020204" pitchFamily="34" charset="0"/>
              <a:buChar char="•"/>
            </a:pPr>
            <a:r>
              <a:rPr lang="en-GB" b="0" i="0" dirty="0">
                <a:effectLst/>
              </a:rPr>
              <a:t>Business-to-business (</a:t>
            </a:r>
            <a:r>
              <a:rPr lang="en-GB" b="0" i="0" dirty="0" err="1">
                <a:effectLst/>
              </a:rPr>
              <a:t>B2B</a:t>
            </a:r>
            <a:r>
              <a:rPr lang="en-GB" b="0" i="0" dirty="0">
                <a:effectLst/>
              </a:rPr>
              <a:t>): This is the type of e-commerce where businesses sell products or services to other businesses. Examples of </a:t>
            </a:r>
            <a:r>
              <a:rPr lang="en-GB" b="0" i="0" dirty="0" err="1">
                <a:effectLst/>
              </a:rPr>
              <a:t>B2B</a:t>
            </a:r>
            <a:r>
              <a:rPr lang="en-GB" b="0" i="0" dirty="0">
                <a:effectLst/>
              </a:rPr>
              <a:t> e-commerce are Alibaba, Shopify, Salesforce, and Microsoft.</a:t>
            </a:r>
          </a:p>
          <a:p>
            <a:pPr algn="just">
              <a:buFont typeface="Arial" panose="020B0604020202020204" pitchFamily="34" charset="0"/>
              <a:buChar char="•"/>
            </a:pPr>
            <a:r>
              <a:rPr lang="en-GB" b="0" i="0" dirty="0">
                <a:effectLst/>
              </a:rPr>
              <a:t>Consumer-to-consumer (</a:t>
            </a:r>
            <a:r>
              <a:rPr lang="en-GB" b="0" i="0" dirty="0" err="1">
                <a:effectLst/>
              </a:rPr>
              <a:t>C2C</a:t>
            </a:r>
            <a:r>
              <a:rPr lang="en-GB" b="0" i="0" dirty="0">
                <a:effectLst/>
              </a:rPr>
              <a:t>): This is the type of e-commerce where consumers sell goods or services to other consumers through online platforms or social media. Examples of </a:t>
            </a:r>
            <a:r>
              <a:rPr lang="en-GB" b="0" i="0" dirty="0" err="1">
                <a:effectLst/>
              </a:rPr>
              <a:t>C2C</a:t>
            </a:r>
            <a:r>
              <a:rPr lang="en-GB" b="0" i="0" dirty="0">
                <a:effectLst/>
              </a:rPr>
              <a:t> e-commerce are Etsy, Craigslist, Facebook Marketplace, and Airbnb.</a:t>
            </a:r>
          </a:p>
          <a:p>
            <a:pPr algn="just">
              <a:buFont typeface="Arial" panose="020B0604020202020204" pitchFamily="34" charset="0"/>
              <a:buChar char="•"/>
            </a:pPr>
            <a:r>
              <a:rPr lang="en-GB" b="0" i="0" dirty="0">
                <a:effectLst/>
              </a:rPr>
              <a:t>Consumer-to-business (</a:t>
            </a:r>
            <a:r>
              <a:rPr lang="en-GB" b="0" i="0" dirty="0" err="1">
                <a:effectLst/>
              </a:rPr>
              <a:t>C2B</a:t>
            </a:r>
            <a:r>
              <a:rPr lang="en-GB" b="0" i="0" dirty="0">
                <a:effectLst/>
              </a:rPr>
              <a:t>): This is the type of e-commerce where consumers offer their products or services to businesses through online platforms or social media. Examples of </a:t>
            </a:r>
            <a:r>
              <a:rPr lang="en-GB" b="0" i="0" dirty="0" err="1">
                <a:effectLst/>
              </a:rPr>
              <a:t>C2B</a:t>
            </a:r>
            <a:r>
              <a:rPr lang="en-GB" b="0" i="0" dirty="0">
                <a:effectLst/>
              </a:rPr>
              <a:t> e-commerce are Fiverr, Upwork, YouTube, and Instagram.</a:t>
            </a:r>
          </a:p>
          <a:p>
            <a:endParaRPr lang="en-GB" dirty="0"/>
          </a:p>
        </p:txBody>
      </p:sp>
      <p:pic>
        <p:nvPicPr>
          <p:cNvPr id="5" name="Picture 4">
            <a:extLst>
              <a:ext uri="{FF2B5EF4-FFF2-40B4-BE49-F238E27FC236}">
                <a16:creationId xmlns:a16="http://schemas.microsoft.com/office/drawing/2014/main" id="{C23856C8-2219-5502-E144-C3D9BD2CD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8729" y="2294964"/>
            <a:ext cx="3884705" cy="2913529"/>
          </a:xfrm>
          <a:prstGeom prst="rect">
            <a:avLst/>
          </a:prstGeom>
          <a:ln>
            <a:noFill/>
          </a:ln>
          <a:effectLst>
            <a:softEdge rad="112500"/>
          </a:effectLst>
        </p:spPr>
      </p:pic>
    </p:spTree>
    <p:extLst>
      <p:ext uri="{BB962C8B-B14F-4D97-AF65-F5344CB8AC3E}">
        <p14:creationId xmlns:p14="http://schemas.microsoft.com/office/powerpoint/2010/main" val="264347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FF07-AA57-361E-4813-0F9D30E84106}"/>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7CF82828-0257-B810-D4B8-EBD19A9B56F4}"/>
              </a:ext>
            </a:extLst>
          </p:cNvPr>
          <p:cNvSpPr>
            <a:spLocks noGrp="1"/>
          </p:cNvSpPr>
          <p:nvPr>
            <p:ph idx="1"/>
          </p:nvPr>
        </p:nvSpPr>
        <p:spPr/>
        <p:txBody>
          <a:bodyPr>
            <a:normAutofit fontScale="62500" lnSpcReduction="20000"/>
          </a:bodyPr>
          <a:lstStyle/>
          <a:p>
            <a:pPr marL="0" indent="0" algn="just">
              <a:buNone/>
            </a:pPr>
            <a:r>
              <a:rPr lang="en-GB" dirty="0"/>
              <a:t>B</a:t>
            </a:r>
            <a:r>
              <a:rPr lang="en-GB" b="0" i="0" dirty="0">
                <a:effectLst/>
              </a:rPr>
              <a:t>enefits of e-commerce:</a:t>
            </a:r>
          </a:p>
          <a:p>
            <a:pPr algn="just">
              <a:buFont typeface="Arial" panose="020B0604020202020204" pitchFamily="34" charset="0"/>
              <a:buChar char="•"/>
            </a:pPr>
            <a:r>
              <a:rPr lang="en-GB" b="0" i="0" dirty="0">
                <a:effectLst/>
              </a:rPr>
              <a:t>Lower costs: e-Commerce reduces the expenses of running a physical store, such as rent, utilities, staff, and inventory. e-Commerce also enables businesses to reach more customers with less marketing costs.</a:t>
            </a:r>
          </a:p>
          <a:p>
            <a:pPr algn="just">
              <a:buFont typeface="Arial" panose="020B0604020202020204" pitchFamily="34" charset="0"/>
              <a:buChar char="•"/>
            </a:pPr>
            <a:r>
              <a:rPr lang="en-GB" b="0" i="0" dirty="0">
                <a:effectLst/>
              </a:rPr>
              <a:t>24/7 availability: e-Commerce allows customers to shop anytime and anywhere they want, without being limited by store hours or location. e-Commerce also enables businesses to operate around the clock and across different time zones.</a:t>
            </a:r>
          </a:p>
          <a:p>
            <a:pPr algn="just">
              <a:buFont typeface="Arial" panose="020B0604020202020204" pitchFamily="34" charset="0"/>
              <a:buChar char="•"/>
            </a:pPr>
            <a:r>
              <a:rPr lang="en-GB" b="0" i="0" dirty="0">
                <a:effectLst/>
              </a:rPr>
              <a:t>Increased customer base: e-Commerce expands the potential market for businesses by allowing them to sell to customers from different regions and countries. e-Commerce also helps businesses to target specific segments of customers based on their preferences and behaviour.</a:t>
            </a:r>
          </a:p>
          <a:p>
            <a:pPr algn="just">
              <a:buFont typeface="Arial" panose="020B0604020202020204" pitchFamily="34" charset="0"/>
              <a:buChar char="•"/>
            </a:pPr>
            <a:r>
              <a:rPr lang="en-GB" b="0" i="0" dirty="0">
                <a:effectLst/>
              </a:rPr>
              <a:t>Customer data collection: e-Commerce enables businesses to collect and analyse customer data, such as browsing history, purchase history, feedback, and reviews. This helps businesses to understand their customers better and offer them personalized recommendations and offers.</a:t>
            </a:r>
          </a:p>
          <a:p>
            <a:pPr algn="just">
              <a:buFont typeface="Arial" panose="020B0604020202020204" pitchFamily="34" charset="0"/>
              <a:buChar char="•"/>
            </a:pPr>
            <a:r>
              <a:rPr lang="en-GB" b="0" i="0" dirty="0">
                <a:effectLst/>
              </a:rPr>
              <a:t>Preferred method of shopping: e-Commerce is becoming the preferred method of shopping for many customers who value convenience, speed, variety, and price comparison. e-Commerce also offers customers more options, choices, and customized products.</a:t>
            </a:r>
          </a:p>
          <a:p>
            <a:endParaRPr lang="en-GB" dirty="0"/>
          </a:p>
        </p:txBody>
      </p:sp>
    </p:spTree>
    <p:extLst>
      <p:ext uri="{BB962C8B-B14F-4D97-AF65-F5344CB8AC3E}">
        <p14:creationId xmlns:p14="http://schemas.microsoft.com/office/powerpoint/2010/main" val="270792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074E-BF74-79FA-84BF-7D0F65616C03}"/>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C469F710-0D17-42F2-18E8-C2F598E4BA4D}"/>
              </a:ext>
            </a:extLst>
          </p:cNvPr>
          <p:cNvSpPr>
            <a:spLocks noGrp="1"/>
          </p:cNvSpPr>
          <p:nvPr>
            <p:ph idx="1"/>
          </p:nvPr>
        </p:nvSpPr>
        <p:spPr>
          <a:xfrm>
            <a:off x="838200" y="1825625"/>
            <a:ext cx="6459071" cy="4351338"/>
          </a:xfrm>
        </p:spPr>
        <p:txBody>
          <a:bodyPr>
            <a:normAutofit fontScale="55000" lnSpcReduction="20000"/>
          </a:bodyPr>
          <a:lstStyle/>
          <a:p>
            <a:pPr marL="0" indent="0" algn="just">
              <a:buNone/>
            </a:pPr>
            <a:r>
              <a:rPr lang="en-GB" dirty="0"/>
              <a:t>T</a:t>
            </a:r>
            <a:r>
              <a:rPr lang="en-GB" b="0" i="0" dirty="0">
                <a:effectLst/>
              </a:rPr>
              <a:t>he challenges of e-commerce:</a:t>
            </a:r>
          </a:p>
          <a:p>
            <a:pPr algn="just">
              <a:buFont typeface="Arial" panose="020B0604020202020204" pitchFamily="34" charset="0"/>
              <a:buChar char="•"/>
            </a:pPr>
            <a:r>
              <a:rPr lang="en-GB" b="0" i="0" dirty="0">
                <a:effectLst/>
              </a:rPr>
              <a:t>Cybersecurity: e-Commerce involves the exchange of sensitive information and money over the internet, which makes it vulnerable to cyberattacks and fraud. e-Commerce businesses need to ensure the security and privacy of their websites, platforms, payment systems, and customer data.</a:t>
            </a:r>
          </a:p>
          <a:p>
            <a:pPr algn="just">
              <a:buFont typeface="Arial" panose="020B0604020202020204" pitchFamily="34" charset="0"/>
              <a:buChar char="•"/>
            </a:pPr>
            <a:r>
              <a:rPr lang="en-GB" b="0" i="0" dirty="0">
                <a:effectLst/>
              </a:rPr>
              <a:t>Competition: e-Commerce is a highly competitive industry with many players offering similar products or services. e-Commerce businesses need to differentiate themselves from their rivals by offering unique value propositions, quality products or services, competitive prices, and excellent customer service.</a:t>
            </a:r>
          </a:p>
          <a:p>
            <a:pPr algn="just">
              <a:buFont typeface="Arial" panose="020B0604020202020204" pitchFamily="34" charset="0"/>
              <a:buChar char="•"/>
            </a:pPr>
            <a:r>
              <a:rPr lang="en-GB" b="0" i="0" dirty="0">
                <a:effectLst/>
              </a:rPr>
              <a:t>Customer satisfaction: e-Commerce relies on customer trust and loyalty to sustain and grow its business. e-Commerce businesses need to meet or exceed customer expectations by delivering high-quality products or services, fast and reliable shipping, easy returns and refunds, and responsive customer support.</a:t>
            </a:r>
          </a:p>
          <a:p>
            <a:pPr algn="just">
              <a:buFont typeface="Arial" panose="020B0604020202020204" pitchFamily="34" charset="0"/>
              <a:buChar char="•"/>
            </a:pPr>
            <a:r>
              <a:rPr lang="en-GB" b="0" i="0" dirty="0">
                <a:effectLst/>
              </a:rPr>
              <a:t>Cart abandonment: Cart abandonment is a common problem in e-commerce where customers add items to their online shopping carts but do not complete their purchases. e-Commerce businesses need to reduce cart abandonment by optimizing their checkout process, offering free or discounted shipping, providing multiple payment options, and sending cart recovery emails.</a:t>
            </a:r>
          </a:p>
          <a:p>
            <a:endParaRPr lang="en-GB" dirty="0"/>
          </a:p>
        </p:txBody>
      </p:sp>
      <p:pic>
        <p:nvPicPr>
          <p:cNvPr id="5" name="Picture 4">
            <a:extLst>
              <a:ext uri="{FF2B5EF4-FFF2-40B4-BE49-F238E27FC236}">
                <a16:creationId xmlns:a16="http://schemas.microsoft.com/office/drawing/2014/main" id="{6C61FD10-2988-8076-9D42-A8904C1F7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2693" y="2384611"/>
            <a:ext cx="4465135" cy="2981512"/>
          </a:xfrm>
          <a:prstGeom prst="rect">
            <a:avLst/>
          </a:prstGeom>
          <a:ln>
            <a:noFill/>
          </a:ln>
          <a:effectLst>
            <a:softEdge rad="112500"/>
          </a:effectLst>
        </p:spPr>
      </p:pic>
    </p:spTree>
    <p:extLst>
      <p:ext uri="{BB962C8B-B14F-4D97-AF65-F5344CB8AC3E}">
        <p14:creationId xmlns:p14="http://schemas.microsoft.com/office/powerpoint/2010/main" val="3868530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97A7F-1810-8CDC-F616-2539EB827857}"/>
              </a:ext>
            </a:extLst>
          </p:cNvPr>
          <p:cNvSpPr>
            <a:spLocks noGrp="1"/>
          </p:cNvSpPr>
          <p:nvPr>
            <p:ph type="title"/>
          </p:nvPr>
        </p:nvSpPr>
        <p:spPr/>
        <p:txBody>
          <a:bodyPr/>
          <a:lstStyle/>
          <a:p>
            <a:r>
              <a:rPr lang="en-GB" dirty="0"/>
              <a:t>e-Commerce Basics</a:t>
            </a:r>
          </a:p>
        </p:txBody>
      </p:sp>
      <p:sp>
        <p:nvSpPr>
          <p:cNvPr id="3" name="Content Placeholder 2">
            <a:extLst>
              <a:ext uri="{FF2B5EF4-FFF2-40B4-BE49-F238E27FC236}">
                <a16:creationId xmlns:a16="http://schemas.microsoft.com/office/drawing/2014/main" id="{18015240-75D7-C1C2-D883-54912CDDD70A}"/>
              </a:ext>
            </a:extLst>
          </p:cNvPr>
          <p:cNvSpPr>
            <a:spLocks noGrp="1"/>
          </p:cNvSpPr>
          <p:nvPr>
            <p:ph idx="1"/>
          </p:nvPr>
        </p:nvSpPr>
        <p:spPr/>
        <p:txBody>
          <a:bodyPr>
            <a:normAutofit fontScale="62500" lnSpcReduction="20000"/>
          </a:bodyPr>
          <a:lstStyle/>
          <a:p>
            <a:pPr algn="just"/>
            <a:r>
              <a:rPr lang="en-GB" b="0" i="0" dirty="0">
                <a:effectLst/>
              </a:rPr>
              <a:t>To start an e-commerce business, you will need to follow these steps:</a:t>
            </a:r>
          </a:p>
          <a:p>
            <a:pPr algn="just">
              <a:buFont typeface="Arial" panose="020B0604020202020204" pitchFamily="34" charset="0"/>
              <a:buChar char="•"/>
            </a:pPr>
            <a:r>
              <a:rPr lang="en-GB" b="0" i="0" dirty="0">
                <a:effectLst/>
              </a:rPr>
              <a:t>Research your market and decide what to sell. You should choose a product or service that has a high demand and low competition, and that matches your skills and interests. You should also identify your target audience and their needs and preferences.</a:t>
            </a:r>
          </a:p>
          <a:p>
            <a:pPr algn="just">
              <a:buFont typeface="Arial" panose="020B0604020202020204" pitchFamily="34" charset="0"/>
              <a:buChar char="•"/>
            </a:pPr>
            <a:r>
              <a:rPr lang="en-GB" b="0" i="0" dirty="0">
                <a:effectLst/>
              </a:rPr>
              <a:t>Choose a business name and register your company. You should pick a name that is catchy, memorable, and relevant to your niche. </a:t>
            </a:r>
          </a:p>
          <a:p>
            <a:pPr algn="just">
              <a:buFont typeface="Arial" panose="020B0604020202020204" pitchFamily="34" charset="0"/>
              <a:buChar char="•"/>
            </a:pPr>
            <a:r>
              <a:rPr lang="en-GB" b="0" i="0" dirty="0">
                <a:effectLst/>
              </a:rPr>
              <a:t>Create an e-commerce website or app. You can create your own or use the platforms.</a:t>
            </a:r>
          </a:p>
          <a:p>
            <a:pPr algn="just">
              <a:buFont typeface="Arial" panose="020B0604020202020204" pitchFamily="34" charset="0"/>
              <a:buChar char="•"/>
            </a:pPr>
            <a:r>
              <a:rPr lang="en-GB" b="0" i="0" dirty="0">
                <a:effectLst/>
              </a:rPr>
              <a:t>Find reliable suppliers and vendors. You should source your products or services from suppliers or vendors that offer high-quality, low-cost, and fast delivery options. </a:t>
            </a:r>
            <a:r>
              <a:rPr lang="en-GB" dirty="0"/>
              <a:t>You should also establish a good relationship with them and negotiate the best terms and prices</a:t>
            </a:r>
            <a:r>
              <a:rPr lang="en-GB" baseline="30000" dirty="0"/>
              <a:t>.</a:t>
            </a:r>
            <a:endParaRPr lang="en-GB" b="0" i="0" dirty="0">
              <a:effectLst/>
            </a:endParaRPr>
          </a:p>
          <a:p>
            <a:pPr algn="just">
              <a:buFont typeface="Arial" panose="020B0604020202020204" pitchFamily="34" charset="0"/>
              <a:buChar char="•"/>
            </a:pPr>
            <a:r>
              <a:rPr lang="en-GB" b="0" i="0" dirty="0">
                <a:effectLst/>
              </a:rPr>
              <a:t>Promote your e-commerce business. You should use various digital marketing strategies to attract and retain customers, such as social media, email marketing, content marketing, influencer marketing, and paid advertising. </a:t>
            </a:r>
            <a:r>
              <a:rPr lang="en-GB" dirty="0"/>
              <a:t>You should also provide excellent customer service and encourage feedback and referrals</a:t>
            </a:r>
            <a:r>
              <a:rPr lang="en-GB" baseline="30000" dirty="0"/>
              <a:t>.</a:t>
            </a:r>
            <a:endParaRPr lang="en-GB" b="0" i="0" dirty="0">
              <a:effectLst/>
            </a:endParaRPr>
          </a:p>
          <a:p>
            <a:pPr algn="just">
              <a:buFont typeface="Arial" panose="020B0604020202020204" pitchFamily="34" charset="0"/>
              <a:buChar char="•"/>
            </a:pPr>
            <a:r>
              <a:rPr lang="en-GB" b="0" i="0" dirty="0">
                <a:effectLst/>
              </a:rPr>
              <a:t>Measure and improve your performance. You should use analytics tools to track and analyse your e-commerce metrics, such as traffic, conversion, revenue, retention, and customer satisfaction. </a:t>
            </a:r>
          </a:p>
          <a:p>
            <a:endParaRPr lang="en-GB" dirty="0"/>
          </a:p>
        </p:txBody>
      </p:sp>
    </p:spTree>
    <p:extLst>
      <p:ext uri="{BB962C8B-B14F-4D97-AF65-F5344CB8AC3E}">
        <p14:creationId xmlns:p14="http://schemas.microsoft.com/office/powerpoint/2010/main" val="276054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A756-30CF-0BD1-88B8-02006CC9548B}"/>
              </a:ext>
            </a:extLst>
          </p:cNvPr>
          <p:cNvSpPr>
            <a:spLocks noGrp="1"/>
          </p:cNvSpPr>
          <p:nvPr>
            <p:ph type="title"/>
          </p:nvPr>
        </p:nvSpPr>
        <p:spPr/>
        <p:txBody>
          <a:bodyPr/>
          <a:lstStyle/>
          <a:p>
            <a:r>
              <a:rPr lang="en-GB" dirty="0"/>
              <a:t>e-Commerce Market Research</a:t>
            </a:r>
          </a:p>
        </p:txBody>
      </p:sp>
      <p:sp>
        <p:nvSpPr>
          <p:cNvPr id="3" name="Content Placeholder 2">
            <a:extLst>
              <a:ext uri="{FF2B5EF4-FFF2-40B4-BE49-F238E27FC236}">
                <a16:creationId xmlns:a16="http://schemas.microsoft.com/office/drawing/2014/main" id="{D8CFF39E-7958-08A3-14C0-2F42CF20BF3E}"/>
              </a:ext>
            </a:extLst>
          </p:cNvPr>
          <p:cNvSpPr>
            <a:spLocks noGrp="1"/>
          </p:cNvSpPr>
          <p:nvPr>
            <p:ph idx="1"/>
          </p:nvPr>
        </p:nvSpPr>
        <p:spPr>
          <a:xfrm>
            <a:off x="838200" y="1825625"/>
            <a:ext cx="6629400" cy="4351338"/>
          </a:xfrm>
        </p:spPr>
        <p:txBody>
          <a:bodyPr>
            <a:normAutofit fontScale="70000" lnSpcReduction="20000"/>
          </a:bodyPr>
          <a:lstStyle/>
          <a:p>
            <a:pPr marL="0" indent="0" algn="just">
              <a:buNone/>
            </a:pPr>
            <a:r>
              <a:rPr lang="en-GB" b="0" i="0" dirty="0">
                <a:effectLst/>
              </a:rPr>
              <a:t>Market research is a very important step before starting an e-commerce business. It can help you to:</a:t>
            </a:r>
          </a:p>
          <a:p>
            <a:pPr algn="just">
              <a:buFont typeface="Arial" panose="020B0604020202020204" pitchFamily="34" charset="0"/>
              <a:buChar char="•"/>
            </a:pPr>
            <a:r>
              <a:rPr lang="en-GB" b="0" i="0" dirty="0">
                <a:effectLst/>
              </a:rPr>
              <a:t>Identify your target market and understand their needs, preferences, and behaviour.</a:t>
            </a:r>
          </a:p>
          <a:p>
            <a:pPr algn="just">
              <a:buFont typeface="Arial" panose="020B0604020202020204" pitchFamily="34" charset="0"/>
              <a:buChar char="•"/>
            </a:pPr>
            <a:r>
              <a:rPr lang="en-GB" b="0" i="0" dirty="0">
                <a:effectLst/>
              </a:rPr>
              <a:t>Tailor your marketing strategy or product launch to fit your market and customer expectations.</a:t>
            </a:r>
          </a:p>
          <a:p>
            <a:pPr algn="just">
              <a:buFont typeface="Arial" panose="020B0604020202020204" pitchFamily="34" charset="0"/>
              <a:buChar char="•"/>
            </a:pPr>
            <a:r>
              <a:rPr lang="en-GB" b="0" i="0" dirty="0">
                <a:effectLst/>
              </a:rPr>
              <a:t>Choose the best channels to market your business, such as social media, email, or paid ads.</a:t>
            </a:r>
          </a:p>
          <a:p>
            <a:pPr algn="just">
              <a:buFont typeface="Arial" panose="020B0604020202020204" pitchFamily="34" charset="0"/>
              <a:buChar char="•"/>
            </a:pPr>
            <a:r>
              <a:rPr lang="en-GB" b="0" i="0" dirty="0">
                <a:effectLst/>
              </a:rPr>
              <a:t>Understand the competitive landscape and how to differentiate yourself from other e-commerce businesses.</a:t>
            </a:r>
          </a:p>
          <a:p>
            <a:pPr algn="just">
              <a:buFont typeface="Arial" panose="020B0604020202020204" pitchFamily="34" charset="0"/>
              <a:buChar char="•"/>
            </a:pPr>
            <a:r>
              <a:rPr lang="en-GB" b="0" i="0" dirty="0">
                <a:effectLst/>
              </a:rPr>
              <a:t>Formulate an effective pricing strategy that balances profitability and customer value.</a:t>
            </a:r>
          </a:p>
          <a:p>
            <a:pPr algn="just">
              <a:buFont typeface="Arial" panose="020B0604020202020204" pitchFamily="34" charset="0"/>
              <a:buChar char="•"/>
            </a:pPr>
            <a:r>
              <a:rPr lang="en-GB" b="0" i="0" dirty="0">
                <a:effectLst/>
              </a:rPr>
              <a:t>Identify your unique selling proposition (USP) that makes your e-commerce business stand out from the crowd.</a:t>
            </a:r>
          </a:p>
        </p:txBody>
      </p:sp>
      <p:pic>
        <p:nvPicPr>
          <p:cNvPr id="5" name="Picture 4">
            <a:extLst>
              <a:ext uri="{FF2B5EF4-FFF2-40B4-BE49-F238E27FC236}">
                <a16:creationId xmlns:a16="http://schemas.microsoft.com/office/drawing/2014/main" id="{DD4C98A5-9167-4964-F965-49385B08A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585" y="2460947"/>
            <a:ext cx="4143003" cy="2969984"/>
          </a:xfrm>
          <a:prstGeom prst="rect">
            <a:avLst/>
          </a:prstGeom>
          <a:ln>
            <a:noFill/>
          </a:ln>
          <a:effectLst>
            <a:softEdge rad="112500"/>
          </a:effectLst>
        </p:spPr>
      </p:pic>
    </p:spTree>
    <p:extLst>
      <p:ext uri="{BB962C8B-B14F-4D97-AF65-F5344CB8AC3E}">
        <p14:creationId xmlns:p14="http://schemas.microsoft.com/office/powerpoint/2010/main" val="2922025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4707</Words>
  <Application>Microsoft Office PowerPoint</Application>
  <PresentationFormat>Widescreen</PresentationFormat>
  <Paragraphs>147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Bahnschrift SemiBold SemiConden</vt:lpstr>
      <vt:lpstr>Bahnschrift SemiLight</vt:lpstr>
      <vt:lpstr>Calibri</vt:lpstr>
      <vt:lpstr>Office Theme</vt:lpstr>
      <vt:lpstr>e-Commerce Essentials</vt:lpstr>
      <vt:lpstr>Learning Outputs</vt:lpstr>
      <vt:lpstr>e-Commerce Basics</vt:lpstr>
      <vt:lpstr>e-Commerce Basics</vt:lpstr>
      <vt:lpstr>e-Commerce Basics</vt:lpstr>
      <vt:lpstr>e-Commerce Basics</vt:lpstr>
      <vt:lpstr>e-Commerce Basics</vt:lpstr>
      <vt:lpstr>e-Commerce Basics</vt:lpstr>
      <vt:lpstr>e-Commerce Market Research</vt:lpstr>
      <vt:lpstr>e-Commerce Market Research</vt:lpstr>
      <vt:lpstr>e-Commerce Market Research</vt:lpstr>
      <vt:lpstr>e-Commerce Platforms</vt:lpstr>
      <vt:lpstr>e-Commerce Platforms</vt:lpstr>
      <vt:lpstr>e-Commerce Platforms</vt:lpstr>
      <vt:lpstr>e-Commerce Platforms</vt:lpstr>
      <vt:lpstr>e-Commerce Platforms</vt:lpstr>
      <vt:lpstr>e-Commerce Products</vt:lpstr>
      <vt:lpstr>e-Commerce Products</vt:lpstr>
      <vt:lpstr>e-Commerce Products</vt:lpstr>
      <vt:lpstr>e-Commerce Products</vt:lpstr>
      <vt:lpstr>e-Commerce Products</vt:lpstr>
      <vt:lpstr>e-Commerce Products</vt:lpstr>
      <vt:lpstr>e-Commerce Marketing</vt:lpstr>
      <vt:lpstr>e-Commerce Marketing</vt:lpstr>
      <vt:lpstr>e-Commerce Marketing</vt:lpstr>
      <vt:lpstr>e-Commerce Marketing</vt:lpstr>
      <vt:lpstr>e-Commerce Marketing</vt:lpstr>
      <vt:lpstr>e-Commerce Marketing</vt:lpstr>
      <vt:lpstr>e-Commerce Marketing</vt:lpstr>
      <vt:lpstr>e-Commerce Marketing</vt:lpstr>
      <vt:lpstr>e-Commerce Operations</vt:lpstr>
      <vt:lpstr>e-Commerce Operations</vt:lpstr>
      <vt:lpstr>e-Commerce Operations</vt:lpstr>
      <vt:lpstr>e-Commerce Operations</vt:lpstr>
      <vt:lpstr>e-Commerce Operations</vt:lpstr>
      <vt:lpstr>e-Commerce Operations</vt:lpstr>
      <vt:lpstr>e-Commerce Operations</vt:lpstr>
      <vt:lpstr>Get Clicking…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Tulip Gonsalves</dc:creator>
  <cp:lastModifiedBy>Tulip Gonsalves</cp:lastModifiedBy>
  <cp:revision>56</cp:revision>
  <dcterms:created xsi:type="dcterms:W3CDTF">2023-08-28T15:06:23Z</dcterms:created>
  <dcterms:modified xsi:type="dcterms:W3CDTF">2023-10-20T15:05:30Z</dcterms:modified>
</cp:coreProperties>
</file>