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75" r:id="rId3"/>
    <p:sldId id="276" r:id="rId4"/>
    <p:sldId id="313" r:id="rId5"/>
    <p:sldId id="314" r:id="rId6"/>
    <p:sldId id="315" r:id="rId7"/>
    <p:sldId id="316" r:id="rId8"/>
    <p:sldId id="317" r:id="rId9"/>
    <p:sldId id="277" r:id="rId10"/>
    <p:sldId id="278" r:id="rId11"/>
    <p:sldId id="280" r:id="rId12"/>
    <p:sldId id="319" r:id="rId13"/>
    <p:sldId id="318" r:id="rId14"/>
    <p:sldId id="279" r:id="rId15"/>
    <p:sldId id="320" r:id="rId16"/>
    <p:sldId id="321" r:id="rId17"/>
    <p:sldId id="322"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4" r:id="rId40"/>
    <p:sldId id="305" r:id="rId41"/>
    <p:sldId id="306" r:id="rId42"/>
    <p:sldId id="307" r:id="rId43"/>
    <p:sldId id="308" r:id="rId44"/>
    <p:sldId id="309" r:id="rId45"/>
    <p:sldId id="310" r:id="rId46"/>
    <p:sldId id="311" r:id="rId47"/>
    <p:sldId id="312" r:id="rId48"/>
    <p:sldId id="301" r:id="rId49"/>
    <p:sldId id="302"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3OZGJaLxendpBMjP6BcA0aNvp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2" Type="http://schemas.openxmlformats.org/officeDocument/2006/relationships/hyperlink" Target="http://www.eban.org/" TargetMode="External"/><Relationship Id="rId1" Type="http://schemas.openxmlformats.org/officeDocument/2006/relationships/hyperlink" Target="https://angel.co/europe/investors"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eban.org/" TargetMode="External"/><Relationship Id="rId1" Type="http://schemas.openxmlformats.org/officeDocument/2006/relationships/hyperlink" Target="https://angel.co/europe/investors" TargetMode="Externa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EC37B-A9E2-4201-BD06-FD5A9B4F92B1}" type="doc">
      <dgm:prSet loTypeId="urn:microsoft.com/office/officeart/2005/8/layout/hierarchy4" loCatId="hierarchy" qsTypeId="urn:microsoft.com/office/officeart/2005/8/quickstyle/simple3" qsCatId="simple" csTypeId="urn:microsoft.com/office/officeart/2005/8/colors/accent3_5" csCatId="accent3" phldr="1"/>
      <dgm:spPr/>
      <dgm:t>
        <a:bodyPr/>
        <a:lstStyle/>
        <a:p>
          <a:endParaRPr lang="en-US"/>
        </a:p>
      </dgm:t>
    </dgm:pt>
    <dgm:pt modelId="{05077598-8DA4-477B-8718-4C614A1B3C85}">
      <dgm:prSet phldrT="[Text]" custT="1"/>
      <dgm:spPr/>
      <dgm:t>
        <a:bodyPr/>
        <a:lstStyle/>
        <a:p>
          <a:r>
            <a:rPr lang="en-US" sz="4400" noProof="0" dirty="0"/>
            <a:t>Public</a:t>
          </a:r>
        </a:p>
      </dgm:t>
    </dgm:pt>
    <dgm:pt modelId="{3CF811B4-F8D1-4A43-BB08-3FDA9CBBEAF0}" type="parTrans" cxnId="{4EEA8CFC-4C42-4ACD-9924-3F61D9DFDAB8}">
      <dgm:prSet/>
      <dgm:spPr/>
      <dgm:t>
        <a:bodyPr/>
        <a:lstStyle/>
        <a:p>
          <a:endParaRPr lang="en-US"/>
        </a:p>
      </dgm:t>
    </dgm:pt>
    <dgm:pt modelId="{60CB0FE2-1DE3-4B31-9C22-32A36D9A955D}" type="sibTrans" cxnId="{4EEA8CFC-4C42-4ACD-9924-3F61D9DFDAB8}">
      <dgm:prSet/>
      <dgm:spPr/>
      <dgm:t>
        <a:bodyPr/>
        <a:lstStyle/>
        <a:p>
          <a:endParaRPr lang="en-US"/>
        </a:p>
      </dgm:t>
    </dgm:pt>
    <dgm:pt modelId="{3B5BE450-241D-4775-95C0-0AE63E23ABC0}">
      <dgm:prSet phldrT="[Text]" custT="1"/>
      <dgm:spPr/>
      <dgm:t>
        <a:bodyPr/>
        <a:lstStyle/>
        <a:p>
          <a:r>
            <a:rPr lang="en-US" sz="1800" noProof="0" dirty="0"/>
            <a:t>Grants</a:t>
          </a:r>
        </a:p>
      </dgm:t>
    </dgm:pt>
    <dgm:pt modelId="{C9F20D07-2686-4EE9-A977-5956F7094461}" type="parTrans" cxnId="{52905A6B-3589-442C-A865-41604DAEB575}">
      <dgm:prSet/>
      <dgm:spPr/>
      <dgm:t>
        <a:bodyPr/>
        <a:lstStyle/>
        <a:p>
          <a:endParaRPr lang="en-US"/>
        </a:p>
      </dgm:t>
    </dgm:pt>
    <dgm:pt modelId="{40C10AEF-6A93-41AA-AE0C-647AF5A50495}" type="sibTrans" cxnId="{52905A6B-3589-442C-A865-41604DAEB575}">
      <dgm:prSet/>
      <dgm:spPr/>
      <dgm:t>
        <a:bodyPr/>
        <a:lstStyle/>
        <a:p>
          <a:endParaRPr lang="en-US"/>
        </a:p>
      </dgm:t>
    </dgm:pt>
    <dgm:pt modelId="{AF1F798F-0FF0-4325-A51E-CA8A05D64B93}">
      <dgm:prSet phldrT="[Text]" custT="1"/>
      <dgm:spPr/>
      <dgm:t>
        <a:bodyPr/>
        <a:lstStyle/>
        <a:p>
          <a:r>
            <a:rPr lang="en-US" sz="1800" noProof="0" dirty="0"/>
            <a:t>Equity</a:t>
          </a:r>
        </a:p>
      </dgm:t>
    </dgm:pt>
    <dgm:pt modelId="{A9D0D2F2-75B6-4CC0-9DAB-24D245C8C7D0}" type="parTrans" cxnId="{0B9109FE-E581-40AD-BE7E-6D3A84776008}">
      <dgm:prSet/>
      <dgm:spPr/>
      <dgm:t>
        <a:bodyPr/>
        <a:lstStyle/>
        <a:p>
          <a:endParaRPr lang="en-US"/>
        </a:p>
      </dgm:t>
    </dgm:pt>
    <dgm:pt modelId="{FB323478-29AC-43B3-94B2-079EF5AFD091}" type="sibTrans" cxnId="{0B9109FE-E581-40AD-BE7E-6D3A84776008}">
      <dgm:prSet/>
      <dgm:spPr/>
      <dgm:t>
        <a:bodyPr/>
        <a:lstStyle/>
        <a:p>
          <a:endParaRPr lang="en-US"/>
        </a:p>
      </dgm:t>
    </dgm:pt>
    <dgm:pt modelId="{7C8EB244-D94B-4DF6-8272-1190CDEB1912}">
      <dgm:prSet phldrT="[Text]" custT="1"/>
      <dgm:spPr/>
      <dgm:t>
        <a:bodyPr/>
        <a:lstStyle/>
        <a:p>
          <a:r>
            <a:rPr lang="en-US" sz="4400" noProof="0" dirty="0"/>
            <a:t>Private</a:t>
          </a:r>
        </a:p>
      </dgm:t>
    </dgm:pt>
    <dgm:pt modelId="{F3AB0EEF-47B2-43B7-906D-227E6326E7B5}" type="parTrans" cxnId="{F8BC5C2B-F482-4840-979D-5DD75F65BC1E}">
      <dgm:prSet/>
      <dgm:spPr/>
      <dgm:t>
        <a:bodyPr/>
        <a:lstStyle/>
        <a:p>
          <a:endParaRPr lang="en-US"/>
        </a:p>
      </dgm:t>
    </dgm:pt>
    <dgm:pt modelId="{D322263C-CA18-4FE6-BB99-98A768BCC102}" type="sibTrans" cxnId="{F8BC5C2B-F482-4840-979D-5DD75F65BC1E}">
      <dgm:prSet/>
      <dgm:spPr/>
      <dgm:t>
        <a:bodyPr/>
        <a:lstStyle/>
        <a:p>
          <a:endParaRPr lang="en-US"/>
        </a:p>
      </dgm:t>
    </dgm:pt>
    <dgm:pt modelId="{09985E08-568E-43C8-AB82-E916E0EDE52C}">
      <dgm:prSet phldrT="[Text]" custT="1"/>
      <dgm:spPr/>
      <dgm:t>
        <a:bodyPr/>
        <a:lstStyle/>
        <a:p>
          <a:r>
            <a:rPr lang="en-US" sz="1600" noProof="0" dirty="0"/>
            <a:t>Angel investors</a:t>
          </a:r>
        </a:p>
      </dgm:t>
    </dgm:pt>
    <dgm:pt modelId="{D4BD7836-0407-4994-A6F4-980008A37190}" type="parTrans" cxnId="{C4688980-B0A0-478C-A7F4-354E41F9CC5C}">
      <dgm:prSet/>
      <dgm:spPr/>
      <dgm:t>
        <a:bodyPr/>
        <a:lstStyle/>
        <a:p>
          <a:endParaRPr lang="en-US"/>
        </a:p>
      </dgm:t>
    </dgm:pt>
    <dgm:pt modelId="{19D8BD7A-55D1-4B13-864B-E2AC8F9FAD9F}" type="sibTrans" cxnId="{C4688980-B0A0-478C-A7F4-354E41F9CC5C}">
      <dgm:prSet/>
      <dgm:spPr/>
      <dgm:t>
        <a:bodyPr/>
        <a:lstStyle/>
        <a:p>
          <a:endParaRPr lang="en-US"/>
        </a:p>
      </dgm:t>
    </dgm:pt>
    <dgm:pt modelId="{47C63FFC-40F0-4EF4-83AB-0049BA92C6AD}">
      <dgm:prSet phldrT="[Text]" custT="1"/>
      <dgm:spPr/>
      <dgm:t>
        <a:bodyPr/>
        <a:lstStyle/>
        <a:p>
          <a:r>
            <a:rPr lang="en-US" sz="1800" noProof="0" dirty="0"/>
            <a:t>Debt</a:t>
          </a:r>
        </a:p>
      </dgm:t>
    </dgm:pt>
    <dgm:pt modelId="{4DF3F7DA-F5ED-4588-AFE5-AF1DF6A314C4}" type="parTrans" cxnId="{0FF0C5A3-9134-408D-A3AA-380AE714FA1C}">
      <dgm:prSet/>
      <dgm:spPr/>
      <dgm:t>
        <a:bodyPr/>
        <a:lstStyle/>
        <a:p>
          <a:endParaRPr lang="en-US"/>
        </a:p>
      </dgm:t>
    </dgm:pt>
    <dgm:pt modelId="{13134DAE-8FD4-41AC-98EC-6CF3DB51B033}" type="sibTrans" cxnId="{0FF0C5A3-9134-408D-A3AA-380AE714FA1C}">
      <dgm:prSet/>
      <dgm:spPr/>
      <dgm:t>
        <a:bodyPr/>
        <a:lstStyle/>
        <a:p>
          <a:endParaRPr lang="en-US"/>
        </a:p>
      </dgm:t>
    </dgm:pt>
    <dgm:pt modelId="{3B5BF3AA-3B62-4F5C-B8D6-C5B9426CC436}">
      <dgm:prSet phldrT="[Text]" custT="1"/>
      <dgm:spPr/>
      <dgm:t>
        <a:bodyPr/>
        <a:lstStyle/>
        <a:p>
          <a:r>
            <a:rPr lang="en-US" sz="1600" noProof="0" dirty="0"/>
            <a:t>Venture capital</a:t>
          </a:r>
        </a:p>
      </dgm:t>
    </dgm:pt>
    <dgm:pt modelId="{4A9554B7-E7BA-43A9-B2D3-5B50A58D40D7}" type="parTrans" cxnId="{2E8AD905-DECB-42D1-91BC-0ADCEDFF374D}">
      <dgm:prSet/>
      <dgm:spPr/>
      <dgm:t>
        <a:bodyPr/>
        <a:lstStyle/>
        <a:p>
          <a:endParaRPr lang="en-US"/>
        </a:p>
      </dgm:t>
    </dgm:pt>
    <dgm:pt modelId="{23D8F6FF-D185-46D5-8BC6-99CC5E09F28A}" type="sibTrans" cxnId="{2E8AD905-DECB-42D1-91BC-0ADCEDFF374D}">
      <dgm:prSet/>
      <dgm:spPr/>
      <dgm:t>
        <a:bodyPr/>
        <a:lstStyle/>
        <a:p>
          <a:endParaRPr lang="en-US"/>
        </a:p>
      </dgm:t>
    </dgm:pt>
    <dgm:pt modelId="{466CDDCE-FCCA-4AC5-84E7-513207E24D29}">
      <dgm:prSet phldrT="[Text]" custT="1"/>
      <dgm:spPr/>
      <dgm:t>
        <a:bodyPr/>
        <a:lstStyle/>
        <a:p>
          <a:r>
            <a:rPr lang="en-US" sz="1600" noProof="0" dirty="0"/>
            <a:t>Accelerators</a:t>
          </a:r>
        </a:p>
      </dgm:t>
    </dgm:pt>
    <dgm:pt modelId="{D76ED1D8-E2DC-4ABD-94FA-C1F610176F6E}" type="parTrans" cxnId="{69B3CF64-99BC-4C2B-B3BA-EA0476F912E9}">
      <dgm:prSet/>
      <dgm:spPr/>
      <dgm:t>
        <a:bodyPr/>
        <a:lstStyle/>
        <a:p>
          <a:endParaRPr lang="en-US"/>
        </a:p>
      </dgm:t>
    </dgm:pt>
    <dgm:pt modelId="{EA4CE156-3947-47F3-AB57-CE878254D9D9}" type="sibTrans" cxnId="{69B3CF64-99BC-4C2B-B3BA-EA0476F912E9}">
      <dgm:prSet/>
      <dgm:spPr/>
      <dgm:t>
        <a:bodyPr/>
        <a:lstStyle/>
        <a:p>
          <a:endParaRPr lang="en-US"/>
        </a:p>
      </dgm:t>
    </dgm:pt>
    <dgm:pt modelId="{854D5AFE-AF9E-4509-BB26-11E5AD0E8410}">
      <dgm:prSet phldrT="[Text]" custT="1"/>
      <dgm:spPr/>
      <dgm:t>
        <a:bodyPr/>
        <a:lstStyle/>
        <a:p>
          <a:r>
            <a:rPr lang="en-US" sz="1600" noProof="0" dirty="0"/>
            <a:t>Own</a:t>
          </a:r>
        </a:p>
      </dgm:t>
    </dgm:pt>
    <dgm:pt modelId="{0A5EA414-3D76-4E5D-BFAC-B602391F225D}" type="parTrans" cxnId="{26CF6103-B91F-4FE9-AF22-02C149D28459}">
      <dgm:prSet/>
      <dgm:spPr/>
      <dgm:t>
        <a:bodyPr/>
        <a:lstStyle/>
        <a:p>
          <a:endParaRPr lang="en-US"/>
        </a:p>
      </dgm:t>
    </dgm:pt>
    <dgm:pt modelId="{24F2E7E5-45E9-4029-A3AC-4C917A791BBB}" type="sibTrans" cxnId="{26CF6103-B91F-4FE9-AF22-02C149D28459}">
      <dgm:prSet/>
      <dgm:spPr/>
      <dgm:t>
        <a:bodyPr/>
        <a:lstStyle/>
        <a:p>
          <a:endParaRPr lang="en-US"/>
        </a:p>
      </dgm:t>
    </dgm:pt>
    <dgm:pt modelId="{DA817561-B8CF-4D28-A459-21A2DA2EDC33}">
      <dgm:prSet phldrT="[Text]" custT="1"/>
      <dgm:spPr/>
      <dgm:t>
        <a:bodyPr/>
        <a:lstStyle/>
        <a:p>
          <a:r>
            <a:rPr lang="en-US" sz="1600" noProof="0" dirty="0"/>
            <a:t>ICO</a:t>
          </a:r>
        </a:p>
      </dgm:t>
    </dgm:pt>
    <dgm:pt modelId="{062CA09B-29EA-403C-9A90-D043BE4A5002}" type="parTrans" cxnId="{C488E5E7-4997-4A25-838B-32F4A31F7CD8}">
      <dgm:prSet/>
      <dgm:spPr/>
      <dgm:t>
        <a:bodyPr/>
        <a:lstStyle/>
        <a:p>
          <a:endParaRPr lang="en-US"/>
        </a:p>
      </dgm:t>
    </dgm:pt>
    <dgm:pt modelId="{15A1629F-1BCD-40B3-AA6B-C3DD69A628FD}" type="sibTrans" cxnId="{C488E5E7-4997-4A25-838B-32F4A31F7CD8}">
      <dgm:prSet/>
      <dgm:spPr/>
      <dgm:t>
        <a:bodyPr/>
        <a:lstStyle/>
        <a:p>
          <a:endParaRPr lang="en-US"/>
        </a:p>
      </dgm:t>
    </dgm:pt>
    <dgm:pt modelId="{9B709600-E5D3-4CB7-AD11-61C1497AD0F6}">
      <dgm:prSet phldrT="[Text]" custT="1"/>
      <dgm:spPr/>
      <dgm:t>
        <a:bodyPr/>
        <a:lstStyle/>
        <a:p>
          <a:r>
            <a:rPr lang="en-US" sz="1600" noProof="0" dirty="0"/>
            <a:t>Crowdfunding</a:t>
          </a:r>
        </a:p>
      </dgm:t>
    </dgm:pt>
    <dgm:pt modelId="{C7D9571B-8686-4F28-89C1-C5A6938C03FF}" type="parTrans" cxnId="{8544B921-B235-49D5-A854-F948D0A3D67D}">
      <dgm:prSet/>
      <dgm:spPr/>
      <dgm:t>
        <a:bodyPr/>
        <a:lstStyle/>
        <a:p>
          <a:endParaRPr lang="en-US"/>
        </a:p>
      </dgm:t>
    </dgm:pt>
    <dgm:pt modelId="{BBBF8E7F-415D-4A92-8D26-12CA22B8E712}" type="sibTrans" cxnId="{8544B921-B235-49D5-A854-F948D0A3D67D}">
      <dgm:prSet/>
      <dgm:spPr/>
      <dgm:t>
        <a:bodyPr/>
        <a:lstStyle/>
        <a:p>
          <a:endParaRPr lang="en-US"/>
        </a:p>
      </dgm:t>
    </dgm:pt>
    <dgm:pt modelId="{5C1A47AF-F5E8-48CD-A916-FB05FA45D4DE}">
      <dgm:prSet phldrT="[Text]" custT="1"/>
      <dgm:spPr/>
      <dgm:t>
        <a:bodyPr/>
        <a:lstStyle/>
        <a:p>
          <a:r>
            <a:rPr lang="en-US" sz="1800" noProof="0" dirty="0"/>
            <a:t>EU</a:t>
          </a:r>
        </a:p>
      </dgm:t>
    </dgm:pt>
    <dgm:pt modelId="{794CE1F0-9B5E-4E8C-998C-19D68680F401}" type="parTrans" cxnId="{20FD9687-2537-45FE-B3D2-B113ED4D52C1}">
      <dgm:prSet/>
      <dgm:spPr/>
      <dgm:t>
        <a:bodyPr/>
        <a:lstStyle/>
        <a:p>
          <a:endParaRPr lang="en-US"/>
        </a:p>
      </dgm:t>
    </dgm:pt>
    <dgm:pt modelId="{289E1291-2ED7-4CCB-BBBE-F2C0A74D8CA0}" type="sibTrans" cxnId="{20FD9687-2537-45FE-B3D2-B113ED4D52C1}">
      <dgm:prSet/>
      <dgm:spPr/>
      <dgm:t>
        <a:bodyPr/>
        <a:lstStyle/>
        <a:p>
          <a:endParaRPr lang="en-US"/>
        </a:p>
      </dgm:t>
    </dgm:pt>
    <dgm:pt modelId="{D03409E2-AC9D-4DFE-B041-8031799B8A6B}">
      <dgm:prSet phldrT="[Text]" custT="1"/>
      <dgm:spPr/>
      <dgm:t>
        <a:bodyPr/>
        <a:lstStyle/>
        <a:p>
          <a:r>
            <a:rPr lang="en-US" sz="1800" noProof="0" dirty="0"/>
            <a:t>State</a:t>
          </a:r>
        </a:p>
      </dgm:t>
    </dgm:pt>
    <dgm:pt modelId="{8C72A353-62DA-4FA0-A092-FF5DA8216B18}" type="parTrans" cxnId="{52D5598B-B134-476D-90B9-D307923671ED}">
      <dgm:prSet/>
      <dgm:spPr/>
      <dgm:t>
        <a:bodyPr/>
        <a:lstStyle/>
        <a:p>
          <a:endParaRPr lang="en-US"/>
        </a:p>
      </dgm:t>
    </dgm:pt>
    <dgm:pt modelId="{00096648-CD9F-4AC2-9FDF-8E9506B04220}" type="sibTrans" cxnId="{52D5598B-B134-476D-90B9-D307923671ED}">
      <dgm:prSet/>
      <dgm:spPr/>
      <dgm:t>
        <a:bodyPr/>
        <a:lstStyle/>
        <a:p>
          <a:endParaRPr lang="en-US"/>
        </a:p>
      </dgm:t>
    </dgm:pt>
    <dgm:pt modelId="{20612881-24CE-43A6-B615-317616C17C11}">
      <dgm:prSet phldrT="[Text]" custT="1"/>
      <dgm:spPr/>
      <dgm:t>
        <a:bodyPr/>
        <a:lstStyle/>
        <a:p>
          <a:r>
            <a:rPr lang="en-US" sz="1800" noProof="0" dirty="0"/>
            <a:t>Loans</a:t>
          </a:r>
        </a:p>
      </dgm:t>
    </dgm:pt>
    <dgm:pt modelId="{4906E17B-C2E5-41A1-9AF2-A886F7CB5F8D}" type="parTrans" cxnId="{D44BFFEB-C3E6-4C0E-9532-46965250D69F}">
      <dgm:prSet/>
      <dgm:spPr/>
      <dgm:t>
        <a:bodyPr/>
        <a:lstStyle/>
        <a:p>
          <a:endParaRPr lang="en-US"/>
        </a:p>
      </dgm:t>
    </dgm:pt>
    <dgm:pt modelId="{E17090E5-485B-437F-8159-8FD2E2BAE862}" type="sibTrans" cxnId="{D44BFFEB-C3E6-4C0E-9532-46965250D69F}">
      <dgm:prSet/>
      <dgm:spPr/>
      <dgm:t>
        <a:bodyPr/>
        <a:lstStyle/>
        <a:p>
          <a:endParaRPr lang="en-US"/>
        </a:p>
      </dgm:t>
    </dgm:pt>
    <dgm:pt modelId="{1C72711A-EB91-4A7C-ACC1-A8230AF1A06B}">
      <dgm:prSet phldrT="[Text]" custT="1"/>
      <dgm:spPr/>
      <dgm:t>
        <a:bodyPr/>
        <a:lstStyle/>
        <a:p>
          <a:r>
            <a:rPr lang="en-US" sz="1800" noProof="0" dirty="0"/>
            <a:t>Guarantees</a:t>
          </a:r>
        </a:p>
      </dgm:t>
    </dgm:pt>
    <dgm:pt modelId="{EEE45F09-69EC-4C26-9DC8-5622D6DCAB11}" type="parTrans" cxnId="{8F4C0EF3-DABC-4115-9FA1-966E57F04F9A}">
      <dgm:prSet/>
      <dgm:spPr/>
      <dgm:t>
        <a:bodyPr/>
        <a:lstStyle/>
        <a:p>
          <a:endParaRPr lang="en-US"/>
        </a:p>
      </dgm:t>
    </dgm:pt>
    <dgm:pt modelId="{13E907C3-C037-40D2-B82B-E73184C60ADA}" type="sibTrans" cxnId="{8F4C0EF3-DABC-4115-9FA1-966E57F04F9A}">
      <dgm:prSet/>
      <dgm:spPr/>
      <dgm:t>
        <a:bodyPr/>
        <a:lstStyle/>
        <a:p>
          <a:endParaRPr lang="en-US"/>
        </a:p>
      </dgm:t>
    </dgm:pt>
    <dgm:pt modelId="{94DC2A39-11B2-4513-8C07-DBC4F494246C}" type="pres">
      <dgm:prSet presAssocID="{C31EC37B-A9E2-4201-BD06-FD5A9B4F92B1}" presName="Name0" presStyleCnt="0">
        <dgm:presLayoutVars>
          <dgm:chPref val="1"/>
          <dgm:dir/>
          <dgm:animOne val="branch"/>
          <dgm:animLvl val="lvl"/>
          <dgm:resizeHandles/>
        </dgm:presLayoutVars>
      </dgm:prSet>
      <dgm:spPr/>
    </dgm:pt>
    <dgm:pt modelId="{4EA32B63-5179-40F9-84DC-D89C0A6A5AD5}" type="pres">
      <dgm:prSet presAssocID="{05077598-8DA4-477B-8718-4C614A1B3C85}" presName="vertOne" presStyleCnt="0"/>
      <dgm:spPr/>
    </dgm:pt>
    <dgm:pt modelId="{2FB3604B-DF23-42AE-8D6F-5886328F1430}" type="pres">
      <dgm:prSet presAssocID="{05077598-8DA4-477B-8718-4C614A1B3C85}" presName="txOne" presStyleLbl="node0" presStyleIdx="0" presStyleCnt="2">
        <dgm:presLayoutVars>
          <dgm:chPref val="3"/>
        </dgm:presLayoutVars>
      </dgm:prSet>
      <dgm:spPr/>
    </dgm:pt>
    <dgm:pt modelId="{8CFE0DFB-E1AD-4D5B-A388-A0EC8ED155D7}" type="pres">
      <dgm:prSet presAssocID="{05077598-8DA4-477B-8718-4C614A1B3C85}" presName="parTransOne" presStyleCnt="0"/>
      <dgm:spPr/>
    </dgm:pt>
    <dgm:pt modelId="{9C7B35E2-96E9-44B3-8745-692D9AB9C928}" type="pres">
      <dgm:prSet presAssocID="{05077598-8DA4-477B-8718-4C614A1B3C85}" presName="horzOne" presStyleCnt="0"/>
      <dgm:spPr/>
    </dgm:pt>
    <dgm:pt modelId="{BD5DF3BA-5A6E-4D83-82F4-9308A60CD80D}" type="pres">
      <dgm:prSet presAssocID="{3B5BE450-241D-4775-95C0-0AE63E23ABC0}" presName="vertTwo" presStyleCnt="0"/>
      <dgm:spPr/>
    </dgm:pt>
    <dgm:pt modelId="{732AF0D3-C400-484F-AD26-0FEA67EE8C08}" type="pres">
      <dgm:prSet presAssocID="{3B5BE450-241D-4775-95C0-0AE63E23ABC0}" presName="txTwo" presStyleLbl="node2" presStyleIdx="0" presStyleCnt="8">
        <dgm:presLayoutVars>
          <dgm:chPref val="3"/>
        </dgm:presLayoutVars>
      </dgm:prSet>
      <dgm:spPr/>
    </dgm:pt>
    <dgm:pt modelId="{1C04120B-2266-4D91-BCAA-6E7D905B3856}" type="pres">
      <dgm:prSet presAssocID="{3B5BE450-241D-4775-95C0-0AE63E23ABC0}" presName="parTransTwo" presStyleCnt="0"/>
      <dgm:spPr/>
    </dgm:pt>
    <dgm:pt modelId="{773B014D-2996-4025-BB77-C45A2FE4B8AD}" type="pres">
      <dgm:prSet presAssocID="{3B5BE450-241D-4775-95C0-0AE63E23ABC0}" presName="horzTwo" presStyleCnt="0"/>
      <dgm:spPr/>
    </dgm:pt>
    <dgm:pt modelId="{312508BA-34F5-4590-9084-6876FD03DEB5}" type="pres">
      <dgm:prSet presAssocID="{5C1A47AF-F5E8-48CD-A916-FB05FA45D4DE}" presName="vertThree" presStyleCnt="0"/>
      <dgm:spPr/>
    </dgm:pt>
    <dgm:pt modelId="{FA3EEF2E-35EE-4E52-A284-D7DBCCD6173D}" type="pres">
      <dgm:prSet presAssocID="{5C1A47AF-F5E8-48CD-A916-FB05FA45D4DE}" presName="txThree" presStyleLbl="node3" presStyleIdx="0" presStyleCnt="5">
        <dgm:presLayoutVars>
          <dgm:chPref val="3"/>
        </dgm:presLayoutVars>
      </dgm:prSet>
      <dgm:spPr/>
    </dgm:pt>
    <dgm:pt modelId="{177EE0EC-814E-4976-B455-3E23DF1A13DD}" type="pres">
      <dgm:prSet presAssocID="{5C1A47AF-F5E8-48CD-A916-FB05FA45D4DE}" presName="horzThree" presStyleCnt="0"/>
      <dgm:spPr/>
    </dgm:pt>
    <dgm:pt modelId="{C413F50A-D468-49EB-B260-B3071311ECE9}" type="pres">
      <dgm:prSet presAssocID="{289E1291-2ED7-4CCB-BBBE-F2C0A74D8CA0}" presName="sibSpaceThree" presStyleCnt="0"/>
      <dgm:spPr/>
    </dgm:pt>
    <dgm:pt modelId="{2B03DA21-985C-4E9C-A369-5994B924C05A}" type="pres">
      <dgm:prSet presAssocID="{D03409E2-AC9D-4DFE-B041-8031799B8A6B}" presName="vertThree" presStyleCnt="0"/>
      <dgm:spPr/>
    </dgm:pt>
    <dgm:pt modelId="{3296C730-6301-4428-8D6A-FF293BB14426}" type="pres">
      <dgm:prSet presAssocID="{D03409E2-AC9D-4DFE-B041-8031799B8A6B}" presName="txThree" presStyleLbl="node3" presStyleIdx="1" presStyleCnt="5">
        <dgm:presLayoutVars>
          <dgm:chPref val="3"/>
        </dgm:presLayoutVars>
      </dgm:prSet>
      <dgm:spPr/>
    </dgm:pt>
    <dgm:pt modelId="{5AE81ED6-218F-4678-AE06-EAD704D8FDD5}" type="pres">
      <dgm:prSet presAssocID="{D03409E2-AC9D-4DFE-B041-8031799B8A6B}" presName="horzThree" presStyleCnt="0"/>
      <dgm:spPr/>
    </dgm:pt>
    <dgm:pt modelId="{9112B785-E8A3-46FC-8D70-3F97CB8A77B6}" type="pres">
      <dgm:prSet presAssocID="{40C10AEF-6A93-41AA-AE0C-647AF5A50495}" presName="sibSpaceTwo" presStyleCnt="0"/>
      <dgm:spPr/>
    </dgm:pt>
    <dgm:pt modelId="{E2C30819-A348-44E0-9984-A3CA8F5378FA}" type="pres">
      <dgm:prSet presAssocID="{AF1F798F-0FF0-4325-A51E-CA8A05D64B93}" presName="vertTwo" presStyleCnt="0"/>
      <dgm:spPr/>
    </dgm:pt>
    <dgm:pt modelId="{9588932D-08DC-4ECE-BC1A-7FF931E3470E}" type="pres">
      <dgm:prSet presAssocID="{AF1F798F-0FF0-4325-A51E-CA8A05D64B93}" presName="txTwo" presStyleLbl="node2" presStyleIdx="1" presStyleCnt="8">
        <dgm:presLayoutVars>
          <dgm:chPref val="3"/>
        </dgm:presLayoutVars>
      </dgm:prSet>
      <dgm:spPr/>
    </dgm:pt>
    <dgm:pt modelId="{57BA6801-4EDF-47FF-8525-004CC1C1A4B4}" type="pres">
      <dgm:prSet presAssocID="{AF1F798F-0FF0-4325-A51E-CA8A05D64B93}" presName="horzTwo" presStyleCnt="0"/>
      <dgm:spPr/>
    </dgm:pt>
    <dgm:pt modelId="{52583943-EC75-4DDA-8B87-B68703E63D7E}" type="pres">
      <dgm:prSet presAssocID="{FB323478-29AC-43B3-94B2-079EF5AFD091}" presName="sibSpaceTwo" presStyleCnt="0"/>
      <dgm:spPr/>
    </dgm:pt>
    <dgm:pt modelId="{1E5592E1-A3CB-402B-95EC-0C382289E62C}" type="pres">
      <dgm:prSet presAssocID="{47C63FFC-40F0-4EF4-83AB-0049BA92C6AD}" presName="vertTwo" presStyleCnt="0"/>
      <dgm:spPr/>
    </dgm:pt>
    <dgm:pt modelId="{6A6CDF67-5410-4D85-9DA1-79C2479AE505}" type="pres">
      <dgm:prSet presAssocID="{47C63FFC-40F0-4EF4-83AB-0049BA92C6AD}" presName="txTwo" presStyleLbl="node2" presStyleIdx="2" presStyleCnt="8">
        <dgm:presLayoutVars>
          <dgm:chPref val="3"/>
        </dgm:presLayoutVars>
      </dgm:prSet>
      <dgm:spPr/>
    </dgm:pt>
    <dgm:pt modelId="{AA81A2A5-C27D-4664-AB3B-5C15E94904AA}" type="pres">
      <dgm:prSet presAssocID="{47C63FFC-40F0-4EF4-83AB-0049BA92C6AD}" presName="parTransTwo" presStyleCnt="0"/>
      <dgm:spPr/>
    </dgm:pt>
    <dgm:pt modelId="{A425CB93-69CB-4C84-91B9-14EE07ECBF4D}" type="pres">
      <dgm:prSet presAssocID="{47C63FFC-40F0-4EF4-83AB-0049BA92C6AD}" presName="horzTwo" presStyleCnt="0"/>
      <dgm:spPr/>
    </dgm:pt>
    <dgm:pt modelId="{02EAC30C-1730-496B-B432-7E8AEB0902E1}" type="pres">
      <dgm:prSet presAssocID="{20612881-24CE-43A6-B615-317616C17C11}" presName="vertThree" presStyleCnt="0"/>
      <dgm:spPr/>
    </dgm:pt>
    <dgm:pt modelId="{81D45675-5D71-4466-8138-43A89FA60F8E}" type="pres">
      <dgm:prSet presAssocID="{20612881-24CE-43A6-B615-317616C17C11}" presName="txThree" presStyleLbl="node3" presStyleIdx="2" presStyleCnt="5">
        <dgm:presLayoutVars>
          <dgm:chPref val="3"/>
        </dgm:presLayoutVars>
      </dgm:prSet>
      <dgm:spPr/>
    </dgm:pt>
    <dgm:pt modelId="{B8A93249-8815-4CF6-9C16-7289CE80CC72}" type="pres">
      <dgm:prSet presAssocID="{20612881-24CE-43A6-B615-317616C17C11}" presName="horzThree" presStyleCnt="0"/>
      <dgm:spPr/>
    </dgm:pt>
    <dgm:pt modelId="{5C57E553-8C47-4E28-8907-AAB139B8F8C0}" type="pres">
      <dgm:prSet presAssocID="{E17090E5-485B-437F-8159-8FD2E2BAE862}" presName="sibSpaceThree" presStyleCnt="0"/>
      <dgm:spPr/>
    </dgm:pt>
    <dgm:pt modelId="{10A82C9C-F247-4553-9EA0-F4142C095113}" type="pres">
      <dgm:prSet presAssocID="{1C72711A-EB91-4A7C-ACC1-A8230AF1A06B}" presName="vertThree" presStyleCnt="0"/>
      <dgm:spPr/>
    </dgm:pt>
    <dgm:pt modelId="{4A96CE7B-4392-4591-8BCB-8C3B1F030591}" type="pres">
      <dgm:prSet presAssocID="{1C72711A-EB91-4A7C-ACC1-A8230AF1A06B}" presName="txThree" presStyleLbl="node3" presStyleIdx="3" presStyleCnt="5">
        <dgm:presLayoutVars>
          <dgm:chPref val="3"/>
        </dgm:presLayoutVars>
      </dgm:prSet>
      <dgm:spPr/>
    </dgm:pt>
    <dgm:pt modelId="{850D680A-AA10-4A89-A20A-8BCDD758A51B}" type="pres">
      <dgm:prSet presAssocID="{1C72711A-EB91-4A7C-ACC1-A8230AF1A06B}" presName="horzThree" presStyleCnt="0"/>
      <dgm:spPr/>
    </dgm:pt>
    <dgm:pt modelId="{A6072CAC-DF15-4B7F-B164-C60DA833000D}" type="pres">
      <dgm:prSet presAssocID="{60CB0FE2-1DE3-4B31-9C22-32A36D9A955D}" presName="sibSpaceOne" presStyleCnt="0"/>
      <dgm:spPr/>
    </dgm:pt>
    <dgm:pt modelId="{B3A6A751-6CE5-4801-A4C8-38180BFF7145}" type="pres">
      <dgm:prSet presAssocID="{7C8EB244-D94B-4DF6-8272-1190CDEB1912}" presName="vertOne" presStyleCnt="0"/>
      <dgm:spPr/>
    </dgm:pt>
    <dgm:pt modelId="{8CF747C6-3CAC-41F9-9434-7F8EB22A5D63}" type="pres">
      <dgm:prSet presAssocID="{7C8EB244-D94B-4DF6-8272-1190CDEB1912}" presName="txOne" presStyleLbl="node0" presStyleIdx="1" presStyleCnt="2">
        <dgm:presLayoutVars>
          <dgm:chPref val="3"/>
        </dgm:presLayoutVars>
      </dgm:prSet>
      <dgm:spPr/>
    </dgm:pt>
    <dgm:pt modelId="{6C72A58D-7453-4922-ACDE-CDEB8D2AD2FA}" type="pres">
      <dgm:prSet presAssocID="{7C8EB244-D94B-4DF6-8272-1190CDEB1912}" presName="parTransOne" presStyleCnt="0"/>
      <dgm:spPr/>
    </dgm:pt>
    <dgm:pt modelId="{B28664A6-6837-48E2-B902-4DEBA72F3B22}" type="pres">
      <dgm:prSet presAssocID="{7C8EB244-D94B-4DF6-8272-1190CDEB1912}" presName="horzOne" presStyleCnt="0"/>
      <dgm:spPr/>
    </dgm:pt>
    <dgm:pt modelId="{33E778F5-26A3-4629-B223-7D49BAD19652}" type="pres">
      <dgm:prSet presAssocID="{09985E08-568E-43C8-AB82-E916E0EDE52C}" presName="vertTwo" presStyleCnt="0"/>
      <dgm:spPr/>
    </dgm:pt>
    <dgm:pt modelId="{FD7DB4C4-FBCC-48C4-BEFE-958241BCDD82}" type="pres">
      <dgm:prSet presAssocID="{09985E08-568E-43C8-AB82-E916E0EDE52C}" presName="txTwo" presStyleLbl="node2" presStyleIdx="3" presStyleCnt="8">
        <dgm:presLayoutVars>
          <dgm:chPref val="3"/>
        </dgm:presLayoutVars>
      </dgm:prSet>
      <dgm:spPr/>
    </dgm:pt>
    <dgm:pt modelId="{8DEC9628-521C-470D-821E-7A7C6A6DA747}" type="pres">
      <dgm:prSet presAssocID="{09985E08-568E-43C8-AB82-E916E0EDE52C}" presName="horzTwo" presStyleCnt="0"/>
      <dgm:spPr/>
    </dgm:pt>
    <dgm:pt modelId="{7E73DB0D-455E-4883-A10E-CFB6191E66AD}" type="pres">
      <dgm:prSet presAssocID="{19D8BD7A-55D1-4B13-864B-E2AC8F9FAD9F}" presName="sibSpaceTwo" presStyleCnt="0"/>
      <dgm:spPr/>
    </dgm:pt>
    <dgm:pt modelId="{D00A5C5A-2C86-490F-89D5-997CB0D1073E}" type="pres">
      <dgm:prSet presAssocID="{3B5BF3AA-3B62-4F5C-B8D6-C5B9426CC436}" presName="vertTwo" presStyleCnt="0"/>
      <dgm:spPr/>
    </dgm:pt>
    <dgm:pt modelId="{FB3BCA95-2F99-400D-909A-2D098DE8F941}" type="pres">
      <dgm:prSet presAssocID="{3B5BF3AA-3B62-4F5C-B8D6-C5B9426CC436}" presName="txTwo" presStyleLbl="node2" presStyleIdx="4" presStyleCnt="8">
        <dgm:presLayoutVars>
          <dgm:chPref val="3"/>
        </dgm:presLayoutVars>
      </dgm:prSet>
      <dgm:spPr/>
    </dgm:pt>
    <dgm:pt modelId="{538B8FA5-5F00-4896-B0D0-95EE30797960}" type="pres">
      <dgm:prSet presAssocID="{3B5BF3AA-3B62-4F5C-B8D6-C5B9426CC436}" presName="horzTwo" presStyleCnt="0"/>
      <dgm:spPr/>
    </dgm:pt>
    <dgm:pt modelId="{785E0908-8154-495D-A561-EE17B1AB13DA}" type="pres">
      <dgm:prSet presAssocID="{23D8F6FF-D185-46D5-8BC6-99CC5E09F28A}" presName="sibSpaceTwo" presStyleCnt="0"/>
      <dgm:spPr/>
    </dgm:pt>
    <dgm:pt modelId="{B3AE48FC-F899-4ECC-AB88-9E5D9A16C429}" type="pres">
      <dgm:prSet presAssocID="{466CDDCE-FCCA-4AC5-84E7-513207E24D29}" presName="vertTwo" presStyleCnt="0"/>
      <dgm:spPr/>
    </dgm:pt>
    <dgm:pt modelId="{BB33C788-7451-4837-9CB8-7051F2C12FCD}" type="pres">
      <dgm:prSet presAssocID="{466CDDCE-FCCA-4AC5-84E7-513207E24D29}" presName="txTwo" presStyleLbl="node2" presStyleIdx="5" presStyleCnt="8">
        <dgm:presLayoutVars>
          <dgm:chPref val="3"/>
        </dgm:presLayoutVars>
      </dgm:prSet>
      <dgm:spPr/>
    </dgm:pt>
    <dgm:pt modelId="{BA0D89C4-1472-44FB-A229-5BF000FC679C}" type="pres">
      <dgm:prSet presAssocID="{466CDDCE-FCCA-4AC5-84E7-513207E24D29}" presName="horzTwo" presStyleCnt="0"/>
      <dgm:spPr/>
    </dgm:pt>
    <dgm:pt modelId="{6544FD11-2067-4B05-8555-2355EE55FC4F}" type="pres">
      <dgm:prSet presAssocID="{EA4CE156-3947-47F3-AB57-CE878254D9D9}" presName="sibSpaceTwo" presStyleCnt="0"/>
      <dgm:spPr/>
    </dgm:pt>
    <dgm:pt modelId="{0CC26B1E-D20F-4C26-B298-A1608DAFFCE6}" type="pres">
      <dgm:prSet presAssocID="{854D5AFE-AF9E-4509-BB26-11E5AD0E8410}" presName="vertTwo" presStyleCnt="0"/>
      <dgm:spPr/>
    </dgm:pt>
    <dgm:pt modelId="{F5671653-D421-484A-AE76-9D559A07BE98}" type="pres">
      <dgm:prSet presAssocID="{854D5AFE-AF9E-4509-BB26-11E5AD0E8410}" presName="txTwo" presStyleLbl="node2" presStyleIdx="6" presStyleCnt="8">
        <dgm:presLayoutVars>
          <dgm:chPref val="3"/>
        </dgm:presLayoutVars>
      </dgm:prSet>
      <dgm:spPr/>
    </dgm:pt>
    <dgm:pt modelId="{1533FE44-A369-4E93-BDB1-E891909497EA}" type="pres">
      <dgm:prSet presAssocID="{854D5AFE-AF9E-4509-BB26-11E5AD0E8410}" presName="horzTwo" presStyleCnt="0"/>
      <dgm:spPr/>
    </dgm:pt>
    <dgm:pt modelId="{D93CEB51-7521-491D-9CE4-43903AC4ACDE}" type="pres">
      <dgm:prSet presAssocID="{24F2E7E5-45E9-4029-A3AC-4C917A791BBB}" presName="sibSpaceTwo" presStyleCnt="0"/>
      <dgm:spPr/>
    </dgm:pt>
    <dgm:pt modelId="{4655BFBB-3A27-41BC-A733-E2794B51580B}" type="pres">
      <dgm:prSet presAssocID="{9B709600-E5D3-4CB7-AD11-61C1497AD0F6}" presName="vertTwo" presStyleCnt="0"/>
      <dgm:spPr/>
    </dgm:pt>
    <dgm:pt modelId="{9B1AD5BD-392E-4C9D-AAB3-ADF284A1382C}" type="pres">
      <dgm:prSet presAssocID="{9B709600-E5D3-4CB7-AD11-61C1497AD0F6}" presName="txTwo" presStyleLbl="node2" presStyleIdx="7" presStyleCnt="8">
        <dgm:presLayoutVars>
          <dgm:chPref val="3"/>
        </dgm:presLayoutVars>
      </dgm:prSet>
      <dgm:spPr/>
    </dgm:pt>
    <dgm:pt modelId="{8B15CC35-1624-48CE-8F84-075315F2479C}" type="pres">
      <dgm:prSet presAssocID="{9B709600-E5D3-4CB7-AD11-61C1497AD0F6}" presName="parTransTwo" presStyleCnt="0"/>
      <dgm:spPr/>
    </dgm:pt>
    <dgm:pt modelId="{D8F47584-17E1-4ACB-A7E8-8F7BCDA769F4}" type="pres">
      <dgm:prSet presAssocID="{9B709600-E5D3-4CB7-AD11-61C1497AD0F6}" presName="horzTwo" presStyleCnt="0"/>
      <dgm:spPr/>
    </dgm:pt>
    <dgm:pt modelId="{6A0BB64B-8F11-4D3D-94B1-5E1ED55A15A1}" type="pres">
      <dgm:prSet presAssocID="{DA817561-B8CF-4D28-A459-21A2DA2EDC33}" presName="vertThree" presStyleCnt="0"/>
      <dgm:spPr/>
    </dgm:pt>
    <dgm:pt modelId="{360C3372-A6E9-4560-97BA-343DE3110321}" type="pres">
      <dgm:prSet presAssocID="{DA817561-B8CF-4D28-A459-21A2DA2EDC33}" presName="txThree" presStyleLbl="node3" presStyleIdx="4" presStyleCnt="5">
        <dgm:presLayoutVars>
          <dgm:chPref val="3"/>
        </dgm:presLayoutVars>
      </dgm:prSet>
      <dgm:spPr/>
    </dgm:pt>
    <dgm:pt modelId="{60327D78-5902-43CD-A0EB-209FD16524F3}" type="pres">
      <dgm:prSet presAssocID="{DA817561-B8CF-4D28-A459-21A2DA2EDC33}" presName="horzThree" presStyleCnt="0"/>
      <dgm:spPr/>
    </dgm:pt>
  </dgm:ptLst>
  <dgm:cxnLst>
    <dgm:cxn modelId="{26CF6103-B91F-4FE9-AF22-02C149D28459}" srcId="{7C8EB244-D94B-4DF6-8272-1190CDEB1912}" destId="{854D5AFE-AF9E-4509-BB26-11E5AD0E8410}" srcOrd="3" destOrd="0" parTransId="{0A5EA414-3D76-4E5D-BFAC-B602391F225D}" sibTransId="{24F2E7E5-45E9-4029-A3AC-4C917A791BBB}"/>
    <dgm:cxn modelId="{2E8AD905-DECB-42D1-91BC-0ADCEDFF374D}" srcId="{7C8EB244-D94B-4DF6-8272-1190CDEB1912}" destId="{3B5BF3AA-3B62-4F5C-B8D6-C5B9426CC436}" srcOrd="1" destOrd="0" parTransId="{4A9554B7-E7BA-43A9-B2D3-5B50A58D40D7}" sibTransId="{23D8F6FF-D185-46D5-8BC6-99CC5E09F28A}"/>
    <dgm:cxn modelId="{2AF1CE15-08FE-41ED-8639-15350CBAF07E}" type="presOf" srcId="{09985E08-568E-43C8-AB82-E916E0EDE52C}" destId="{FD7DB4C4-FBCC-48C4-BEFE-958241BCDD82}" srcOrd="0" destOrd="0" presId="urn:microsoft.com/office/officeart/2005/8/layout/hierarchy4"/>
    <dgm:cxn modelId="{551BBB1B-7C03-4275-917B-91074470E085}" type="presOf" srcId="{47C63FFC-40F0-4EF4-83AB-0049BA92C6AD}" destId="{6A6CDF67-5410-4D85-9DA1-79C2479AE505}" srcOrd="0" destOrd="0" presId="urn:microsoft.com/office/officeart/2005/8/layout/hierarchy4"/>
    <dgm:cxn modelId="{D1279520-83AF-4E0E-92DF-74EEEE8F3B90}" type="presOf" srcId="{5C1A47AF-F5E8-48CD-A916-FB05FA45D4DE}" destId="{FA3EEF2E-35EE-4E52-A284-D7DBCCD6173D}" srcOrd="0" destOrd="0" presId="urn:microsoft.com/office/officeart/2005/8/layout/hierarchy4"/>
    <dgm:cxn modelId="{8544B921-B235-49D5-A854-F948D0A3D67D}" srcId="{7C8EB244-D94B-4DF6-8272-1190CDEB1912}" destId="{9B709600-E5D3-4CB7-AD11-61C1497AD0F6}" srcOrd="4" destOrd="0" parTransId="{C7D9571B-8686-4F28-89C1-C5A6938C03FF}" sibTransId="{BBBF8E7F-415D-4A92-8D26-12CA22B8E712}"/>
    <dgm:cxn modelId="{5B000E2A-A196-4C3B-A9B8-B03C13CF1526}" type="presOf" srcId="{7C8EB244-D94B-4DF6-8272-1190CDEB1912}" destId="{8CF747C6-3CAC-41F9-9434-7F8EB22A5D63}" srcOrd="0" destOrd="0" presId="urn:microsoft.com/office/officeart/2005/8/layout/hierarchy4"/>
    <dgm:cxn modelId="{F8BC5C2B-F482-4840-979D-5DD75F65BC1E}" srcId="{C31EC37B-A9E2-4201-BD06-FD5A9B4F92B1}" destId="{7C8EB244-D94B-4DF6-8272-1190CDEB1912}" srcOrd="1" destOrd="0" parTransId="{F3AB0EEF-47B2-43B7-906D-227E6326E7B5}" sibTransId="{D322263C-CA18-4FE6-BB99-98A768BCC102}"/>
    <dgm:cxn modelId="{13AA4132-1D8F-475F-BBEC-EA6EE83E49D0}" type="presOf" srcId="{3B5BF3AA-3B62-4F5C-B8D6-C5B9426CC436}" destId="{FB3BCA95-2F99-400D-909A-2D098DE8F941}" srcOrd="0" destOrd="0" presId="urn:microsoft.com/office/officeart/2005/8/layout/hierarchy4"/>
    <dgm:cxn modelId="{25B6645F-DBE7-43CD-B735-06A36234B9A9}" type="presOf" srcId="{20612881-24CE-43A6-B615-317616C17C11}" destId="{81D45675-5D71-4466-8138-43A89FA60F8E}" srcOrd="0" destOrd="0" presId="urn:microsoft.com/office/officeart/2005/8/layout/hierarchy4"/>
    <dgm:cxn modelId="{DBA94841-1F0D-4425-8D8E-E82C01083C76}" type="presOf" srcId="{466CDDCE-FCCA-4AC5-84E7-513207E24D29}" destId="{BB33C788-7451-4837-9CB8-7051F2C12FCD}" srcOrd="0" destOrd="0" presId="urn:microsoft.com/office/officeart/2005/8/layout/hierarchy4"/>
    <dgm:cxn modelId="{9CEECA44-7726-443D-ABE2-862A992E6587}" type="presOf" srcId="{AF1F798F-0FF0-4325-A51E-CA8A05D64B93}" destId="{9588932D-08DC-4ECE-BC1A-7FF931E3470E}" srcOrd="0" destOrd="0" presId="urn:microsoft.com/office/officeart/2005/8/layout/hierarchy4"/>
    <dgm:cxn modelId="{69B3CF64-99BC-4C2B-B3BA-EA0476F912E9}" srcId="{7C8EB244-D94B-4DF6-8272-1190CDEB1912}" destId="{466CDDCE-FCCA-4AC5-84E7-513207E24D29}" srcOrd="2" destOrd="0" parTransId="{D76ED1D8-E2DC-4ABD-94FA-C1F610176F6E}" sibTransId="{EA4CE156-3947-47F3-AB57-CE878254D9D9}"/>
    <dgm:cxn modelId="{52905A6B-3589-442C-A865-41604DAEB575}" srcId="{05077598-8DA4-477B-8718-4C614A1B3C85}" destId="{3B5BE450-241D-4775-95C0-0AE63E23ABC0}" srcOrd="0" destOrd="0" parTransId="{C9F20D07-2686-4EE9-A977-5956F7094461}" sibTransId="{40C10AEF-6A93-41AA-AE0C-647AF5A50495}"/>
    <dgm:cxn modelId="{11A74774-06E2-4B1F-BFB1-185AE0FCB5CE}" type="presOf" srcId="{3B5BE450-241D-4775-95C0-0AE63E23ABC0}" destId="{732AF0D3-C400-484F-AD26-0FEA67EE8C08}" srcOrd="0" destOrd="0" presId="urn:microsoft.com/office/officeart/2005/8/layout/hierarchy4"/>
    <dgm:cxn modelId="{C4688980-B0A0-478C-A7F4-354E41F9CC5C}" srcId="{7C8EB244-D94B-4DF6-8272-1190CDEB1912}" destId="{09985E08-568E-43C8-AB82-E916E0EDE52C}" srcOrd="0" destOrd="0" parTransId="{D4BD7836-0407-4994-A6F4-980008A37190}" sibTransId="{19D8BD7A-55D1-4B13-864B-E2AC8F9FAD9F}"/>
    <dgm:cxn modelId="{20FD9687-2537-45FE-B3D2-B113ED4D52C1}" srcId="{3B5BE450-241D-4775-95C0-0AE63E23ABC0}" destId="{5C1A47AF-F5E8-48CD-A916-FB05FA45D4DE}" srcOrd="0" destOrd="0" parTransId="{794CE1F0-9B5E-4E8C-998C-19D68680F401}" sibTransId="{289E1291-2ED7-4CCB-BBBE-F2C0A74D8CA0}"/>
    <dgm:cxn modelId="{52D5598B-B134-476D-90B9-D307923671ED}" srcId="{3B5BE450-241D-4775-95C0-0AE63E23ABC0}" destId="{D03409E2-AC9D-4DFE-B041-8031799B8A6B}" srcOrd="1" destOrd="0" parTransId="{8C72A353-62DA-4FA0-A092-FF5DA8216B18}" sibTransId="{00096648-CD9F-4AC2-9FDF-8E9506B04220}"/>
    <dgm:cxn modelId="{D16CB88D-5C46-4C9A-BB1E-CE3F53E066A7}" type="presOf" srcId="{DA817561-B8CF-4D28-A459-21A2DA2EDC33}" destId="{360C3372-A6E9-4560-97BA-343DE3110321}" srcOrd="0" destOrd="0" presId="urn:microsoft.com/office/officeart/2005/8/layout/hierarchy4"/>
    <dgm:cxn modelId="{C471DAA0-DF59-4715-9BDC-122875AAA6E0}" type="presOf" srcId="{854D5AFE-AF9E-4509-BB26-11E5AD0E8410}" destId="{F5671653-D421-484A-AE76-9D559A07BE98}" srcOrd="0" destOrd="0" presId="urn:microsoft.com/office/officeart/2005/8/layout/hierarchy4"/>
    <dgm:cxn modelId="{CFD400A1-4235-4A8C-88DD-F78D24DFE75A}" type="presOf" srcId="{1C72711A-EB91-4A7C-ACC1-A8230AF1A06B}" destId="{4A96CE7B-4392-4591-8BCB-8C3B1F030591}" srcOrd="0" destOrd="0" presId="urn:microsoft.com/office/officeart/2005/8/layout/hierarchy4"/>
    <dgm:cxn modelId="{0FF0C5A3-9134-408D-A3AA-380AE714FA1C}" srcId="{05077598-8DA4-477B-8718-4C614A1B3C85}" destId="{47C63FFC-40F0-4EF4-83AB-0049BA92C6AD}" srcOrd="2" destOrd="0" parTransId="{4DF3F7DA-F5ED-4588-AFE5-AF1DF6A314C4}" sibTransId="{13134DAE-8FD4-41AC-98EC-6CF3DB51B033}"/>
    <dgm:cxn modelId="{AEA3D5C0-2FAB-413D-A665-8962E79F0BB3}" type="presOf" srcId="{05077598-8DA4-477B-8718-4C614A1B3C85}" destId="{2FB3604B-DF23-42AE-8D6F-5886328F1430}" srcOrd="0" destOrd="0" presId="urn:microsoft.com/office/officeart/2005/8/layout/hierarchy4"/>
    <dgm:cxn modelId="{5C230DD7-9106-44CB-9AF3-E86D85CEA92E}" type="presOf" srcId="{D03409E2-AC9D-4DFE-B041-8031799B8A6B}" destId="{3296C730-6301-4428-8D6A-FF293BB14426}" srcOrd="0" destOrd="0" presId="urn:microsoft.com/office/officeart/2005/8/layout/hierarchy4"/>
    <dgm:cxn modelId="{04CDD0E6-B406-43CE-B243-9A41846318A6}" type="presOf" srcId="{9B709600-E5D3-4CB7-AD11-61C1497AD0F6}" destId="{9B1AD5BD-392E-4C9D-AAB3-ADF284A1382C}" srcOrd="0" destOrd="0" presId="urn:microsoft.com/office/officeart/2005/8/layout/hierarchy4"/>
    <dgm:cxn modelId="{C488E5E7-4997-4A25-838B-32F4A31F7CD8}" srcId="{9B709600-E5D3-4CB7-AD11-61C1497AD0F6}" destId="{DA817561-B8CF-4D28-A459-21A2DA2EDC33}" srcOrd="0" destOrd="0" parTransId="{062CA09B-29EA-403C-9A90-D043BE4A5002}" sibTransId="{15A1629F-1BCD-40B3-AA6B-C3DD69A628FD}"/>
    <dgm:cxn modelId="{D44BFFEB-C3E6-4C0E-9532-46965250D69F}" srcId="{47C63FFC-40F0-4EF4-83AB-0049BA92C6AD}" destId="{20612881-24CE-43A6-B615-317616C17C11}" srcOrd="0" destOrd="0" parTransId="{4906E17B-C2E5-41A1-9AF2-A886F7CB5F8D}" sibTransId="{E17090E5-485B-437F-8159-8FD2E2BAE862}"/>
    <dgm:cxn modelId="{8F4C0EF3-DABC-4115-9FA1-966E57F04F9A}" srcId="{47C63FFC-40F0-4EF4-83AB-0049BA92C6AD}" destId="{1C72711A-EB91-4A7C-ACC1-A8230AF1A06B}" srcOrd="1" destOrd="0" parTransId="{EEE45F09-69EC-4C26-9DC8-5622D6DCAB11}" sibTransId="{13E907C3-C037-40D2-B82B-E73184C60ADA}"/>
    <dgm:cxn modelId="{61D8C1F9-E4DF-4E55-8513-CFBDCCD34519}" type="presOf" srcId="{C31EC37B-A9E2-4201-BD06-FD5A9B4F92B1}" destId="{94DC2A39-11B2-4513-8C07-DBC4F494246C}" srcOrd="0" destOrd="0" presId="urn:microsoft.com/office/officeart/2005/8/layout/hierarchy4"/>
    <dgm:cxn modelId="{4EEA8CFC-4C42-4ACD-9924-3F61D9DFDAB8}" srcId="{C31EC37B-A9E2-4201-BD06-FD5A9B4F92B1}" destId="{05077598-8DA4-477B-8718-4C614A1B3C85}" srcOrd="0" destOrd="0" parTransId="{3CF811B4-F8D1-4A43-BB08-3FDA9CBBEAF0}" sibTransId="{60CB0FE2-1DE3-4B31-9C22-32A36D9A955D}"/>
    <dgm:cxn modelId="{0B9109FE-E581-40AD-BE7E-6D3A84776008}" srcId="{05077598-8DA4-477B-8718-4C614A1B3C85}" destId="{AF1F798F-0FF0-4325-A51E-CA8A05D64B93}" srcOrd="1" destOrd="0" parTransId="{A9D0D2F2-75B6-4CC0-9DAB-24D245C8C7D0}" sibTransId="{FB323478-29AC-43B3-94B2-079EF5AFD091}"/>
    <dgm:cxn modelId="{35CA5FB2-F3BD-4A77-BB7B-E507865F3A1F}" type="presParOf" srcId="{94DC2A39-11B2-4513-8C07-DBC4F494246C}" destId="{4EA32B63-5179-40F9-84DC-D89C0A6A5AD5}" srcOrd="0" destOrd="0" presId="urn:microsoft.com/office/officeart/2005/8/layout/hierarchy4"/>
    <dgm:cxn modelId="{6E17B90D-23DA-416F-BEFD-1A531B7118AA}" type="presParOf" srcId="{4EA32B63-5179-40F9-84DC-D89C0A6A5AD5}" destId="{2FB3604B-DF23-42AE-8D6F-5886328F1430}" srcOrd="0" destOrd="0" presId="urn:microsoft.com/office/officeart/2005/8/layout/hierarchy4"/>
    <dgm:cxn modelId="{C31D13F9-6C0B-441C-AC9E-42D7CF9A6780}" type="presParOf" srcId="{4EA32B63-5179-40F9-84DC-D89C0A6A5AD5}" destId="{8CFE0DFB-E1AD-4D5B-A388-A0EC8ED155D7}" srcOrd="1" destOrd="0" presId="urn:microsoft.com/office/officeart/2005/8/layout/hierarchy4"/>
    <dgm:cxn modelId="{24E3010B-3173-437D-A434-8FF06F679046}" type="presParOf" srcId="{4EA32B63-5179-40F9-84DC-D89C0A6A5AD5}" destId="{9C7B35E2-96E9-44B3-8745-692D9AB9C928}" srcOrd="2" destOrd="0" presId="urn:microsoft.com/office/officeart/2005/8/layout/hierarchy4"/>
    <dgm:cxn modelId="{FD023364-4DFB-441A-ABEC-51D40198AAA3}" type="presParOf" srcId="{9C7B35E2-96E9-44B3-8745-692D9AB9C928}" destId="{BD5DF3BA-5A6E-4D83-82F4-9308A60CD80D}" srcOrd="0" destOrd="0" presId="urn:microsoft.com/office/officeart/2005/8/layout/hierarchy4"/>
    <dgm:cxn modelId="{60ABB9CE-25F1-400A-A571-64AD1155EFF8}" type="presParOf" srcId="{BD5DF3BA-5A6E-4D83-82F4-9308A60CD80D}" destId="{732AF0D3-C400-484F-AD26-0FEA67EE8C08}" srcOrd="0" destOrd="0" presId="urn:microsoft.com/office/officeart/2005/8/layout/hierarchy4"/>
    <dgm:cxn modelId="{8B4E7108-1AB3-4211-91F5-34532D82C1E9}" type="presParOf" srcId="{BD5DF3BA-5A6E-4D83-82F4-9308A60CD80D}" destId="{1C04120B-2266-4D91-BCAA-6E7D905B3856}" srcOrd="1" destOrd="0" presId="urn:microsoft.com/office/officeart/2005/8/layout/hierarchy4"/>
    <dgm:cxn modelId="{D57E659E-E86C-4000-A5FF-02E0A2CF73EC}" type="presParOf" srcId="{BD5DF3BA-5A6E-4D83-82F4-9308A60CD80D}" destId="{773B014D-2996-4025-BB77-C45A2FE4B8AD}" srcOrd="2" destOrd="0" presId="urn:microsoft.com/office/officeart/2005/8/layout/hierarchy4"/>
    <dgm:cxn modelId="{46796787-C019-4457-9FD3-53FAFF587C12}" type="presParOf" srcId="{773B014D-2996-4025-BB77-C45A2FE4B8AD}" destId="{312508BA-34F5-4590-9084-6876FD03DEB5}" srcOrd="0" destOrd="0" presId="urn:microsoft.com/office/officeart/2005/8/layout/hierarchy4"/>
    <dgm:cxn modelId="{1C0DBDEB-24A6-4B66-B603-3180164E59DA}" type="presParOf" srcId="{312508BA-34F5-4590-9084-6876FD03DEB5}" destId="{FA3EEF2E-35EE-4E52-A284-D7DBCCD6173D}" srcOrd="0" destOrd="0" presId="urn:microsoft.com/office/officeart/2005/8/layout/hierarchy4"/>
    <dgm:cxn modelId="{2AA41709-7DBC-4FDD-A88C-C9612FA787A3}" type="presParOf" srcId="{312508BA-34F5-4590-9084-6876FD03DEB5}" destId="{177EE0EC-814E-4976-B455-3E23DF1A13DD}" srcOrd="1" destOrd="0" presId="urn:microsoft.com/office/officeart/2005/8/layout/hierarchy4"/>
    <dgm:cxn modelId="{1E3C50BF-4480-4203-A845-E3330020FFCA}" type="presParOf" srcId="{773B014D-2996-4025-BB77-C45A2FE4B8AD}" destId="{C413F50A-D468-49EB-B260-B3071311ECE9}" srcOrd="1" destOrd="0" presId="urn:microsoft.com/office/officeart/2005/8/layout/hierarchy4"/>
    <dgm:cxn modelId="{96B3F0F1-F815-4AD8-A8CB-F61EE3D9A09B}" type="presParOf" srcId="{773B014D-2996-4025-BB77-C45A2FE4B8AD}" destId="{2B03DA21-985C-4E9C-A369-5994B924C05A}" srcOrd="2" destOrd="0" presId="urn:microsoft.com/office/officeart/2005/8/layout/hierarchy4"/>
    <dgm:cxn modelId="{02580752-456D-4B29-8F6B-D4AB69C9207E}" type="presParOf" srcId="{2B03DA21-985C-4E9C-A369-5994B924C05A}" destId="{3296C730-6301-4428-8D6A-FF293BB14426}" srcOrd="0" destOrd="0" presId="urn:microsoft.com/office/officeart/2005/8/layout/hierarchy4"/>
    <dgm:cxn modelId="{9B459407-35CB-4A14-B416-A05FD2635FF0}" type="presParOf" srcId="{2B03DA21-985C-4E9C-A369-5994B924C05A}" destId="{5AE81ED6-218F-4678-AE06-EAD704D8FDD5}" srcOrd="1" destOrd="0" presId="urn:microsoft.com/office/officeart/2005/8/layout/hierarchy4"/>
    <dgm:cxn modelId="{8595CB88-FA7A-4FA7-92D7-CBDDC509F1D3}" type="presParOf" srcId="{9C7B35E2-96E9-44B3-8745-692D9AB9C928}" destId="{9112B785-E8A3-46FC-8D70-3F97CB8A77B6}" srcOrd="1" destOrd="0" presId="urn:microsoft.com/office/officeart/2005/8/layout/hierarchy4"/>
    <dgm:cxn modelId="{927751D4-105E-4018-B0A3-841CEBAA5EBC}" type="presParOf" srcId="{9C7B35E2-96E9-44B3-8745-692D9AB9C928}" destId="{E2C30819-A348-44E0-9984-A3CA8F5378FA}" srcOrd="2" destOrd="0" presId="urn:microsoft.com/office/officeart/2005/8/layout/hierarchy4"/>
    <dgm:cxn modelId="{70570F64-CC50-4C5F-8074-7C856C1EFE30}" type="presParOf" srcId="{E2C30819-A348-44E0-9984-A3CA8F5378FA}" destId="{9588932D-08DC-4ECE-BC1A-7FF931E3470E}" srcOrd="0" destOrd="0" presId="urn:microsoft.com/office/officeart/2005/8/layout/hierarchy4"/>
    <dgm:cxn modelId="{304784BF-F976-47DE-93A9-B3E0DADAA1DB}" type="presParOf" srcId="{E2C30819-A348-44E0-9984-A3CA8F5378FA}" destId="{57BA6801-4EDF-47FF-8525-004CC1C1A4B4}" srcOrd="1" destOrd="0" presId="urn:microsoft.com/office/officeart/2005/8/layout/hierarchy4"/>
    <dgm:cxn modelId="{4B8DEF7F-57A2-4404-80EC-5845B1630A3C}" type="presParOf" srcId="{9C7B35E2-96E9-44B3-8745-692D9AB9C928}" destId="{52583943-EC75-4DDA-8B87-B68703E63D7E}" srcOrd="3" destOrd="0" presId="urn:microsoft.com/office/officeart/2005/8/layout/hierarchy4"/>
    <dgm:cxn modelId="{9FE0A79E-E86D-4C06-ADC4-6C7E0572A909}" type="presParOf" srcId="{9C7B35E2-96E9-44B3-8745-692D9AB9C928}" destId="{1E5592E1-A3CB-402B-95EC-0C382289E62C}" srcOrd="4" destOrd="0" presId="urn:microsoft.com/office/officeart/2005/8/layout/hierarchy4"/>
    <dgm:cxn modelId="{61276DFD-3C5F-4497-A0F1-5CAB5BF7F98C}" type="presParOf" srcId="{1E5592E1-A3CB-402B-95EC-0C382289E62C}" destId="{6A6CDF67-5410-4D85-9DA1-79C2479AE505}" srcOrd="0" destOrd="0" presId="urn:microsoft.com/office/officeart/2005/8/layout/hierarchy4"/>
    <dgm:cxn modelId="{C11B4CBD-1EB1-4311-A74A-6CF17D9294B9}" type="presParOf" srcId="{1E5592E1-A3CB-402B-95EC-0C382289E62C}" destId="{AA81A2A5-C27D-4664-AB3B-5C15E94904AA}" srcOrd="1" destOrd="0" presId="urn:microsoft.com/office/officeart/2005/8/layout/hierarchy4"/>
    <dgm:cxn modelId="{B9927C04-8D7F-4DFC-B738-B34E2B45E844}" type="presParOf" srcId="{1E5592E1-A3CB-402B-95EC-0C382289E62C}" destId="{A425CB93-69CB-4C84-91B9-14EE07ECBF4D}" srcOrd="2" destOrd="0" presId="urn:microsoft.com/office/officeart/2005/8/layout/hierarchy4"/>
    <dgm:cxn modelId="{F605776C-E8B0-4DB2-8343-EC600AE246DB}" type="presParOf" srcId="{A425CB93-69CB-4C84-91B9-14EE07ECBF4D}" destId="{02EAC30C-1730-496B-B432-7E8AEB0902E1}" srcOrd="0" destOrd="0" presId="urn:microsoft.com/office/officeart/2005/8/layout/hierarchy4"/>
    <dgm:cxn modelId="{F8B4CB78-24BB-4133-ABA3-0F734565C561}" type="presParOf" srcId="{02EAC30C-1730-496B-B432-7E8AEB0902E1}" destId="{81D45675-5D71-4466-8138-43A89FA60F8E}" srcOrd="0" destOrd="0" presId="urn:microsoft.com/office/officeart/2005/8/layout/hierarchy4"/>
    <dgm:cxn modelId="{8240DD28-1822-46E5-9208-ABAF507066B7}" type="presParOf" srcId="{02EAC30C-1730-496B-B432-7E8AEB0902E1}" destId="{B8A93249-8815-4CF6-9C16-7289CE80CC72}" srcOrd="1" destOrd="0" presId="urn:microsoft.com/office/officeart/2005/8/layout/hierarchy4"/>
    <dgm:cxn modelId="{A103ABFC-357B-479B-9F49-3802924F52CA}" type="presParOf" srcId="{A425CB93-69CB-4C84-91B9-14EE07ECBF4D}" destId="{5C57E553-8C47-4E28-8907-AAB139B8F8C0}" srcOrd="1" destOrd="0" presId="urn:microsoft.com/office/officeart/2005/8/layout/hierarchy4"/>
    <dgm:cxn modelId="{7D67C25C-2280-45DB-9C6D-208C114A933D}" type="presParOf" srcId="{A425CB93-69CB-4C84-91B9-14EE07ECBF4D}" destId="{10A82C9C-F247-4553-9EA0-F4142C095113}" srcOrd="2" destOrd="0" presId="urn:microsoft.com/office/officeart/2005/8/layout/hierarchy4"/>
    <dgm:cxn modelId="{9DA2371D-C8F0-4E53-B547-294712E3BA87}" type="presParOf" srcId="{10A82C9C-F247-4553-9EA0-F4142C095113}" destId="{4A96CE7B-4392-4591-8BCB-8C3B1F030591}" srcOrd="0" destOrd="0" presId="urn:microsoft.com/office/officeart/2005/8/layout/hierarchy4"/>
    <dgm:cxn modelId="{C20B49EE-3A0A-49D3-ACBD-BB7887FBACFF}" type="presParOf" srcId="{10A82C9C-F247-4553-9EA0-F4142C095113}" destId="{850D680A-AA10-4A89-A20A-8BCDD758A51B}" srcOrd="1" destOrd="0" presId="urn:microsoft.com/office/officeart/2005/8/layout/hierarchy4"/>
    <dgm:cxn modelId="{D65B35BB-6A69-4B36-9DD8-EF95726474DD}" type="presParOf" srcId="{94DC2A39-11B2-4513-8C07-DBC4F494246C}" destId="{A6072CAC-DF15-4B7F-B164-C60DA833000D}" srcOrd="1" destOrd="0" presId="urn:microsoft.com/office/officeart/2005/8/layout/hierarchy4"/>
    <dgm:cxn modelId="{056E8CC6-3EFA-44C7-80DE-8CE15C80C141}" type="presParOf" srcId="{94DC2A39-11B2-4513-8C07-DBC4F494246C}" destId="{B3A6A751-6CE5-4801-A4C8-38180BFF7145}" srcOrd="2" destOrd="0" presId="urn:microsoft.com/office/officeart/2005/8/layout/hierarchy4"/>
    <dgm:cxn modelId="{AC0DB270-34C3-4A99-B420-7BE763EFA1F6}" type="presParOf" srcId="{B3A6A751-6CE5-4801-A4C8-38180BFF7145}" destId="{8CF747C6-3CAC-41F9-9434-7F8EB22A5D63}" srcOrd="0" destOrd="0" presId="urn:microsoft.com/office/officeart/2005/8/layout/hierarchy4"/>
    <dgm:cxn modelId="{7AD9EEA3-3B01-4D3C-B5BB-0BFCDBB00ECB}" type="presParOf" srcId="{B3A6A751-6CE5-4801-A4C8-38180BFF7145}" destId="{6C72A58D-7453-4922-ACDE-CDEB8D2AD2FA}" srcOrd="1" destOrd="0" presId="urn:microsoft.com/office/officeart/2005/8/layout/hierarchy4"/>
    <dgm:cxn modelId="{EDD92B51-370C-4786-B248-14454B2BBDE8}" type="presParOf" srcId="{B3A6A751-6CE5-4801-A4C8-38180BFF7145}" destId="{B28664A6-6837-48E2-B902-4DEBA72F3B22}" srcOrd="2" destOrd="0" presId="urn:microsoft.com/office/officeart/2005/8/layout/hierarchy4"/>
    <dgm:cxn modelId="{4FBE0747-9375-40DB-ABC6-F04E5B17C553}" type="presParOf" srcId="{B28664A6-6837-48E2-B902-4DEBA72F3B22}" destId="{33E778F5-26A3-4629-B223-7D49BAD19652}" srcOrd="0" destOrd="0" presId="urn:microsoft.com/office/officeart/2005/8/layout/hierarchy4"/>
    <dgm:cxn modelId="{C98DB271-2084-49F6-8A1A-384E3C19B777}" type="presParOf" srcId="{33E778F5-26A3-4629-B223-7D49BAD19652}" destId="{FD7DB4C4-FBCC-48C4-BEFE-958241BCDD82}" srcOrd="0" destOrd="0" presId="urn:microsoft.com/office/officeart/2005/8/layout/hierarchy4"/>
    <dgm:cxn modelId="{12125CB2-7A96-49FA-82A2-766D043F5A70}" type="presParOf" srcId="{33E778F5-26A3-4629-B223-7D49BAD19652}" destId="{8DEC9628-521C-470D-821E-7A7C6A6DA747}" srcOrd="1" destOrd="0" presId="urn:microsoft.com/office/officeart/2005/8/layout/hierarchy4"/>
    <dgm:cxn modelId="{A51110AB-58CC-4A30-ADD5-C4EDD2AC1D3A}" type="presParOf" srcId="{B28664A6-6837-48E2-B902-4DEBA72F3B22}" destId="{7E73DB0D-455E-4883-A10E-CFB6191E66AD}" srcOrd="1" destOrd="0" presId="urn:microsoft.com/office/officeart/2005/8/layout/hierarchy4"/>
    <dgm:cxn modelId="{2F0FEF70-838C-47AB-97E3-C48D49DF8B01}" type="presParOf" srcId="{B28664A6-6837-48E2-B902-4DEBA72F3B22}" destId="{D00A5C5A-2C86-490F-89D5-997CB0D1073E}" srcOrd="2" destOrd="0" presId="urn:microsoft.com/office/officeart/2005/8/layout/hierarchy4"/>
    <dgm:cxn modelId="{90A3DDB1-F025-4985-A29C-1C9E44433077}" type="presParOf" srcId="{D00A5C5A-2C86-490F-89D5-997CB0D1073E}" destId="{FB3BCA95-2F99-400D-909A-2D098DE8F941}" srcOrd="0" destOrd="0" presId="urn:microsoft.com/office/officeart/2005/8/layout/hierarchy4"/>
    <dgm:cxn modelId="{5BEB8253-020E-4B14-9378-85F11AFD4D9C}" type="presParOf" srcId="{D00A5C5A-2C86-490F-89D5-997CB0D1073E}" destId="{538B8FA5-5F00-4896-B0D0-95EE30797960}" srcOrd="1" destOrd="0" presId="urn:microsoft.com/office/officeart/2005/8/layout/hierarchy4"/>
    <dgm:cxn modelId="{385BC29F-689D-4A7C-A2EA-1D40165C309B}" type="presParOf" srcId="{B28664A6-6837-48E2-B902-4DEBA72F3B22}" destId="{785E0908-8154-495D-A561-EE17B1AB13DA}" srcOrd="3" destOrd="0" presId="urn:microsoft.com/office/officeart/2005/8/layout/hierarchy4"/>
    <dgm:cxn modelId="{9DEFE4F2-4502-44A0-8A9E-1ABE381E7015}" type="presParOf" srcId="{B28664A6-6837-48E2-B902-4DEBA72F3B22}" destId="{B3AE48FC-F899-4ECC-AB88-9E5D9A16C429}" srcOrd="4" destOrd="0" presId="urn:microsoft.com/office/officeart/2005/8/layout/hierarchy4"/>
    <dgm:cxn modelId="{F3627EC4-C0FE-4696-9BE6-AEA6179889EE}" type="presParOf" srcId="{B3AE48FC-F899-4ECC-AB88-9E5D9A16C429}" destId="{BB33C788-7451-4837-9CB8-7051F2C12FCD}" srcOrd="0" destOrd="0" presId="urn:microsoft.com/office/officeart/2005/8/layout/hierarchy4"/>
    <dgm:cxn modelId="{B63C8648-FAB4-4311-905F-62026C858AB1}" type="presParOf" srcId="{B3AE48FC-F899-4ECC-AB88-9E5D9A16C429}" destId="{BA0D89C4-1472-44FB-A229-5BF000FC679C}" srcOrd="1" destOrd="0" presId="urn:microsoft.com/office/officeart/2005/8/layout/hierarchy4"/>
    <dgm:cxn modelId="{3B01C23A-9FF2-4C6E-B8A4-5BF69118A04C}" type="presParOf" srcId="{B28664A6-6837-48E2-B902-4DEBA72F3B22}" destId="{6544FD11-2067-4B05-8555-2355EE55FC4F}" srcOrd="5" destOrd="0" presId="urn:microsoft.com/office/officeart/2005/8/layout/hierarchy4"/>
    <dgm:cxn modelId="{6212FB52-C4DC-47D0-B9A6-83EC53B9B343}" type="presParOf" srcId="{B28664A6-6837-48E2-B902-4DEBA72F3B22}" destId="{0CC26B1E-D20F-4C26-B298-A1608DAFFCE6}" srcOrd="6" destOrd="0" presId="urn:microsoft.com/office/officeart/2005/8/layout/hierarchy4"/>
    <dgm:cxn modelId="{CC599626-A38C-49A5-87B5-81FD1CB2A4F4}" type="presParOf" srcId="{0CC26B1E-D20F-4C26-B298-A1608DAFFCE6}" destId="{F5671653-D421-484A-AE76-9D559A07BE98}" srcOrd="0" destOrd="0" presId="urn:microsoft.com/office/officeart/2005/8/layout/hierarchy4"/>
    <dgm:cxn modelId="{5A96D024-61CB-4C4B-A7D9-F2C06DA22E33}" type="presParOf" srcId="{0CC26B1E-D20F-4C26-B298-A1608DAFFCE6}" destId="{1533FE44-A369-4E93-BDB1-E891909497EA}" srcOrd="1" destOrd="0" presId="urn:microsoft.com/office/officeart/2005/8/layout/hierarchy4"/>
    <dgm:cxn modelId="{1D815195-3BC0-4006-9DF3-C027526B83F7}" type="presParOf" srcId="{B28664A6-6837-48E2-B902-4DEBA72F3B22}" destId="{D93CEB51-7521-491D-9CE4-43903AC4ACDE}" srcOrd="7" destOrd="0" presId="urn:microsoft.com/office/officeart/2005/8/layout/hierarchy4"/>
    <dgm:cxn modelId="{384E4670-6ED6-418A-A25B-0330642D8CC4}" type="presParOf" srcId="{B28664A6-6837-48E2-B902-4DEBA72F3B22}" destId="{4655BFBB-3A27-41BC-A733-E2794B51580B}" srcOrd="8" destOrd="0" presId="urn:microsoft.com/office/officeart/2005/8/layout/hierarchy4"/>
    <dgm:cxn modelId="{876B0C6D-9FE7-49D4-A7C7-B879DD4DE7CD}" type="presParOf" srcId="{4655BFBB-3A27-41BC-A733-E2794B51580B}" destId="{9B1AD5BD-392E-4C9D-AAB3-ADF284A1382C}" srcOrd="0" destOrd="0" presId="urn:microsoft.com/office/officeart/2005/8/layout/hierarchy4"/>
    <dgm:cxn modelId="{51604A18-7441-455A-AAE3-5092D11E9CDC}" type="presParOf" srcId="{4655BFBB-3A27-41BC-A733-E2794B51580B}" destId="{8B15CC35-1624-48CE-8F84-075315F2479C}" srcOrd="1" destOrd="0" presId="urn:microsoft.com/office/officeart/2005/8/layout/hierarchy4"/>
    <dgm:cxn modelId="{48BDD43C-C94F-46B1-834F-5F92E9B732FB}" type="presParOf" srcId="{4655BFBB-3A27-41BC-A733-E2794B51580B}" destId="{D8F47584-17E1-4ACB-A7E8-8F7BCDA769F4}" srcOrd="2" destOrd="0" presId="urn:microsoft.com/office/officeart/2005/8/layout/hierarchy4"/>
    <dgm:cxn modelId="{9378D9D5-4149-4D50-9186-0EDA89B2C76E}" type="presParOf" srcId="{D8F47584-17E1-4ACB-A7E8-8F7BCDA769F4}" destId="{6A0BB64B-8F11-4D3D-94B1-5E1ED55A15A1}" srcOrd="0" destOrd="0" presId="urn:microsoft.com/office/officeart/2005/8/layout/hierarchy4"/>
    <dgm:cxn modelId="{BEE50481-F2DA-4853-98C2-E82822185540}" type="presParOf" srcId="{6A0BB64B-8F11-4D3D-94B1-5E1ED55A15A1}" destId="{360C3372-A6E9-4560-97BA-343DE3110321}" srcOrd="0" destOrd="0" presId="urn:microsoft.com/office/officeart/2005/8/layout/hierarchy4"/>
    <dgm:cxn modelId="{D4D209AF-254D-43A5-A650-8620C32CFD05}" type="presParOf" srcId="{6A0BB64B-8F11-4D3D-94B1-5E1ED55A15A1}" destId="{60327D78-5902-43CD-A0EB-209FD16524F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10564-760C-43CC-9A8D-6FFB7E36AE6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a:rPr lang="en-US" sz="1600" b="1" dirty="0"/>
            <a:t>1. Are you beyond</a:t>
          </a:r>
          <a:r>
            <a:rPr lang="sl-SI" sz="1600" b="1" dirty="0"/>
            <a:t> </a:t>
          </a:r>
          <a:r>
            <a:rPr lang="sl-SI" sz="1600" b="1" dirty="0" err="1"/>
            <a:t>the</a:t>
          </a:r>
          <a:r>
            <a:rPr lang="en-US" sz="1600" b="1" dirty="0"/>
            <a:t> startup phase?</a:t>
          </a:r>
        </a:p>
      </dgm:t>
    </dgm:pt>
    <dgm:pt modelId="{A94B1AB8-578D-4F79-9D91-2C35BFCDE7D0}" type="parTrans" cxnId="{B3BB1C15-74EF-4653-AA3D-20847280E427}">
      <dgm:prSet/>
      <dgm:spPr/>
      <dgm:t>
        <a:bodyPr/>
        <a:lstStyle/>
        <a:p>
          <a:endParaRPr lang="en-US" sz="3600"/>
        </a:p>
      </dgm:t>
    </dgm:pt>
    <dgm:pt modelId="{E498B883-F678-4EAB-A783-503C62D29933}" type="sibTrans" cxnId="{B3BB1C15-74EF-4653-AA3D-20847280E427}">
      <dgm:prSet custT="1"/>
      <dgm:spPr/>
      <dgm:t>
        <a:bodyPr/>
        <a:lstStyle/>
        <a:p>
          <a:endParaRPr lang="en-US" sz="2800"/>
        </a:p>
      </dgm:t>
    </dgm:pt>
    <dgm:pt modelId="{E38DE30B-2D02-4A87-A68C-5B20C978D3A2}">
      <dgm:prSet phldrT="[Text]" custT="1"/>
      <dgm:spPr/>
      <dgm:t>
        <a:bodyPr/>
        <a:lstStyle/>
        <a:p>
          <a:r>
            <a:rPr lang="en-US" sz="1400" b="1" dirty="0"/>
            <a:t>3</a:t>
          </a:r>
          <a:r>
            <a:rPr lang="en-US" sz="1600" b="1" dirty="0"/>
            <a:t>. </a:t>
          </a:r>
          <a:r>
            <a:rPr lang="en-US" sz="1400" b="1" dirty="0"/>
            <a:t>Prepare a good pitch</a:t>
          </a:r>
        </a:p>
      </dgm:t>
    </dgm:pt>
    <dgm:pt modelId="{B5E4FFF1-D9BE-4F71-9583-9BDAAF76FC4C}" type="parTrans" cxnId="{C1EE7DD9-E69A-4130-B4ED-741427428D2C}">
      <dgm:prSet/>
      <dgm:spPr/>
      <dgm:t>
        <a:bodyPr/>
        <a:lstStyle/>
        <a:p>
          <a:endParaRPr lang="en-US" sz="3600"/>
        </a:p>
      </dgm:t>
    </dgm:pt>
    <dgm:pt modelId="{2EC1BB56-8CA2-4945-ADB0-15831CD60BB9}" type="sibTrans" cxnId="{C1EE7DD9-E69A-4130-B4ED-741427428D2C}">
      <dgm:prSet custT="1"/>
      <dgm:spPr/>
      <dgm:t>
        <a:bodyPr/>
        <a:lstStyle/>
        <a:p>
          <a:endParaRPr lang="en-US" sz="2800"/>
        </a:p>
      </dgm:t>
    </dgm:pt>
    <dgm:pt modelId="{FA38EA0C-60B1-483C-8DFA-FAF9152D38E5}">
      <dgm:prSet phldrT="[Text]" custT="1"/>
      <dgm:spPr/>
      <dgm:t>
        <a:bodyPr/>
        <a:lstStyle/>
        <a:p>
          <a:r>
            <a:rPr lang="en-US" sz="1600" b="1" dirty="0"/>
            <a:t>2</a:t>
          </a:r>
          <a:r>
            <a:rPr lang="en-US" sz="1400" b="1" dirty="0"/>
            <a:t>. Search for an investor</a:t>
          </a:r>
        </a:p>
      </dgm:t>
    </dgm:pt>
    <dgm:pt modelId="{9D1A817D-16B1-4FB7-AC83-5B702DD6D1BC}" type="parTrans" cxnId="{9686C7FC-6CBF-412A-B3AE-FD27DBE1013A}">
      <dgm:prSet/>
      <dgm:spPr/>
      <dgm:t>
        <a:bodyPr/>
        <a:lstStyle/>
        <a:p>
          <a:endParaRPr lang="en-US" sz="3600"/>
        </a:p>
      </dgm:t>
    </dgm:pt>
    <dgm:pt modelId="{82963E5E-9B92-4553-8B93-C2F68D56253A}" type="sibTrans" cxnId="{9686C7FC-6CBF-412A-B3AE-FD27DBE1013A}">
      <dgm:prSet custT="1"/>
      <dgm:spPr/>
      <dgm:t>
        <a:bodyPr/>
        <a:lstStyle/>
        <a:p>
          <a:endParaRPr lang="en-US" sz="2800"/>
        </a:p>
      </dgm:t>
    </dgm:pt>
    <dgm:pt modelId="{FE2C1E68-9F7B-4C8F-81FF-CA49F5CE31C5}">
      <dgm:prSet phldrT="[Text]" custT="1"/>
      <dgm:spPr/>
      <dgm:t>
        <a:bodyPr/>
        <a:lstStyle/>
        <a:p>
          <a:r>
            <a:rPr lang="en-US" sz="1400" b="1" dirty="0"/>
            <a:t>4</a:t>
          </a:r>
          <a:r>
            <a:rPr lang="en-US" sz="1200" b="1" dirty="0"/>
            <a:t>. Decide on the ownership</a:t>
          </a:r>
        </a:p>
      </dgm:t>
    </dgm:pt>
    <dgm:pt modelId="{2B14293C-D664-4692-B71B-612DA9FDD509}" type="parTrans" cxnId="{D2C49DC4-C19B-4961-AD0A-C84E3F0FA6F2}">
      <dgm:prSet/>
      <dgm:spPr/>
      <dgm:t>
        <a:bodyPr/>
        <a:lstStyle/>
        <a:p>
          <a:endParaRPr lang="en-US" sz="3600"/>
        </a:p>
      </dgm:t>
    </dgm:pt>
    <dgm:pt modelId="{58AD06B3-B6DD-4D17-8233-1BD4B59BDC09}" type="sibTrans" cxnId="{D2C49DC4-C19B-4961-AD0A-C84E3F0FA6F2}">
      <dgm:prSet/>
      <dgm:spPr/>
      <dgm:t>
        <a:bodyPr/>
        <a:lstStyle/>
        <a:p>
          <a:endParaRPr lang="en-US" sz="3600"/>
        </a:p>
      </dgm:t>
    </dgm:pt>
    <dgm:pt modelId="{B18185BB-1DEA-4948-BF52-A4FDB978A810}">
      <dgm:prSet phldrT="[Text]" custT="1"/>
      <dgm:spPr/>
      <dgm:t>
        <a:bodyPr/>
        <a:lstStyle/>
        <a:p>
          <a:r>
            <a:rPr lang="en-US" sz="1200" b="1" dirty="0"/>
            <a:t>But not give up too much (&lt; 30%)</a:t>
          </a:r>
        </a:p>
      </dgm:t>
    </dgm:pt>
    <dgm:pt modelId="{51283E74-DF67-4D54-BDF1-750DE03FB0BE}" type="parTrans" cxnId="{8266B62F-9B39-42D6-BE0D-A042AD4F35FB}">
      <dgm:prSet/>
      <dgm:spPr/>
      <dgm:t>
        <a:bodyPr/>
        <a:lstStyle/>
        <a:p>
          <a:endParaRPr lang="en-US" sz="1600"/>
        </a:p>
      </dgm:t>
    </dgm:pt>
    <dgm:pt modelId="{97F4F79C-0178-4233-8EE6-BD858FFB2B66}" type="sibTrans" cxnId="{8266B62F-9B39-42D6-BE0D-A042AD4F35FB}">
      <dgm:prSet/>
      <dgm:spPr/>
      <dgm:t>
        <a:bodyPr/>
        <a:lstStyle/>
        <a:p>
          <a:endParaRPr lang="en-US" sz="1600"/>
        </a:p>
      </dgm:t>
    </dgm:pt>
    <dgm:pt modelId="{0D38950C-20BC-4965-8A9B-518E944C5637}">
      <dgm:prSet phldrT="[Text]" custT="1"/>
      <dgm:spPr/>
      <dgm:t>
        <a:bodyPr/>
        <a:lstStyle/>
        <a:p>
          <a:r>
            <a:rPr lang="en-US" sz="1400" b="1" dirty="0"/>
            <a:t>+ financial projections</a:t>
          </a:r>
        </a:p>
      </dgm:t>
    </dgm:pt>
    <dgm:pt modelId="{A45DF7AD-619F-46F8-AC20-1778F2582087}" type="parTrans" cxnId="{2C2C64DA-C7AE-4ECF-81E2-2CA80AEEDC76}">
      <dgm:prSet/>
      <dgm:spPr/>
      <dgm:t>
        <a:bodyPr/>
        <a:lstStyle/>
        <a:p>
          <a:endParaRPr lang="en-US"/>
        </a:p>
      </dgm:t>
    </dgm:pt>
    <dgm:pt modelId="{D8D577BC-7ED3-4C4A-AB74-F12BAD2E2A52}" type="sibTrans" cxnId="{2C2C64DA-C7AE-4ECF-81E2-2CA80AEEDC76}">
      <dgm:prSet/>
      <dgm:spPr/>
      <dgm:t>
        <a:bodyPr/>
        <a:lstStyle/>
        <a:p>
          <a:endParaRPr lang="en-US"/>
        </a:p>
      </dgm:t>
    </dgm:pt>
    <dgm:pt modelId="{F6A4A7CC-A57A-483C-AC5C-CD64456A3E1C}">
      <dgm:prSet custT="1"/>
      <dgm:spPr/>
      <dgm:t>
        <a:bodyPr/>
        <a:lstStyle/>
        <a:p>
          <a:r>
            <a:rPr lang="en-US" sz="1400" b="1" dirty="0">
              <a:hlinkClick xmlns:r="http://schemas.openxmlformats.org/officeDocument/2006/relationships" r:id="rId1"/>
            </a:rPr>
            <a:t>Angel.co</a:t>
          </a:r>
          <a:r>
            <a:rPr lang="en-US" sz="1400" b="1" dirty="0"/>
            <a:t>, </a:t>
          </a:r>
          <a:r>
            <a:rPr lang="en-US" sz="1400" b="1" dirty="0">
              <a:hlinkClick xmlns:r="http://schemas.openxmlformats.org/officeDocument/2006/relationships" r:id="rId2"/>
            </a:rPr>
            <a:t>EBAN</a:t>
          </a:r>
          <a:r>
            <a:rPr lang="en-US" sz="1400" b="1" dirty="0"/>
            <a:t>, …</a:t>
          </a:r>
        </a:p>
      </dgm:t>
    </dgm:pt>
    <dgm:pt modelId="{F41B8209-D621-4E60-A297-B4756ABEF2D4}" type="parTrans" cxnId="{90F7D09F-248A-412C-A653-807E0AB7A873}">
      <dgm:prSet/>
      <dgm:spPr/>
      <dgm:t>
        <a:bodyPr/>
        <a:lstStyle/>
        <a:p>
          <a:endParaRPr lang="en-US"/>
        </a:p>
      </dgm:t>
    </dgm:pt>
    <dgm:pt modelId="{AD2F914C-53C7-435A-9990-A633D555D746}" type="sibTrans" cxnId="{90F7D09F-248A-412C-A653-807E0AB7A873}">
      <dgm:prSet/>
      <dgm:spPr/>
      <dgm:t>
        <a:bodyPr/>
        <a:lstStyle/>
        <a:p>
          <a:endParaRPr lang="en-US"/>
        </a:p>
      </dgm:t>
    </dgm:pt>
    <dgm:pt modelId="{7C6E63BD-ED00-437B-9EE5-AB72EACDAE29}">
      <dgm:prSet phldrT="[Text]" custT="1"/>
      <dgm:spPr/>
      <dgm:t>
        <a:bodyPr/>
        <a:lstStyle/>
        <a:p>
          <a:r>
            <a:rPr lang="en-US" sz="1400" b="1" dirty="0"/>
            <a:t>Spend the money wisely</a:t>
          </a:r>
        </a:p>
      </dgm:t>
    </dgm:pt>
    <dgm:pt modelId="{7013F634-FE31-4B62-B40C-06A714E2CB87}" type="parTrans" cxnId="{538F6487-0073-4086-B47C-74DE695D1BEE}">
      <dgm:prSet/>
      <dgm:spPr/>
      <dgm:t>
        <a:bodyPr/>
        <a:lstStyle/>
        <a:p>
          <a:endParaRPr lang="en-US"/>
        </a:p>
      </dgm:t>
    </dgm:pt>
    <dgm:pt modelId="{63AC97E7-B16E-439B-B9C6-5BB8F425F4AF}" type="sibTrans" cxnId="{538F6487-0073-4086-B47C-74DE695D1BEE}">
      <dgm:prSet/>
      <dgm:spPr/>
      <dgm:t>
        <a:bodyPr/>
        <a:lstStyle/>
        <a:p>
          <a:endParaRPr lang="en-US"/>
        </a:p>
      </dgm:t>
    </dgm:pt>
    <dgm:pt modelId="{27C3A31B-B475-4D93-A6A3-EF9A62D51AF4}">
      <dgm:prSet phldrT="[Text]" custT="1"/>
      <dgm:spPr/>
      <dgm:t>
        <a:bodyPr/>
        <a:lstStyle/>
        <a:p>
          <a:r>
            <a:rPr lang="en-US" sz="1400" b="1" dirty="0"/>
            <a:t>(It’s not yours)</a:t>
          </a:r>
        </a:p>
      </dgm:t>
    </dgm:pt>
    <dgm:pt modelId="{422725DC-78E0-4509-B0BC-19B277E843A7}" type="parTrans" cxnId="{A67A4B34-C501-46BA-9D63-C9B98F62A292}">
      <dgm:prSet/>
      <dgm:spPr/>
      <dgm:t>
        <a:bodyPr/>
        <a:lstStyle/>
        <a:p>
          <a:endParaRPr lang="en-US"/>
        </a:p>
      </dgm:t>
    </dgm:pt>
    <dgm:pt modelId="{FA8B8BAD-B790-4D53-954C-3618BEFE0EEB}" type="sibTrans" cxnId="{A67A4B34-C501-46BA-9D63-C9B98F62A292}">
      <dgm:prSet/>
      <dgm:spPr/>
      <dgm:t>
        <a:bodyPr/>
        <a:lstStyle/>
        <a:p>
          <a:endParaRPr lang="en-US"/>
        </a:p>
      </dgm:t>
    </dgm:pt>
    <dgm:pt modelId="{E405B3AA-C41E-4B20-9810-03AB2C5F15A2}" type="pres">
      <dgm:prSet presAssocID="{47510564-760C-43CC-9A8D-6FFB7E36AE62}" presName="linearFlow" presStyleCnt="0">
        <dgm:presLayoutVars>
          <dgm:resizeHandles val="exact"/>
        </dgm:presLayoutVars>
      </dgm:prSet>
      <dgm:spPr/>
    </dgm:pt>
    <dgm:pt modelId="{62D620FC-23F2-47DF-B917-9EE6026D4633}" type="pres">
      <dgm:prSet presAssocID="{0CE03247-56DE-432C-BA6E-BDC952F8E25B}" presName="node" presStyleLbl="node1" presStyleIdx="0" presStyleCnt="5">
        <dgm:presLayoutVars>
          <dgm:bulletEnabled val="1"/>
        </dgm:presLayoutVars>
      </dgm:prSet>
      <dgm:spPr/>
    </dgm:pt>
    <dgm:pt modelId="{16A6B525-D98F-40DA-8C46-482537C274AC}" type="pres">
      <dgm:prSet presAssocID="{E498B883-F678-4EAB-A783-503C62D29933}" presName="sibTrans" presStyleLbl="sibTrans2D1" presStyleIdx="0" presStyleCnt="4"/>
      <dgm:spPr/>
    </dgm:pt>
    <dgm:pt modelId="{3A9E936D-C988-4DDE-8B3A-8D2C51FFF51F}" type="pres">
      <dgm:prSet presAssocID="{E498B883-F678-4EAB-A783-503C62D29933}" presName="connectorText" presStyleLbl="sibTrans2D1" presStyleIdx="0" presStyleCnt="4"/>
      <dgm:spPr/>
    </dgm:pt>
    <dgm:pt modelId="{AF9F2827-B406-4536-AC0A-987820C3EA7E}" type="pres">
      <dgm:prSet presAssocID="{FA38EA0C-60B1-483C-8DFA-FAF9152D38E5}" presName="node" presStyleLbl="node1" presStyleIdx="1" presStyleCnt="5">
        <dgm:presLayoutVars>
          <dgm:bulletEnabled val="1"/>
        </dgm:presLayoutVars>
      </dgm:prSet>
      <dgm:spPr/>
    </dgm:pt>
    <dgm:pt modelId="{1BC9D23B-2AE9-424C-9AFD-BABE0C8AD9E4}" type="pres">
      <dgm:prSet presAssocID="{82963E5E-9B92-4553-8B93-C2F68D56253A}" presName="sibTrans" presStyleLbl="sibTrans2D1" presStyleIdx="1" presStyleCnt="4"/>
      <dgm:spPr/>
    </dgm:pt>
    <dgm:pt modelId="{E0E2C2E4-6375-4F2E-9507-5274E35CD221}" type="pres">
      <dgm:prSet presAssocID="{82963E5E-9B92-4553-8B93-C2F68D56253A}" presName="connectorText" presStyleLbl="sibTrans2D1" presStyleIdx="1" presStyleCnt="4"/>
      <dgm:spPr/>
    </dgm:pt>
    <dgm:pt modelId="{C3D2755C-D7D1-4697-AD0B-B84690222EF1}" type="pres">
      <dgm:prSet presAssocID="{E38DE30B-2D02-4A87-A68C-5B20C978D3A2}" presName="node" presStyleLbl="node1" presStyleIdx="2" presStyleCnt="5">
        <dgm:presLayoutVars>
          <dgm:bulletEnabled val="1"/>
        </dgm:presLayoutVars>
      </dgm:prSet>
      <dgm:spPr/>
    </dgm:pt>
    <dgm:pt modelId="{A7701DE2-F407-4B6B-AF17-3933016A7F98}" type="pres">
      <dgm:prSet presAssocID="{2EC1BB56-8CA2-4945-ADB0-15831CD60BB9}" presName="sibTrans" presStyleLbl="sibTrans2D1" presStyleIdx="2" presStyleCnt="4"/>
      <dgm:spPr/>
    </dgm:pt>
    <dgm:pt modelId="{263A714A-E8E0-44CC-B32D-B9629DB95073}" type="pres">
      <dgm:prSet presAssocID="{2EC1BB56-8CA2-4945-ADB0-15831CD60BB9}" presName="connectorText" presStyleLbl="sibTrans2D1" presStyleIdx="2" presStyleCnt="4"/>
      <dgm:spPr/>
    </dgm:pt>
    <dgm:pt modelId="{3BA1A971-74F8-4703-90EC-8D0A711E24DB}" type="pres">
      <dgm:prSet presAssocID="{FE2C1E68-9F7B-4C8F-81FF-CA49F5CE31C5}" presName="node" presStyleLbl="node1" presStyleIdx="3" presStyleCnt="5">
        <dgm:presLayoutVars>
          <dgm:bulletEnabled val="1"/>
        </dgm:presLayoutVars>
      </dgm:prSet>
      <dgm:spPr/>
    </dgm:pt>
    <dgm:pt modelId="{36C6BA8A-1F25-49D6-AEFF-980C7B68E66B}" type="pres">
      <dgm:prSet presAssocID="{58AD06B3-B6DD-4D17-8233-1BD4B59BDC09}" presName="sibTrans" presStyleLbl="sibTrans2D1" presStyleIdx="3" presStyleCnt="4"/>
      <dgm:spPr/>
    </dgm:pt>
    <dgm:pt modelId="{0D5BB834-0C9F-41D4-98EF-3D6D5DAA932E}" type="pres">
      <dgm:prSet presAssocID="{58AD06B3-B6DD-4D17-8233-1BD4B59BDC09}" presName="connectorText" presStyleLbl="sibTrans2D1" presStyleIdx="3" presStyleCnt="4"/>
      <dgm:spPr/>
    </dgm:pt>
    <dgm:pt modelId="{554D4D98-F448-4F31-AA28-8C24AB82FB42}" type="pres">
      <dgm:prSet presAssocID="{7C6E63BD-ED00-437B-9EE5-AB72EACDAE29}" presName="node" presStyleLbl="node1" presStyleIdx="4" presStyleCnt="5">
        <dgm:presLayoutVars>
          <dgm:bulletEnabled val="1"/>
        </dgm:presLayoutVars>
      </dgm:prSet>
      <dgm:spPr/>
    </dgm:pt>
  </dgm:ptLst>
  <dgm:cxnLst>
    <dgm:cxn modelId="{0F2BFF0F-4BAE-46C2-989C-F4E48B15DB22}" type="presOf" srcId="{FA38EA0C-60B1-483C-8DFA-FAF9152D38E5}" destId="{AF9F2827-B406-4536-AC0A-987820C3EA7E}" srcOrd="0" destOrd="0" presId="urn:microsoft.com/office/officeart/2005/8/layout/process2"/>
    <dgm:cxn modelId="{89E36812-1A67-4581-B13B-43F0EAAA2BDD}" type="presOf" srcId="{0D38950C-20BC-4965-8A9B-518E944C5637}" destId="{C3D2755C-D7D1-4697-AD0B-B84690222EF1}" srcOrd="0" destOrd="1" presId="urn:microsoft.com/office/officeart/2005/8/layout/process2"/>
    <dgm:cxn modelId="{B3BB1C15-74EF-4653-AA3D-20847280E427}" srcId="{47510564-760C-43CC-9A8D-6FFB7E36AE62}" destId="{0CE03247-56DE-432C-BA6E-BDC952F8E25B}" srcOrd="0" destOrd="0" parTransId="{A94B1AB8-578D-4F79-9D91-2C35BFCDE7D0}" sibTransId="{E498B883-F678-4EAB-A783-503C62D29933}"/>
    <dgm:cxn modelId="{D1C2AD2A-99FD-4FC4-8566-4ED9B46451AD}" type="presOf" srcId="{E498B883-F678-4EAB-A783-503C62D29933}" destId="{3A9E936D-C988-4DDE-8B3A-8D2C51FFF51F}" srcOrd="1" destOrd="0" presId="urn:microsoft.com/office/officeart/2005/8/layout/process2"/>
    <dgm:cxn modelId="{BE885C2C-FAD9-4429-97A9-287451C113AB}" type="presOf" srcId="{2EC1BB56-8CA2-4945-ADB0-15831CD60BB9}" destId="{263A714A-E8E0-44CC-B32D-B9629DB95073}" srcOrd="1" destOrd="0" presId="urn:microsoft.com/office/officeart/2005/8/layout/process2"/>
    <dgm:cxn modelId="{8532A62E-ABA3-4288-A793-FA873E4D1FDE}" type="presOf" srcId="{58AD06B3-B6DD-4D17-8233-1BD4B59BDC09}" destId="{36C6BA8A-1F25-49D6-AEFF-980C7B68E66B}" srcOrd="0" destOrd="0" presId="urn:microsoft.com/office/officeart/2005/8/layout/process2"/>
    <dgm:cxn modelId="{8266B62F-9B39-42D6-BE0D-A042AD4F35FB}" srcId="{FE2C1E68-9F7B-4C8F-81FF-CA49F5CE31C5}" destId="{B18185BB-1DEA-4948-BF52-A4FDB978A810}" srcOrd="0" destOrd="0" parTransId="{51283E74-DF67-4D54-BDF1-750DE03FB0BE}" sibTransId="{97F4F79C-0178-4233-8EE6-BD858FFB2B66}"/>
    <dgm:cxn modelId="{3E609D30-95B3-4E8E-9E51-42EF66F0BFF2}" type="presOf" srcId="{7C6E63BD-ED00-437B-9EE5-AB72EACDAE29}" destId="{554D4D98-F448-4F31-AA28-8C24AB82FB42}" srcOrd="0" destOrd="0" presId="urn:microsoft.com/office/officeart/2005/8/layout/process2"/>
    <dgm:cxn modelId="{A66C8B32-AA3D-4CBE-9084-C9C704A6C00A}" type="presOf" srcId="{2EC1BB56-8CA2-4945-ADB0-15831CD60BB9}" destId="{A7701DE2-F407-4B6B-AF17-3933016A7F98}" srcOrd="0" destOrd="0" presId="urn:microsoft.com/office/officeart/2005/8/layout/process2"/>
    <dgm:cxn modelId="{A67A4B34-C501-46BA-9D63-C9B98F62A292}" srcId="{7C6E63BD-ED00-437B-9EE5-AB72EACDAE29}" destId="{27C3A31B-B475-4D93-A6A3-EF9A62D51AF4}" srcOrd="0" destOrd="0" parTransId="{422725DC-78E0-4509-B0BC-19B277E843A7}" sibTransId="{FA8B8BAD-B790-4D53-954C-3618BEFE0EEB}"/>
    <dgm:cxn modelId="{06E3A338-2CF3-4511-A1ED-759FA1D70FCE}" type="presOf" srcId="{FE2C1E68-9F7B-4C8F-81FF-CA49F5CE31C5}" destId="{3BA1A971-74F8-4703-90EC-8D0A711E24DB}" srcOrd="0" destOrd="0" presId="urn:microsoft.com/office/officeart/2005/8/layout/process2"/>
    <dgm:cxn modelId="{C7D4413F-6F50-4CD5-AF58-EEA1E8ECB726}" type="presOf" srcId="{F6A4A7CC-A57A-483C-AC5C-CD64456A3E1C}" destId="{AF9F2827-B406-4536-AC0A-987820C3EA7E}" srcOrd="0" destOrd="1" presId="urn:microsoft.com/office/officeart/2005/8/layout/process2"/>
    <dgm:cxn modelId="{3027A17A-8F6D-4042-A4E7-4E31CC850CEF}" type="presOf" srcId="{B18185BB-1DEA-4948-BF52-A4FDB978A810}" destId="{3BA1A971-74F8-4703-90EC-8D0A711E24DB}" srcOrd="0" destOrd="1" presId="urn:microsoft.com/office/officeart/2005/8/layout/process2"/>
    <dgm:cxn modelId="{CE20417D-3F72-47AA-8D5C-4D8677F4682F}" type="presOf" srcId="{58AD06B3-B6DD-4D17-8233-1BD4B59BDC09}" destId="{0D5BB834-0C9F-41D4-98EF-3D6D5DAA932E}" srcOrd="1" destOrd="0" presId="urn:microsoft.com/office/officeart/2005/8/layout/process2"/>
    <dgm:cxn modelId="{538F6487-0073-4086-B47C-74DE695D1BEE}" srcId="{47510564-760C-43CC-9A8D-6FFB7E36AE62}" destId="{7C6E63BD-ED00-437B-9EE5-AB72EACDAE29}" srcOrd="4" destOrd="0" parTransId="{7013F634-FE31-4B62-B40C-06A714E2CB87}" sibTransId="{63AC97E7-B16E-439B-B9C6-5BB8F425F4AF}"/>
    <dgm:cxn modelId="{D5AD088A-4B75-45B6-B22B-552F190D6E16}" type="presOf" srcId="{82963E5E-9B92-4553-8B93-C2F68D56253A}" destId="{1BC9D23B-2AE9-424C-9AFD-BABE0C8AD9E4}" srcOrd="0" destOrd="0" presId="urn:microsoft.com/office/officeart/2005/8/layout/process2"/>
    <dgm:cxn modelId="{90F7D09F-248A-412C-A653-807E0AB7A873}" srcId="{FA38EA0C-60B1-483C-8DFA-FAF9152D38E5}" destId="{F6A4A7CC-A57A-483C-AC5C-CD64456A3E1C}" srcOrd="0" destOrd="0" parTransId="{F41B8209-D621-4E60-A297-B4756ABEF2D4}" sibTransId="{AD2F914C-53C7-435A-9990-A633D555D746}"/>
    <dgm:cxn modelId="{68DC3AAB-C892-4285-85BF-0B030D5D172B}" type="presOf" srcId="{E498B883-F678-4EAB-A783-503C62D29933}" destId="{16A6B525-D98F-40DA-8C46-482537C274AC}" srcOrd="0" destOrd="0" presId="urn:microsoft.com/office/officeart/2005/8/layout/process2"/>
    <dgm:cxn modelId="{C77585C1-8AA0-4F79-953C-5DAD30085FFA}" type="presOf" srcId="{47510564-760C-43CC-9A8D-6FFB7E36AE62}" destId="{E405B3AA-C41E-4B20-9810-03AB2C5F15A2}" srcOrd="0" destOrd="0" presId="urn:microsoft.com/office/officeart/2005/8/layout/process2"/>
    <dgm:cxn modelId="{6B19F6C1-EF23-435A-B541-0DEB96E6A416}" type="presOf" srcId="{82963E5E-9B92-4553-8B93-C2F68D56253A}" destId="{E0E2C2E4-6375-4F2E-9507-5274E35CD221}" srcOrd="1" destOrd="0" presId="urn:microsoft.com/office/officeart/2005/8/layout/process2"/>
    <dgm:cxn modelId="{D2C49DC4-C19B-4961-AD0A-C84E3F0FA6F2}" srcId="{47510564-760C-43CC-9A8D-6FFB7E36AE62}" destId="{FE2C1E68-9F7B-4C8F-81FF-CA49F5CE31C5}" srcOrd="3" destOrd="0" parTransId="{2B14293C-D664-4692-B71B-612DA9FDD509}" sibTransId="{58AD06B3-B6DD-4D17-8233-1BD4B59BDC09}"/>
    <dgm:cxn modelId="{B6EE92CA-2DB9-4E0A-8B83-9394111D9C60}" type="presOf" srcId="{E38DE30B-2D02-4A87-A68C-5B20C978D3A2}" destId="{C3D2755C-D7D1-4697-AD0B-B84690222EF1}" srcOrd="0" destOrd="0" presId="urn:microsoft.com/office/officeart/2005/8/layout/process2"/>
    <dgm:cxn modelId="{887D99D5-2F85-48CD-8861-3BD4B38CB1E4}" type="presOf" srcId="{27C3A31B-B475-4D93-A6A3-EF9A62D51AF4}" destId="{554D4D98-F448-4F31-AA28-8C24AB82FB42}" srcOrd="0" destOrd="1" presId="urn:microsoft.com/office/officeart/2005/8/layout/process2"/>
    <dgm:cxn modelId="{C1EE7DD9-E69A-4130-B4ED-741427428D2C}" srcId="{47510564-760C-43CC-9A8D-6FFB7E36AE62}" destId="{E38DE30B-2D02-4A87-A68C-5B20C978D3A2}" srcOrd="2" destOrd="0" parTransId="{B5E4FFF1-D9BE-4F71-9583-9BDAAF76FC4C}" sibTransId="{2EC1BB56-8CA2-4945-ADB0-15831CD60BB9}"/>
    <dgm:cxn modelId="{2C2C64DA-C7AE-4ECF-81E2-2CA80AEEDC76}" srcId="{E38DE30B-2D02-4A87-A68C-5B20C978D3A2}" destId="{0D38950C-20BC-4965-8A9B-518E944C5637}" srcOrd="0" destOrd="0" parTransId="{A45DF7AD-619F-46F8-AC20-1778F2582087}" sibTransId="{D8D577BC-7ED3-4C4A-AB74-F12BAD2E2A52}"/>
    <dgm:cxn modelId="{5E3484F5-1876-4827-A7B2-10BA43C17FB1}" type="presOf" srcId="{0CE03247-56DE-432C-BA6E-BDC952F8E25B}" destId="{62D620FC-23F2-47DF-B917-9EE6026D4633}" srcOrd="0" destOrd="0" presId="urn:microsoft.com/office/officeart/2005/8/layout/process2"/>
    <dgm:cxn modelId="{9686C7FC-6CBF-412A-B3AE-FD27DBE1013A}" srcId="{47510564-760C-43CC-9A8D-6FFB7E36AE62}" destId="{FA38EA0C-60B1-483C-8DFA-FAF9152D38E5}" srcOrd="1" destOrd="0" parTransId="{9D1A817D-16B1-4FB7-AC83-5B702DD6D1BC}" sibTransId="{82963E5E-9B92-4553-8B93-C2F68D56253A}"/>
    <dgm:cxn modelId="{F378A993-8536-4269-9E46-AA94BB758140}" type="presParOf" srcId="{E405B3AA-C41E-4B20-9810-03AB2C5F15A2}" destId="{62D620FC-23F2-47DF-B917-9EE6026D4633}" srcOrd="0" destOrd="0" presId="urn:microsoft.com/office/officeart/2005/8/layout/process2"/>
    <dgm:cxn modelId="{CFADFD85-83E6-4E43-B524-02CD3A16B093}" type="presParOf" srcId="{E405B3AA-C41E-4B20-9810-03AB2C5F15A2}" destId="{16A6B525-D98F-40DA-8C46-482537C274AC}" srcOrd="1" destOrd="0" presId="urn:microsoft.com/office/officeart/2005/8/layout/process2"/>
    <dgm:cxn modelId="{3BC0B09B-8640-4243-A6CB-5A222DB90E1B}" type="presParOf" srcId="{16A6B525-D98F-40DA-8C46-482537C274AC}" destId="{3A9E936D-C988-4DDE-8B3A-8D2C51FFF51F}" srcOrd="0" destOrd="0" presId="urn:microsoft.com/office/officeart/2005/8/layout/process2"/>
    <dgm:cxn modelId="{E41FDA71-87AB-4814-84A9-1BC423084D88}" type="presParOf" srcId="{E405B3AA-C41E-4B20-9810-03AB2C5F15A2}" destId="{AF9F2827-B406-4536-AC0A-987820C3EA7E}" srcOrd="2" destOrd="0" presId="urn:microsoft.com/office/officeart/2005/8/layout/process2"/>
    <dgm:cxn modelId="{CDAD6713-7346-4587-A4EB-BF214853FA45}" type="presParOf" srcId="{E405B3AA-C41E-4B20-9810-03AB2C5F15A2}" destId="{1BC9D23B-2AE9-424C-9AFD-BABE0C8AD9E4}" srcOrd="3" destOrd="0" presId="urn:microsoft.com/office/officeart/2005/8/layout/process2"/>
    <dgm:cxn modelId="{3E99D405-CA0B-4B25-B3C6-72A85B949614}" type="presParOf" srcId="{1BC9D23B-2AE9-424C-9AFD-BABE0C8AD9E4}" destId="{E0E2C2E4-6375-4F2E-9507-5274E35CD221}" srcOrd="0" destOrd="0" presId="urn:microsoft.com/office/officeart/2005/8/layout/process2"/>
    <dgm:cxn modelId="{409B58A9-851C-4DC4-85DD-352D3D2A5956}" type="presParOf" srcId="{E405B3AA-C41E-4B20-9810-03AB2C5F15A2}" destId="{C3D2755C-D7D1-4697-AD0B-B84690222EF1}" srcOrd="4" destOrd="0" presId="urn:microsoft.com/office/officeart/2005/8/layout/process2"/>
    <dgm:cxn modelId="{44BFEC1D-6460-41B7-B2A4-18FC86D60ABF}" type="presParOf" srcId="{E405B3AA-C41E-4B20-9810-03AB2C5F15A2}" destId="{A7701DE2-F407-4B6B-AF17-3933016A7F98}" srcOrd="5" destOrd="0" presId="urn:microsoft.com/office/officeart/2005/8/layout/process2"/>
    <dgm:cxn modelId="{B12CCBF0-7976-4C67-B2CF-4506F44BC58D}" type="presParOf" srcId="{A7701DE2-F407-4B6B-AF17-3933016A7F98}" destId="{263A714A-E8E0-44CC-B32D-B9629DB95073}" srcOrd="0" destOrd="0" presId="urn:microsoft.com/office/officeart/2005/8/layout/process2"/>
    <dgm:cxn modelId="{D9B9B4BE-E48C-4607-9D51-05F6A5AE8F58}" type="presParOf" srcId="{E405B3AA-C41E-4B20-9810-03AB2C5F15A2}" destId="{3BA1A971-74F8-4703-90EC-8D0A711E24DB}" srcOrd="6" destOrd="0" presId="urn:microsoft.com/office/officeart/2005/8/layout/process2"/>
    <dgm:cxn modelId="{F63FCCEC-08A6-41BB-A77D-CF63A844F359}" type="presParOf" srcId="{E405B3AA-C41E-4B20-9810-03AB2C5F15A2}" destId="{36C6BA8A-1F25-49D6-AEFF-980C7B68E66B}" srcOrd="7" destOrd="0" presId="urn:microsoft.com/office/officeart/2005/8/layout/process2"/>
    <dgm:cxn modelId="{B5C4544B-88A3-478E-8AB5-2DA9DC0E3321}" type="presParOf" srcId="{36C6BA8A-1F25-49D6-AEFF-980C7B68E66B}" destId="{0D5BB834-0C9F-41D4-98EF-3D6D5DAA932E}" srcOrd="0" destOrd="0" presId="urn:microsoft.com/office/officeart/2005/8/layout/process2"/>
    <dgm:cxn modelId="{C7549EBB-280B-42D3-AEA9-6A3CD4705E34}" type="presParOf" srcId="{E405B3AA-C41E-4B20-9810-03AB2C5F15A2}" destId="{554D4D98-F448-4F31-AA28-8C24AB82FB4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10564-760C-43CC-9A8D-6FFB7E36AE6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a:rPr lang="en-US" sz="1200" b="1" dirty="0"/>
            <a:t>1</a:t>
          </a:r>
          <a:r>
            <a:rPr lang="en-US" sz="1400" b="1" dirty="0"/>
            <a:t>. </a:t>
          </a:r>
          <a:r>
            <a:rPr lang="en-US" sz="1200" b="1" dirty="0"/>
            <a:t>Do your research</a:t>
          </a:r>
        </a:p>
      </dgm:t>
    </dgm:pt>
    <dgm:pt modelId="{A94B1AB8-578D-4F79-9D91-2C35BFCDE7D0}" type="parTrans" cxnId="{B3BB1C15-74EF-4653-AA3D-20847280E427}">
      <dgm:prSet/>
      <dgm:spPr/>
      <dgm:t>
        <a:bodyPr/>
        <a:lstStyle/>
        <a:p>
          <a:endParaRPr lang="en-US" sz="1400"/>
        </a:p>
      </dgm:t>
    </dgm:pt>
    <dgm:pt modelId="{E498B883-F678-4EAB-A783-503C62D29933}" type="sibTrans" cxnId="{B3BB1C15-74EF-4653-AA3D-20847280E427}">
      <dgm:prSet custT="1"/>
      <dgm:spPr/>
      <dgm:t>
        <a:bodyPr/>
        <a:lstStyle/>
        <a:p>
          <a:endParaRPr lang="en-US" sz="1400"/>
        </a:p>
      </dgm:t>
    </dgm:pt>
    <dgm:pt modelId="{FA38EA0C-60B1-483C-8DFA-FAF9152D38E5}">
      <dgm:prSet phldrT="[Text]" custT="1"/>
      <dgm:spPr/>
      <dgm:t>
        <a:bodyPr/>
        <a:lstStyle/>
        <a:p>
          <a:r>
            <a:rPr lang="en-US" sz="1200" b="1" dirty="0"/>
            <a:t>2. Consult alumni</a:t>
          </a:r>
        </a:p>
      </dgm:t>
    </dgm:pt>
    <dgm:pt modelId="{9D1A817D-16B1-4FB7-AC83-5B702DD6D1BC}" type="parTrans" cxnId="{9686C7FC-6CBF-412A-B3AE-FD27DBE1013A}">
      <dgm:prSet/>
      <dgm:spPr/>
      <dgm:t>
        <a:bodyPr/>
        <a:lstStyle/>
        <a:p>
          <a:endParaRPr lang="en-US" sz="1400"/>
        </a:p>
      </dgm:t>
    </dgm:pt>
    <dgm:pt modelId="{82963E5E-9B92-4553-8B93-C2F68D56253A}" type="sibTrans" cxnId="{9686C7FC-6CBF-412A-B3AE-FD27DBE1013A}">
      <dgm:prSet custT="1"/>
      <dgm:spPr/>
      <dgm:t>
        <a:bodyPr/>
        <a:lstStyle/>
        <a:p>
          <a:endParaRPr lang="en-US" sz="1400"/>
        </a:p>
      </dgm:t>
    </dgm:pt>
    <dgm:pt modelId="{E95C1898-4349-4D87-9777-77580E844ED8}">
      <dgm:prSet custT="1"/>
      <dgm:spPr/>
      <dgm:t>
        <a:bodyPr/>
        <a:lstStyle/>
        <a:p>
          <a:r>
            <a:rPr lang="en-US" sz="1200" b="1" dirty="0"/>
            <a:t>Mentors, location, curriculum?</a:t>
          </a:r>
        </a:p>
      </dgm:t>
    </dgm:pt>
    <dgm:pt modelId="{2EC255D0-7699-42A7-93BA-4511C13E7A1B}" type="parTrans" cxnId="{275F3BD2-359E-4DE0-84CA-F384CBCEBEB1}">
      <dgm:prSet/>
      <dgm:spPr/>
      <dgm:t>
        <a:bodyPr/>
        <a:lstStyle/>
        <a:p>
          <a:endParaRPr lang="en-US" sz="1400"/>
        </a:p>
      </dgm:t>
    </dgm:pt>
    <dgm:pt modelId="{5EB7CA78-F850-4D7F-B21D-3406356430B3}" type="sibTrans" cxnId="{275F3BD2-359E-4DE0-84CA-F384CBCEBEB1}">
      <dgm:prSet/>
      <dgm:spPr/>
      <dgm:t>
        <a:bodyPr/>
        <a:lstStyle/>
        <a:p>
          <a:endParaRPr lang="en-US" sz="1400"/>
        </a:p>
      </dgm:t>
    </dgm:pt>
    <dgm:pt modelId="{E9E7B869-F752-4FAC-A911-6845C96DE65D}">
      <dgm:prSet phldrT="[Text]" custT="1"/>
      <dgm:spPr/>
      <dgm:t>
        <a:bodyPr/>
        <a:lstStyle/>
        <a:p>
          <a:r>
            <a:rPr lang="en-US" sz="1200" b="1" dirty="0"/>
            <a:t>3. Assemble your team</a:t>
          </a:r>
        </a:p>
      </dgm:t>
    </dgm:pt>
    <dgm:pt modelId="{18E2D336-00D0-4C16-ADDE-F8188806227E}" type="parTrans" cxnId="{0C9B4AE3-B485-4E6C-9423-ED73E622B513}">
      <dgm:prSet/>
      <dgm:spPr/>
      <dgm:t>
        <a:bodyPr/>
        <a:lstStyle/>
        <a:p>
          <a:endParaRPr lang="en-US" sz="1400"/>
        </a:p>
      </dgm:t>
    </dgm:pt>
    <dgm:pt modelId="{E7A23B9B-5809-4288-998F-461D4417DEAF}" type="sibTrans" cxnId="{0C9B4AE3-B485-4E6C-9423-ED73E622B513}">
      <dgm:prSet custT="1"/>
      <dgm:spPr/>
      <dgm:t>
        <a:bodyPr/>
        <a:lstStyle/>
        <a:p>
          <a:endParaRPr lang="en-US" sz="1400"/>
        </a:p>
      </dgm:t>
    </dgm:pt>
    <dgm:pt modelId="{22FE9F15-F603-49D8-B368-A2BFC6A8EEA8}">
      <dgm:prSet phldrT="[Text]" custT="1"/>
      <dgm:spPr/>
      <dgm:t>
        <a:bodyPr/>
        <a:lstStyle/>
        <a:p>
          <a:r>
            <a:rPr lang="en-US" sz="1200" b="1" dirty="0"/>
            <a:t>Contact &amp; discuss experiences</a:t>
          </a:r>
        </a:p>
      </dgm:t>
    </dgm:pt>
    <dgm:pt modelId="{1A7B10F4-7D24-4D54-84A5-5C7A424397F8}" type="parTrans" cxnId="{A9A271C7-12DC-46F6-87D7-E86187D05DF3}">
      <dgm:prSet/>
      <dgm:spPr/>
      <dgm:t>
        <a:bodyPr/>
        <a:lstStyle/>
        <a:p>
          <a:endParaRPr lang="en-US" sz="1400"/>
        </a:p>
      </dgm:t>
    </dgm:pt>
    <dgm:pt modelId="{8506ACBC-9E8C-44A6-A9C3-CC7F10168905}" type="sibTrans" cxnId="{A9A271C7-12DC-46F6-87D7-E86187D05DF3}">
      <dgm:prSet/>
      <dgm:spPr/>
      <dgm:t>
        <a:bodyPr/>
        <a:lstStyle/>
        <a:p>
          <a:endParaRPr lang="en-US" sz="1400"/>
        </a:p>
      </dgm:t>
    </dgm:pt>
    <dgm:pt modelId="{46F43393-DCF1-4A80-BEDE-A76F75AFAC82}">
      <dgm:prSet phldrT="[Text]" custT="1"/>
      <dgm:spPr/>
      <dgm:t>
        <a:bodyPr/>
        <a:lstStyle/>
        <a:p>
          <a:r>
            <a:rPr lang="en-US" sz="1200" b="1" dirty="0"/>
            <a:t>Team 1</a:t>
          </a:r>
          <a:r>
            <a:rPr lang="en-US" sz="1200" b="1" baseline="30000" dirty="0"/>
            <a:t>st</a:t>
          </a:r>
          <a:r>
            <a:rPr lang="en-US" sz="1200" b="1" dirty="0"/>
            <a:t>, idea 2</a:t>
          </a:r>
          <a:r>
            <a:rPr lang="en-US" sz="1200" b="1" baseline="30000" dirty="0"/>
            <a:t>nd</a:t>
          </a:r>
          <a:endParaRPr lang="en-US" sz="1200" b="1" dirty="0"/>
        </a:p>
      </dgm:t>
    </dgm:pt>
    <dgm:pt modelId="{37A59113-95D4-4CD8-9D8E-2AF451E163F3}" type="parTrans" cxnId="{B6E40544-74A4-4E53-943B-FC5647884522}">
      <dgm:prSet/>
      <dgm:spPr/>
      <dgm:t>
        <a:bodyPr/>
        <a:lstStyle/>
        <a:p>
          <a:endParaRPr lang="en-US" sz="1400"/>
        </a:p>
      </dgm:t>
    </dgm:pt>
    <dgm:pt modelId="{4D3EC7B7-3FC3-480A-A440-22D80DF10C32}" type="sibTrans" cxnId="{B6E40544-74A4-4E53-943B-FC5647884522}">
      <dgm:prSet/>
      <dgm:spPr/>
      <dgm:t>
        <a:bodyPr/>
        <a:lstStyle/>
        <a:p>
          <a:endParaRPr lang="en-US" sz="1400"/>
        </a:p>
      </dgm:t>
    </dgm:pt>
    <dgm:pt modelId="{6D185EAC-9186-40C0-A696-2C8875982548}">
      <dgm:prSet phldrT="[Text]" custT="1"/>
      <dgm:spPr/>
      <dgm:t>
        <a:bodyPr/>
        <a:lstStyle/>
        <a:p>
          <a:r>
            <a:rPr lang="en-US" sz="1200" b="1" dirty="0"/>
            <a:t>4. Prepare your pitch</a:t>
          </a:r>
        </a:p>
      </dgm:t>
    </dgm:pt>
    <dgm:pt modelId="{EBB7BC5C-AD54-4045-A095-5B1CE3B7F69E}" type="parTrans" cxnId="{81895050-6E08-415E-AEC0-9A4ED2EFE75C}">
      <dgm:prSet/>
      <dgm:spPr/>
      <dgm:t>
        <a:bodyPr/>
        <a:lstStyle/>
        <a:p>
          <a:endParaRPr lang="en-US" sz="1400"/>
        </a:p>
      </dgm:t>
    </dgm:pt>
    <dgm:pt modelId="{459856B8-88E1-4430-8BB4-EED9084F8133}" type="sibTrans" cxnId="{81895050-6E08-415E-AEC0-9A4ED2EFE75C}">
      <dgm:prSet custT="1"/>
      <dgm:spPr/>
      <dgm:t>
        <a:bodyPr/>
        <a:lstStyle/>
        <a:p>
          <a:endParaRPr lang="en-US" sz="1400"/>
        </a:p>
      </dgm:t>
    </dgm:pt>
    <dgm:pt modelId="{1D4266F7-61FF-4EC2-9A4D-671E55FED1D0}">
      <dgm:prSet phldrT="[Text]" custT="1"/>
      <dgm:spPr/>
      <dgm:t>
        <a:bodyPr/>
        <a:lstStyle/>
        <a:p>
          <a:r>
            <a:rPr lang="en-US" sz="1200" b="1" dirty="0"/>
            <a:t>Doers not winners</a:t>
          </a:r>
        </a:p>
      </dgm:t>
    </dgm:pt>
    <dgm:pt modelId="{172F0B3F-66F9-47DE-9BD6-964B087020B1}" type="parTrans" cxnId="{2E366A4D-EA63-47E2-BAB5-75EA12B0867B}">
      <dgm:prSet/>
      <dgm:spPr/>
      <dgm:t>
        <a:bodyPr/>
        <a:lstStyle/>
        <a:p>
          <a:endParaRPr lang="en-US" sz="1400"/>
        </a:p>
      </dgm:t>
    </dgm:pt>
    <dgm:pt modelId="{2EFD512A-334D-40FE-A509-D8427B29E845}" type="sibTrans" cxnId="{2E366A4D-EA63-47E2-BAB5-75EA12B0867B}">
      <dgm:prSet/>
      <dgm:spPr/>
      <dgm:t>
        <a:bodyPr/>
        <a:lstStyle/>
        <a:p>
          <a:endParaRPr lang="en-US" sz="1400"/>
        </a:p>
      </dgm:t>
    </dgm:pt>
    <dgm:pt modelId="{C9EF19A0-793D-4631-B67B-C7CE162DA3EF}">
      <dgm:prSet phldrT="[Text]" custT="1"/>
      <dgm:spPr/>
      <dgm:t>
        <a:bodyPr/>
        <a:lstStyle/>
        <a:p>
          <a:r>
            <a:rPr lang="en-US" sz="1200" b="1" dirty="0"/>
            <a:t>5. Give</a:t>
          </a:r>
        </a:p>
      </dgm:t>
    </dgm:pt>
    <dgm:pt modelId="{E1CABFA6-6DF9-499C-914B-C157558D1DF2}" type="parTrans" cxnId="{824275AF-4D28-4DF9-B2B6-C4F1C055CB11}">
      <dgm:prSet/>
      <dgm:spPr/>
      <dgm:t>
        <a:bodyPr/>
        <a:lstStyle/>
        <a:p>
          <a:endParaRPr lang="en-US" sz="1400"/>
        </a:p>
      </dgm:t>
    </dgm:pt>
    <dgm:pt modelId="{0A09FC98-D3B4-44B2-A28D-E39079AA1790}" type="sibTrans" cxnId="{824275AF-4D28-4DF9-B2B6-C4F1C055CB11}">
      <dgm:prSet/>
      <dgm:spPr/>
      <dgm:t>
        <a:bodyPr/>
        <a:lstStyle/>
        <a:p>
          <a:endParaRPr lang="en-US" sz="1400"/>
        </a:p>
      </dgm:t>
    </dgm:pt>
    <dgm:pt modelId="{3B2268CE-5BA3-4413-8199-8FC105076FC6}">
      <dgm:prSet phldrT="[Text]" custT="1"/>
      <dgm:spPr/>
      <dgm:t>
        <a:bodyPr/>
        <a:lstStyle/>
        <a:p>
          <a:r>
            <a:rPr lang="en-US" sz="1200" b="1" dirty="0"/>
            <a:t>Equity?</a:t>
          </a:r>
        </a:p>
      </dgm:t>
    </dgm:pt>
    <dgm:pt modelId="{96C373B8-52FF-4DFB-87C9-73C8054BBEED}" type="parTrans" cxnId="{D5971DFB-6A94-4F75-9850-78AED8309393}">
      <dgm:prSet/>
      <dgm:spPr/>
      <dgm:t>
        <a:bodyPr/>
        <a:lstStyle/>
        <a:p>
          <a:endParaRPr lang="en-US" sz="1400"/>
        </a:p>
      </dgm:t>
    </dgm:pt>
    <dgm:pt modelId="{A3D62764-1C2A-4E7C-971F-0E855877C120}" type="sibTrans" cxnId="{D5971DFB-6A94-4F75-9850-78AED8309393}">
      <dgm:prSet/>
      <dgm:spPr/>
      <dgm:t>
        <a:bodyPr/>
        <a:lstStyle/>
        <a:p>
          <a:endParaRPr lang="en-US" sz="1400"/>
        </a:p>
      </dgm:t>
    </dgm:pt>
    <dgm:pt modelId="{E405B3AA-C41E-4B20-9810-03AB2C5F15A2}" type="pres">
      <dgm:prSet presAssocID="{47510564-760C-43CC-9A8D-6FFB7E36AE62}" presName="linearFlow" presStyleCnt="0">
        <dgm:presLayoutVars>
          <dgm:resizeHandles val="exact"/>
        </dgm:presLayoutVars>
      </dgm:prSet>
      <dgm:spPr/>
    </dgm:pt>
    <dgm:pt modelId="{62D620FC-23F2-47DF-B917-9EE6026D4633}" type="pres">
      <dgm:prSet presAssocID="{0CE03247-56DE-432C-BA6E-BDC952F8E25B}" presName="node" presStyleLbl="node1" presStyleIdx="0" presStyleCnt="5" custScaleX="111500">
        <dgm:presLayoutVars>
          <dgm:bulletEnabled val="1"/>
        </dgm:presLayoutVars>
      </dgm:prSet>
      <dgm:spPr/>
    </dgm:pt>
    <dgm:pt modelId="{16A6B525-D98F-40DA-8C46-482537C274AC}" type="pres">
      <dgm:prSet presAssocID="{E498B883-F678-4EAB-A783-503C62D29933}" presName="sibTrans" presStyleLbl="sibTrans2D1" presStyleIdx="0" presStyleCnt="4"/>
      <dgm:spPr/>
    </dgm:pt>
    <dgm:pt modelId="{3A9E936D-C988-4DDE-8B3A-8D2C51FFF51F}" type="pres">
      <dgm:prSet presAssocID="{E498B883-F678-4EAB-A783-503C62D29933}" presName="connectorText" presStyleLbl="sibTrans2D1" presStyleIdx="0" presStyleCnt="4"/>
      <dgm:spPr/>
    </dgm:pt>
    <dgm:pt modelId="{AF9F2827-B406-4536-AC0A-987820C3EA7E}" type="pres">
      <dgm:prSet presAssocID="{FA38EA0C-60B1-483C-8DFA-FAF9152D38E5}" presName="node" presStyleLbl="node1" presStyleIdx="1" presStyleCnt="5" custScaleX="111500">
        <dgm:presLayoutVars>
          <dgm:bulletEnabled val="1"/>
        </dgm:presLayoutVars>
      </dgm:prSet>
      <dgm:spPr/>
    </dgm:pt>
    <dgm:pt modelId="{535DD2B1-81D2-4013-B538-409ED3BF5559}" type="pres">
      <dgm:prSet presAssocID="{82963E5E-9B92-4553-8B93-C2F68D56253A}" presName="sibTrans" presStyleLbl="sibTrans2D1" presStyleIdx="1" presStyleCnt="4"/>
      <dgm:spPr/>
    </dgm:pt>
    <dgm:pt modelId="{D9BAD87E-7B63-4A8F-B235-F549E130BCB6}" type="pres">
      <dgm:prSet presAssocID="{82963E5E-9B92-4553-8B93-C2F68D56253A}" presName="connectorText" presStyleLbl="sibTrans2D1" presStyleIdx="1" presStyleCnt="4"/>
      <dgm:spPr/>
    </dgm:pt>
    <dgm:pt modelId="{EF7D2D83-0498-443C-AFBD-18174E4EFDF2}" type="pres">
      <dgm:prSet presAssocID="{E9E7B869-F752-4FAC-A911-6845C96DE65D}" presName="node" presStyleLbl="node1" presStyleIdx="2" presStyleCnt="5" custScaleX="111500">
        <dgm:presLayoutVars>
          <dgm:bulletEnabled val="1"/>
        </dgm:presLayoutVars>
      </dgm:prSet>
      <dgm:spPr/>
    </dgm:pt>
    <dgm:pt modelId="{C9E71675-9A02-4392-8D01-07147CE478D1}" type="pres">
      <dgm:prSet presAssocID="{E7A23B9B-5809-4288-998F-461D4417DEAF}" presName="sibTrans" presStyleLbl="sibTrans2D1" presStyleIdx="2" presStyleCnt="4"/>
      <dgm:spPr/>
    </dgm:pt>
    <dgm:pt modelId="{FA32AA98-70A5-431E-9973-0D78972D88EF}" type="pres">
      <dgm:prSet presAssocID="{E7A23B9B-5809-4288-998F-461D4417DEAF}" presName="connectorText" presStyleLbl="sibTrans2D1" presStyleIdx="2" presStyleCnt="4"/>
      <dgm:spPr/>
    </dgm:pt>
    <dgm:pt modelId="{8027DE76-D636-4AF1-B982-D73964E29281}" type="pres">
      <dgm:prSet presAssocID="{6D185EAC-9186-40C0-A696-2C8875982548}" presName="node" presStyleLbl="node1" presStyleIdx="3" presStyleCnt="5" custScaleX="111500">
        <dgm:presLayoutVars>
          <dgm:bulletEnabled val="1"/>
        </dgm:presLayoutVars>
      </dgm:prSet>
      <dgm:spPr/>
    </dgm:pt>
    <dgm:pt modelId="{B75DBED3-A68E-481A-8540-3E5582BBFBF6}" type="pres">
      <dgm:prSet presAssocID="{459856B8-88E1-4430-8BB4-EED9084F8133}" presName="sibTrans" presStyleLbl="sibTrans2D1" presStyleIdx="3" presStyleCnt="4"/>
      <dgm:spPr/>
    </dgm:pt>
    <dgm:pt modelId="{3C5A57A4-B160-4BB9-8E41-70D1922E6B09}" type="pres">
      <dgm:prSet presAssocID="{459856B8-88E1-4430-8BB4-EED9084F8133}" presName="connectorText" presStyleLbl="sibTrans2D1" presStyleIdx="3" presStyleCnt="4"/>
      <dgm:spPr/>
    </dgm:pt>
    <dgm:pt modelId="{1CDF233B-8926-4186-BFAB-19AA62F6170D}" type="pres">
      <dgm:prSet presAssocID="{C9EF19A0-793D-4631-B67B-C7CE162DA3EF}" presName="node" presStyleLbl="node1" presStyleIdx="4" presStyleCnt="5" custScaleX="111500">
        <dgm:presLayoutVars>
          <dgm:bulletEnabled val="1"/>
        </dgm:presLayoutVars>
      </dgm:prSet>
      <dgm:spPr/>
    </dgm:pt>
  </dgm:ptLst>
  <dgm:cxnLst>
    <dgm:cxn modelId="{A357CB12-2AE0-4E20-AEC8-2FD68F8F2162}" type="presOf" srcId="{E498B883-F678-4EAB-A783-503C62D29933}" destId="{16A6B525-D98F-40DA-8C46-482537C274AC}" srcOrd="0" destOrd="0" presId="urn:microsoft.com/office/officeart/2005/8/layout/process2"/>
    <dgm:cxn modelId="{B3BB1C15-74EF-4653-AA3D-20847280E427}" srcId="{47510564-760C-43CC-9A8D-6FFB7E36AE62}" destId="{0CE03247-56DE-432C-BA6E-BDC952F8E25B}" srcOrd="0" destOrd="0" parTransId="{A94B1AB8-578D-4F79-9D91-2C35BFCDE7D0}" sibTransId="{E498B883-F678-4EAB-A783-503C62D29933}"/>
    <dgm:cxn modelId="{E9261216-9403-43FF-8071-2F553CB12570}" type="presOf" srcId="{FA38EA0C-60B1-483C-8DFA-FAF9152D38E5}" destId="{AF9F2827-B406-4536-AC0A-987820C3EA7E}" srcOrd="0" destOrd="0" presId="urn:microsoft.com/office/officeart/2005/8/layout/process2"/>
    <dgm:cxn modelId="{1BEDB829-B83E-4C5F-AAAB-14AEBE8530F5}" type="presOf" srcId="{6D185EAC-9186-40C0-A696-2C8875982548}" destId="{8027DE76-D636-4AF1-B982-D73964E29281}" srcOrd="0" destOrd="0" presId="urn:microsoft.com/office/officeart/2005/8/layout/process2"/>
    <dgm:cxn modelId="{B6E40544-74A4-4E53-943B-FC5647884522}" srcId="{E9E7B869-F752-4FAC-A911-6845C96DE65D}" destId="{46F43393-DCF1-4A80-BEDE-A76F75AFAC82}" srcOrd="0" destOrd="0" parTransId="{37A59113-95D4-4CD8-9D8E-2AF451E163F3}" sibTransId="{4D3EC7B7-3FC3-480A-A440-22D80DF10C32}"/>
    <dgm:cxn modelId="{AD586567-4BCF-4A91-9700-3FAB5D52FAC0}" type="presOf" srcId="{82963E5E-9B92-4553-8B93-C2F68D56253A}" destId="{D9BAD87E-7B63-4A8F-B235-F549E130BCB6}" srcOrd="1" destOrd="0" presId="urn:microsoft.com/office/officeart/2005/8/layout/process2"/>
    <dgm:cxn modelId="{92A90268-533F-4E76-AB4A-DFCBB1B82A61}" type="presOf" srcId="{E7A23B9B-5809-4288-998F-461D4417DEAF}" destId="{C9E71675-9A02-4392-8D01-07147CE478D1}" srcOrd="0" destOrd="0" presId="urn:microsoft.com/office/officeart/2005/8/layout/process2"/>
    <dgm:cxn modelId="{EC413449-2828-484D-8B5B-7236B7ADAACA}" type="presOf" srcId="{E498B883-F678-4EAB-A783-503C62D29933}" destId="{3A9E936D-C988-4DDE-8B3A-8D2C51FFF51F}" srcOrd="1" destOrd="0" presId="urn:microsoft.com/office/officeart/2005/8/layout/process2"/>
    <dgm:cxn modelId="{2E366A4D-EA63-47E2-BAB5-75EA12B0867B}" srcId="{6D185EAC-9186-40C0-A696-2C8875982548}" destId="{1D4266F7-61FF-4EC2-9A4D-671E55FED1D0}" srcOrd="0" destOrd="0" parTransId="{172F0B3F-66F9-47DE-9BD6-964B087020B1}" sibTransId="{2EFD512A-334D-40FE-A509-D8427B29E845}"/>
    <dgm:cxn modelId="{81895050-6E08-415E-AEC0-9A4ED2EFE75C}" srcId="{47510564-760C-43CC-9A8D-6FFB7E36AE62}" destId="{6D185EAC-9186-40C0-A696-2C8875982548}" srcOrd="3" destOrd="0" parTransId="{EBB7BC5C-AD54-4045-A095-5B1CE3B7F69E}" sibTransId="{459856B8-88E1-4430-8BB4-EED9084F8133}"/>
    <dgm:cxn modelId="{5B809E70-9075-4474-AB44-CDBF589018BE}" type="presOf" srcId="{E9E7B869-F752-4FAC-A911-6845C96DE65D}" destId="{EF7D2D83-0498-443C-AFBD-18174E4EFDF2}" srcOrd="0" destOrd="0" presId="urn:microsoft.com/office/officeart/2005/8/layout/process2"/>
    <dgm:cxn modelId="{7F8AEC50-B2B1-40DF-8F33-F3F1B5B88871}" type="presOf" srcId="{E7A23B9B-5809-4288-998F-461D4417DEAF}" destId="{FA32AA98-70A5-431E-9973-0D78972D88EF}" srcOrd="1" destOrd="0" presId="urn:microsoft.com/office/officeart/2005/8/layout/process2"/>
    <dgm:cxn modelId="{9280A688-4E9B-4CDE-ABFD-F1CA18E44514}" type="presOf" srcId="{82963E5E-9B92-4553-8B93-C2F68D56253A}" destId="{535DD2B1-81D2-4013-B538-409ED3BF5559}" srcOrd="0" destOrd="0" presId="urn:microsoft.com/office/officeart/2005/8/layout/process2"/>
    <dgm:cxn modelId="{8496D695-14BB-4B1F-B326-9D5FDD13FD31}" type="presOf" srcId="{46F43393-DCF1-4A80-BEDE-A76F75AFAC82}" destId="{EF7D2D83-0498-443C-AFBD-18174E4EFDF2}" srcOrd="0" destOrd="1" presId="urn:microsoft.com/office/officeart/2005/8/layout/process2"/>
    <dgm:cxn modelId="{57CFF996-27A8-4B35-BFFE-AE994495AF56}" type="presOf" srcId="{459856B8-88E1-4430-8BB4-EED9084F8133}" destId="{3C5A57A4-B160-4BB9-8E41-70D1922E6B09}" srcOrd="1" destOrd="0" presId="urn:microsoft.com/office/officeart/2005/8/layout/process2"/>
    <dgm:cxn modelId="{E89D9EA2-6BB7-48E0-B17E-AC4F08718B93}" type="presOf" srcId="{1D4266F7-61FF-4EC2-9A4D-671E55FED1D0}" destId="{8027DE76-D636-4AF1-B982-D73964E29281}" srcOrd="0" destOrd="1" presId="urn:microsoft.com/office/officeart/2005/8/layout/process2"/>
    <dgm:cxn modelId="{824275AF-4D28-4DF9-B2B6-C4F1C055CB11}" srcId="{47510564-760C-43CC-9A8D-6FFB7E36AE62}" destId="{C9EF19A0-793D-4631-B67B-C7CE162DA3EF}" srcOrd="4" destOrd="0" parTransId="{E1CABFA6-6DF9-499C-914B-C157558D1DF2}" sibTransId="{0A09FC98-D3B4-44B2-A28D-E39079AA1790}"/>
    <dgm:cxn modelId="{8E455ABF-0EA0-4A86-AB3D-7EE97C94FCAB}" type="presOf" srcId="{47510564-760C-43CC-9A8D-6FFB7E36AE62}" destId="{E405B3AA-C41E-4B20-9810-03AB2C5F15A2}" srcOrd="0" destOrd="0" presId="urn:microsoft.com/office/officeart/2005/8/layout/process2"/>
    <dgm:cxn modelId="{AF87EFC3-D479-44A0-AB4B-F5102A0D13E7}" type="presOf" srcId="{3B2268CE-5BA3-4413-8199-8FC105076FC6}" destId="{1CDF233B-8926-4186-BFAB-19AA62F6170D}" srcOrd="0" destOrd="1" presId="urn:microsoft.com/office/officeart/2005/8/layout/process2"/>
    <dgm:cxn modelId="{A9A271C7-12DC-46F6-87D7-E86187D05DF3}" srcId="{FA38EA0C-60B1-483C-8DFA-FAF9152D38E5}" destId="{22FE9F15-F603-49D8-B368-A2BFC6A8EEA8}" srcOrd="0" destOrd="0" parTransId="{1A7B10F4-7D24-4D54-84A5-5C7A424397F8}" sibTransId="{8506ACBC-9E8C-44A6-A9C3-CC7F10168905}"/>
    <dgm:cxn modelId="{D12496C9-C3D0-4405-8193-8B5B90DD3487}" type="presOf" srcId="{459856B8-88E1-4430-8BB4-EED9084F8133}" destId="{B75DBED3-A68E-481A-8540-3E5582BBFBF6}" srcOrd="0" destOrd="0" presId="urn:microsoft.com/office/officeart/2005/8/layout/process2"/>
    <dgm:cxn modelId="{154576CE-877D-4131-8D1B-44AE75628851}" type="presOf" srcId="{0CE03247-56DE-432C-BA6E-BDC952F8E25B}" destId="{62D620FC-23F2-47DF-B917-9EE6026D4633}" srcOrd="0" destOrd="0" presId="urn:microsoft.com/office/officeart/2005/8/layout/process2"/>
    <dgm:cxn modelId="{71A335D2-A326-48DD-A6E2-3F47DCB81C4C}" type="presOf" srcId="{22FE9F15-F603-49D8-B368-A2BFC6A8EEA8}" destId="{AF9F2827-B406-4536-AC0A-987820C3EA7E}" srcOrd="0" destOrd="1" presId="urn:microsoft.com/office/officeart/2005/8/layout/process2"/>
    <dgm:cxn modelId="{275F3BD2-359E-4DE0-84CA-F384CBCEBEB1}" srcId="{0CE03247-56DE-432C-BA6E-BDC952F8E25B}" destId="{E95C1898-4349-4D87-9777-77580E844ED8}" srcOrd="0" destOrd="0" parTransId="{2EC255D0-7699-42A7-93BA-4511C13E7A1B}" sibTransId="{5EB7CA78-F850-4D7F-B21D-3406356430B3}"/>
    <dgm:cxn modelId="{408AA7D8-F0AF-4289-AF4E-578CF4F6FDF5}" type="presOf" srcId="{E95C1898-4349-4D87-9777-77580E844ED8}" destId="{62D620FC-23F2-47DF-B917-9EE6026D4633}" srcOrd="0" destOrd="1" presId="urn:microsoft.com/office/officeart/2005/8/layout/process2"/>
    <dgm:cxn modelId="{ACC2D9DE-40B9-41C8-A2A9-85C63E5AB488}" type="presOf" srcId="{C9EF19A0-793D-4631-B67B-C7CE162DA3EF}" destId="{1CDF233B-8926-4186-BFAB-19AA62F6170D}" srcOrd="0" destOrd="0" presId="urn:microsoft.com/office/officeart/2005/8/layout/process2"/>
    <dgm:cxn modelId="{0C9B4AE3-B485-4E6C-9423-ED73E622B513}" srcId="{47510564-760C-43CC-9A8D-6FFB7E36AE62}" destId="{E9E7B869-F752-4FAC-A911-6845C96DE65D}" srcOrd="2" destOrd="0" parTransId="{18E2D336-00D0-4C16-ADDE-F8188806227E}" sibTransId="{E7A23B9B-5809-4288-998F-461D4417DEAF}"/>
    <dgm:cxn modelId="{D5971DFB-6A94-4F75-9850-78AED8309393}" srcId="{C9EF19A0-793D-4631-B67B-C7CE162DA3EF}" destId="{3B2268CE-5BA3-4413-8199-8FC105076FC6}" srcOrd="0" destOrd="0" parTransId="{96C373B8-52FF-4DFB-87C9-73C8054BBEED}" sibTransId="{A3D62764-1C2A-4E7C-971F-0E855877C120}"/>
    <dgm:cxn modelId="{9686C7FC-6CBF-412A-B3AE-FD27DBE1013A}" srcId="{47510564-760C-43CC-9A8D-6FFB7E36AE62}" destId="{FA38EA0C-60B1-483C-8DFA-FAF9152D38E5}" srcOrd="1" destOrd="0" parTransId="{9D1A817D-16B1-4FB7-AC83-5B702DD6D1BC}" sibTransId="{82963E5E-9B92-4553-8B93-C2F68D56253A}"/>
    <dgm:cxn modelId="{18E10956-D33F-460C-B3A3-8E0D0D7EAA64}" type="presParOf" srcId="{E405B3AA-C41E-4B20-9810-03AB2C5F15A2}" destId="{62D620FC-23F2-47DF-B917-9EE6026D4633}" srcOrd="0" destOrd="0" presId="urn:microsoft.com/office/officeart/2005/8/layout/process2"/>
    <dgm:cxn modelId="{FA352C1F-A402-4187-8D8D-359217C76B78}" type="presParOf" srcId="{E405B3AA-C41E-4B20-9810-03AB2C5F15A2}" destId="{16A6B525-D98F-40DA-8C46-482537C274AC}" srcOrd="1" destOrd="0" presId="urn:microsoft.com/office/officeart/2005/8/layout/process2"/>
    <dgm:cxn modelId="{37732BAD-D368-4D58-9CA1-FF1A55BE1B2E}" type="presParOf" srcId="{16A6B525-D98F-40DA-8C46-482537C274AC}" destId="{3A9E936D-C988-4DDE-8B3A-8D2C51FFF51F}" srcOrd="0" destOrd="0" presId="urn:microsoft.com/office/officeart/2005/8/layout/process2"/>
    <dgm:cxn modelId="{1FD31BC9-6A18-47C4-897A-32C6983E7C33}" type="presParOf" srcId="{E405B3AA-C41E-4B20-9810-03AB2C5F15A2}" destId="{AF9F2827-B406-4536-AC0A-987820C3EA7E}" srcOrd="2" destOrd="0" presId="urn:microsoft.com/office/officeart/2005/8/layout/process2"/>
    <dgm:cxn modelId="{3008DD35-E910-40B1-A5A9-3CF77CE6A3E9}" type="presParOf" srcId="{E405B3AA-C41E-4B20-9810-03AB2C5F15A2}" destId="{535DD2B1-81D2-4013-B538-409ED3BF5559}" srcOrd="3" destOrd="0" presId="urn:microsoft.com/office/officeart/2005/8/layout/process2"/>
    <dgm:cxn modelId="{3041F5A1-C5FB-4279-A78C-C25EF051E9C4}" type="presParOf" srcId="{535DD2B1-81D2-4013-B538-409ED3BF5559}" destId="{D9BAD87E-7B63-4A8F-B235-F549E130BCB6}" srcOrd="0" destOrd="0" presId="urn:microsoft.com/office/officeart/2005/8/layout/process2"/>
    <dgm:cxn modelId="{CD485988-01DC-4F4C-9B8D-C26D22486DDF}" type="presParOf" srcId="{E405B3AA-C41E-4B20-9810-03AB2C5F15A2}" destId="{EF7D2D83-0498-443C-AFBD-18174E4EFDF2}" srcOrd="4" destOrd="0" presId="urn:microsoft.com/office/officeart/2005/8/layout/process2"/>
    <dgm:cxn modelId="{C67B8745-63F2-4267-81C6-68F575728D81}" type="presParOf" srcId="{E405B3AA-C41E-4B20-9810-03AB2C5F15A2}" destId="{C9E71675-9A02-4392-8D01-07147CE478D1}" srcOrd="5" destOrd="0" presId="urn:microsoft.com/office/officeart/2005/8/layout/process2"/>
    <dgm:cxn modelId="{55DB0088-CA35-45A4-8EA1-A168E8F77D8C}" type="presParOf" srcId="{C9E71675-9A02-4392-8D01-07147CE478D1}" destId="{FA32AA98-70A5-431E-9973-0D78972D88EF}" srcOrd="0" destOrd="0" presId="urn:microsoft.com/office/officeart/2005/8/layout/process2"/>
    <dgm:cxn modelId="{113CC645-DD7C-474B-AABE-7BABA62D371A}" type="presParOf" srcId="{E405B3AA-C41E-4B20-9810-03AB2C5F15A2}" destId="{8027DE76-D636-4AF1-B982-D73964E29281}" srcOrd="6" destOrd="0" presId="urn:microsoft.com/office/officeart/2005/8/layout/process2"/>
    <dgm:cxn modelId="{87453F69-9731-4AE9-BE00-5603F2947D10}" type="presParOf" srcId="{E405B3AA-C41E-4B20-9810-03AB2C5F15A2}" destId="{B75DBED3-A68E-481A-8540-3E5582BBFBF6}" srcOrd="7" destOrd="0" presId="urn:microsoft.com/office/officeart/2005/8/layout/process2"/>
    <dgm:cxn modelId="{27ACF6A7-6E98-4038-BE91-C84C8575EC0F}" type="presParOf" srcId="{B75DBED3-A68E-481A-8540-3E5582BBFBF6}" destId="{3C5A57A4-B160-4BB9-8E41-70D1922E6B09}" srcOrd="0" destOrd="0" presId="urn:microsoft.com/office/officeart/2005/8/layout/process2"/>
    <dgm:cxn modelId="{0623317B-E1BE-4E99-AA64-93FCBEAC62CF}" type="presParOf" srcId="{E405B3AA-C41E-4B20-9810-03AB2C5F15A2}" destId="{1CDF233B-8926-4186-BFAB-19AA62F6170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10564-760C-43CC-9A8D-6FFB7E36AE6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a:rPr lang="en-US" sz="1400" b="1" dirty="0"/>
            <a:t>1. Understand</a:t>
          </a:r>
        </a:p>
      </dgm:t>
    </dgm:pt>
    <dgm:pt modelId="{A94B1AB8-578D-4F79-9D91-2C35BFCDE7D0}" type="parTrans" cxnId="{B3BB1C15-74EF-4653-AA3D-20847280E427}">
      <dgm:prSet/>
      <dgm:spPr/>
      <dgm:t>
        <a:bodyPr/>
        <a:lstStyle/>
        <a:p>
          <a:endParaRPr lang="en-US" sz="1400"/>
        </a:p>
      </dgm:t>
    </dgm:pt>
    <dgm:pt modelId="{E498B883-F678-4EAB-A783-503C62D29933}" type="sibTrans" cxnId="{B3BB1C15-74EF-4653-AA3D-20847280E427}">
      <dgm:prSet/>
      <dgm:spPr/>
      <dgm:t>
        <a:bodyPr/>
        <a:lstStyle/>
        <a:p>
          <a:endParaRPr lang="en-US" sz="1400"/>
        </a:p>
      </dgm:t>
    </dgm:pt>
    <dgm:pt modelId="{E38DE30B-2D02-4A87-A68C-5B20C978D3A2}">
      <dgm:prSet phldrT="[Text]" custT="1"/>
      <dgm:spPr/>
      <dgm:t>
        <a:bodyPr/>
        <a:lstStyle/>
        <a:p>
          <a:r>
            <a:rPr lang="en-US" sz="1400" b="1" dirty="0"/>
            <a:t>2. Plan</a:t>
          </a:r>
        </a:p>
      </dgm:t>
    </dgm:pt>
    <dgm:pt modelId="{B5E4FFF1-D9BE-4F71-9583-9BDAAF76FC4C}" type="parTrans" cxnId="{C1EE7DD9-E69A-4130-B4ED-741427428D2C}">
      <dgm:prSet/>
      <dgm:spPr/>
      <dgm:t>
        <a:bodyPr/>
        <a:lstStyle/>
        <a:p>
          <a:endParaRPr lang="en-US" sz="1400"/>
        </a:p>
      </dgm:t>
    </dgm:pt>
    <dgm:pt modelId="{2EC1BB56-8CA2-4945-ADB0-15831CD60BB9}" type="sibTrans" cxnId="{C1EE7DD9-E69A-4130-B4ED-741427428D2C}">
      <dgm:prSet/>
      <dgm:spPr/>
      <dgm:t>
        <a:bodyPr/>
        <a:lstStyle/>
        <a:p>
          <a:endParaRPr lang="en-US" sz="1400"/>
        </a:p>
      </dgm:t>
    </dgm:pt>
    <dgm:pt modelId="{562FE321-A1EF-46AB-B44F-15CBF68FC9DA}">
      <dgm:prSet phldrT="[Text]" custT="1"/>
      <dgm:spPr/>
      <dgm:t>
        <a:bodyPr/>
        <a:lstStyle/>
        <a:p>
          <a:r>
            <a:rPr lang="en-US" sz="1400" b="1" dirty="0"/>
            <a:t>3. Commit</a:t>
          </a:r>
        </a:p>
      </dgm:t>
    </dgm:pt>
    <dgm:pt modelId="{BD7CD8CA-75AF-422F-8D63-F7027282369F}" type="parTrans" cxnId="{BC9285F1-2C8E-4CE0-A269-763E201984E6}">
      <dgm:prSet/>
      <dgm:spPr/>
      <dgm:t>
        <a:bodyPr/>
        <a:lstStyle/>
        <a:p>
          <a:endParaRPr lang="en-US" sz="1400"/>
        </a:p>
      </dgm:t>
    </dgm:pt>
    <dgm:pt modelId="{B724D053-13A2-479E-AEFF-F71E0DD96C7F}" type="sibTrans" cxnId="{BC9285F1-2C8E-4CE0-A269-763E201984E6}">
      <dgm:prSet/>
      <dgm:spPr/>
      <dgm:t>
        <a:bodyPr/>
        <a:lstStyle/>
        <a:p>
          <a:endParaRPr lang="en-US" sz="1400"/>
        </a:p>
      </dgm:t>
    </dgm:pt>
    <dgm:pt modelId="{456A8C12-FBBB-4CA6-8675-B87E9A7413CE}">
      <dgm:prSet custT="1"/>
      <dgm:spPr/>
      <dgm:t>
        <a:bodyPr/>
        <a:lstStyle/>
        <a:p>
          <a:r>
            <a:rPr lang="en-US" sz="1400" dirty="0"/>
            <a:t>Understand the product, customers and market</a:t>
          </a:r>
        </a:p>
      </dgm:t>
    </dgm:pt>
    <dgm:pt modelId="{2D9C005E-C9ED-4FE7-9A0F-DBA66FAB25BD}" type="parTrans" cxnId="{D9EDD1AE-1553-4F38-A80C-3EA0FA5B4F07}">
      <dgm:prSet/>
      <dgm:spPr/>
      <dgm:t>
        <a:bodyPr/>
        <a:lstStyle/>
        <a:p>
          <a:endParaRPr lang="en-US" sz="1400"/>
        </a:p>
      </dgm:t>
    </dgm:pt>
    <dgm:pt modelId="{1007A8FE-D27B-4600-A00A-2325085C5A4E}" type="sibTrans" cxnId="{D9EDD1AE-1553-4F38-A80C-3EA0FA5B4F07}">
      <dgm:prSet/>
      <dgm:spPr/>
      <dgm:t>
        <a:bodyPr/>
        <a:lstStyle/>
        <a:p>
          <a:endParaRPr lang="en-US" sz="1400"/>
        </a:p>
      </dgm:t>
    </dgm:pt>
    <dgm:pt modelId="{11F1EAD3-D826-44C7-9C9A-4BC29F0B0420}">
      <dgm:prSet phldrT="[Text]" custT="1"/>
      <dgm:spPr/>
      <dgm:t>
        <a:bodyPr/>
        <a:lstStyle/>
        <a:p>
          <a:r>
            <a:rPr lang="en-US" sz="1400" dirty="0"/>
            <a:t>Prepare detailed business plan</a:t>
          </a:r>
          <a:r>
            <a:rPr lang="sl-SI" sz="1400" dirty="0"/>
            <a:t> &amp; </a:t>
          </a:r>
          <a:r>
            <a:rPr lang="sl-SI" sz="1400" dirty="0" err="1"/>
            <a:t>pitch</a:t>
          </a:r>
          <a:endParaRPr lang="en-US" sz="1400" dirty="0"/>
        </a:p>
      </dgm:t>
    </dgm:pt>
    <dgm:pt modelId="{9F585A21-4BA6-4306-A1A2-B742EC36E876}" type="parTrans" cxnId="{9711BFF9-C797-49A1-9047-B24FFAA7898F}">
      <dgm:prSet/>
      <dgm:spPr/>
      <dgm:t>
        <a:bodyPr/>
        <a:lstStyle/>
        <a:p>
          <a:endParaRPr lang="en-US" sz="1400"/>
        </a:p>
      </dgm:t>
    </dgm:pt>
    <dgm:pt modelId="{3C273767-28AE-43C1-99B6-CE37F82B9975}" type="sibTrans" cxnId="{9711BFF9-C797-49A1-9047-B24FFAA7898F}">
      <dgm:prSet/>
      <dgm:spPr/>
      <dgm:t>
        <a:bodyPr/>
        <a:lstStyle/>
        <a:p>
          <a:endParaRPr lang="en-US" sz="1400"/>
        </a:p>
      </dgm:t>
    </dgm:pt>
    <dgm:pt modelId="{375C295D-6AE7-4235-BA2B-BF91E3ED68A1}">
      <dgm:prSet phldrT="[Text]" custT="1"/>
      <dgm:spPr/>
      <dgm:t>
        <a:bodyPr/>
        <a:lstStyle/>
        <a:p>
          <a:r>
            <a:rPr lang="en-US" sz="1400" dirty="0"/>
            <a:t>Show commitment: invest your own finance &amp; work hard</a:t>
          </a:r>
        </a:p>
      </dgm:t>
    </dgm:pt>
    <dgm:pt modelId="{772D1C2A-CC54-4750-BACA-587C35D10BFD}" type="parTrans" cxnId="{D8BAE2CE-9B83-452D-92BC-9881F13CE249}">
      <dgm:prSet/>
      <dgm:spPr/>
      <dgm:t>
        <a:bodyPr/>
        <a:lstStyle/>
        <a:p>
          <a:endParaRPr lang="en-US" sz="1400"/>
        </a:p>
      </dgm:t>
    </dgm:pt>
    <dgm:pt modelId="{767209DE-C727-4F79-AEDD-24B23C485DCD}" type="sibTrans" cxnId="{D8BAE2CE-9B83-452D-92BC-9881F13CE249}">
      <dgm:prSet/>
      <dgm:spPr/>
      <dgm:t>
        <a:bodyPr/>
        <a:lstStyle/>
        <a:p>
          <a:endParaRPr lang="en-US" sz="1400"/>
        </a:p>
      </dgm:t>
    </dgm:pt>
    <dgm:pt modelId="{4BD9D13A-4499-49F6-81C7-16B8B1F44CE7}">
      <dgm:prSet phldrT="[Text]" custT="1"/>
      <dgm:spPr/>
      <dgm:t>
        <a:bodyPr/>
        <a:lstStyle/>
        <a:p>
          <a:r>
            <a:rPr lang="en-US" sz="1400" b="1" dirty="0"/>
            <a:t>4. Exit</a:t>
          </a:r>
        </a:p>
      </dgm:t>
    </dgm:pt>
    <dgm:pt modelId="{FC1DEC00-6C0D-4EFC-8503-0262AC1404BD}" type="parTrans" cxnId="{03ECD4F3-0EB3-4787-BABB-79AA4D526FA9}">
      <dgm:prSet/>
      <dgm:spPr/>
      <dgm:t>
        <a:bodyPr/>
        <a:lstStyle/>
        <a:p>
          <a:endParaRPr lang="en-US" sz="1400"/>
        </a:p>
      </dgm:t>
    </dgm:pt>
    <dgm:pt modelId="{CA04B2FF-535A-4EA7-B580-502F298F19E5}" type="sibTrans" cxnId="{03ECD4F3-0EB3-4787-BABB-79AA4D526FA9}">
      <dgm:prSet/>
      <dgm:spPr/>
      <dgm:t>
        <a:bodyPr/>
        <a:lstStyle/>
        <a:p>
          <a:endParaRPr lang="en-US" sz="1400"/>
        </a:p>
      </dgm:t>
    </dgm:pt>
    <dgm:pt modelId="{5FCB8193-5417-498C-AE8E-EA20F1A3852B}">
      <dgm:prSet phldrT="[Text]" custT="1"/>
      <dgm:spPr/>
      <dgm:t>
        <a:bodyPr/>
        <a:lstStyle/>
        <a:p>
          <a:r>
            <a:rPr lang="en-US" sz="1400" dirty="0"/>
            <a:t>Think about exit strategy (3 </a:t>
          </a:r>
          <a:r>
            <a:rPr lang="en-US" sz="1400" dirty="0" err="1"/>
            <a:t>yrs</a:t>
          </a:r>
          <a:r>
            <a:rPr lang="en-US" sz="1400" dirty="0"/>
            <a:t>)</a:t>
          </a:r>
        </a:p>
      </dgm:t>
    </dgm:pt>
    <dgm:pt modelId="{FEC64FEB-6DAD-4BD9-896C-E03CD9CE8648}" type="parTrans" cxnId="{D36AA15F-6825-40B6-9D91-40921CC6B033}">
      <dgm:prSet/>
      <dgm:spPr/>
      <dgm:t>
        <a:bodyPr/>
        <a:lstStyle/>
        <a:p>
          <a:endParaRPr lang="en-US" sz="1400"/>
        </a:p>
      </dgm:t>
    </dgm:pt>
    <dgm:pt modelId="{EC4403D0-6022-4A89-A638-C2E320F8E8FE}" type="sibTrans" cxnId="{D36AA15F-6825-40B6-9D91-40921CC6B033}">
      <dgm:prSet/>
      <dgm:spPr/>
      <dgm:t>
        <a:bodyPr/>
        <a:lstStyle/>
        <a:p>
          <a:endParaRPr lang="en-US" sz="1400"/>
        </a:p>
      </dgm:t>
    </dgm:pt>
    <dgm:pt modelId="{E513069C-AD88-4984-A61F-35AAFCB2B847}">
      <dgm:prSet phldrT="[Text]" custT="1"/>
      <dgm:spPr/>
      <dgm:t>
        <a:bodyPr/>
        <a:lstStyle/>
        <a:p>
          <a:r>
            <a:rPr lang="en-US" sz="1400" b="1" dirty="0"/>
            <a:t>4. ROI</a:t>
          </a:r>
        </a:p>
      </dgm:t>
    </dgm:pt>
    <dgm:pt modelId="{C887FD91-0F08-4BE7-9C01-83A889A95D8D}" type="parTrans" cxnId="{2856A2B3-A6DC-4F29-9F71-DF19292089B2}">
      <dgm:prSet/>
      <dgm:spPr/>
      <dgm:t>
        <a:bodyPr/>
        <a:lstStyle/>
        <a:p>
          <a:endParaRPr lang="en-US" sz="1400"/>
        </a:p>
      </dgm:t>
    </dgm:pt>
    <dgm:pt modelId="{3F5A5D1F-4764-461D-865F-BAF37C5FC7F3}" type="sibTrans" cxnId="{2856A2B3-A6DC-4F29-9F71-DF19292089B2}">
      <dgm:prSet/>
      <dgm:spPr/>
      <dgm:t>
        <a:bodyPr/>
        <a:lstStyle/>
        <a:p>
          <a:endParaRPr lang="en-US" sz="1400"/>
        </a:p>
      </dgm:t>
    </dgm:pt>
    <dgm:pt modelId="{0E209817-89AC-4F78-9B60-177CEECB5885}">
      <dgm:prSet phldrT="[Text]" custT="1"/>
      <dgm:spPr/>
      <dgm:t>
        <a:bodyPr/>
        <a:lstStyle/>
        <a:p>
          <a:r>
            <a:rPr lang="en-US" sz="1400" dirty="0"/>
            <a:t>Show 20-25% ROI</a:t>
          </a:r>
        </a:p>
      </dgm:t>
    </dgm:pt>
    <dgm:pt modelId="{D62C725C-EEF9-43B7-BF97-0C7F780CED4C}" type="parTrans" cxnId="{A39AF262-168B-4E06-99C8-DEEA690DF14C}">
      <dgm:prSet/>
      <dgm:spPr/>
      <dgm:t>
        <a:bodyPr/>
        <a:lstStyle/>
        <a:p>
          <a:endParaRPr lang="en-US" sz="1400"/>
        </a:p>
      </dgm:t>
    </dgm:pt>
    <dgm:pt modelId="{E0137D09-E188-4F86-8081-B6AD82DF7556}" type="sibTrans" cxnId="{A39AF262-168B-4E06-99C8-DEEA690DF14C}">
      <dgm:prSet/>
      <dgm:spPr/>
      <dgm:t>
        <a:bodyPr/>
        <a:lstStyle/>
        <a:p>
          <a:endParaRPr lang="en-US" sz="1400"/>
        </a:p>
      </dgm:t>
    </dgm:pt>
    <dgm:pt modelId="{08F22DC0-9F57-4342-9432-E657F2A9E64A}" type="pres">
      <dgm:prSet presAssocID="{47510564-760C-43CC-9A8D-6FFB7E36AE62}" presName="linearFlow" presStyleCnt="0">
        <dgm:presLayoutVars>
          <dgm:dir/>
          <dgm:animLvl val="lvl"/>
          <dgm:resizeHandles val="exact"/>
        </dgm:presLayoutVars>
      </dgm:prSet>
      <dgm:spPr/>
    </dgm:pt>
    <dgm:pt modelId="{DB019AC4-0C80-423F-8DF1-407A2AF89E2A}" type="pres">
      <dgm:prSet presAssocID="{0CE03247-56DE-432C-BA6E-BDC952F8E25B}" presName="composite" presStyleCnt="0"/>
      <dgm:spPr/>
    </dgm:pt>
    <dgm:pt modelId="{5C73F336-A70C-4930-82B0-18771C1C8FCD}" type="pres">
      <dgm:prSet presAssocID="{0CE03247-56DE-432C-BA6E-BDC952F8E25B}" presName="parentText" presStyleLbl="alignNode1" presStyleIdx="0" presStyleCnt="5">
        <dgm:presLayoutVars>
          <dgm:chMax val="1"/>
          <dgm:bulletEnabled val="1"/>
        </dgm:presLayoutVars>
      </dgm:prSet>
      <dgm:spPr/>
    </dgm:pt>
    <dgm:pt modelId="{4F5B93C6-1B5D-4F2F-B64F-76F4A2219CA3}" type="pres">
      <dgm:prSet presAssocID="{0CE03247-56DE-432C-BA6E-BDC952F8E25B}" presName="descendantText" presStyleLbl="alignAcc1" presStyleIdx="0" presStyleCnt="5">
        <dgm:presLayoutVars>
          <dgm:bulletEnabled val="1"/>
        </dgm:presLayoutVars>
      </dgm:prSet>
      <dgm:spPr/>
    </dgm:pt>
    <dgm:pt modelId="{905C9E21-0FCB-4BD9-98EB-832130595D35}" type="pres">
      <dgm:prSet presAssocID="{E498B883-F678-4EAB-A783-503C62D29933}" presName="sp" presStyleCnt="0"/>
      <dgm:spPr/>
    </dgm:pt>
    <dgm:pt modelId="{1B234896-5F00-4820-999F-1F5A80EBC060}" type="pres">
      <dgm:prSet presAssocID="{E38DE30B-2D02-4A87-A68C-5B20C978D3A2}" presName="composite" presStyleCnt="0"/>
      <dgm:spPr/>
    </dgm:pt>
    <dgm:pt modelId="{BECC3CE1-5236-4721-B8BD-A7A5A9B88619}" type="pres">
      <dgm:prSet presAssocID="{E38DE30B-2D02-4A87-A68C-5B20C978D3A2}" presName="parentText" presStyleLbl="alignNode1" presStyleIdx="1" presStyleCnt="5">
        <dgm:presLayoutVars>
          <dgm:chMax val="1"/>
          <dgm:bulletEnabled val="1"/>
        </dgm:presLayoutVars>
      </dgm:prSet>
      <dgm:spPr/>
    </dgm:pt>
    <dgm:pt modelId="{23768BDB-98BF-48C0-BF41-12EAA342FABC}" type="pres">
      <dgm:prSet presAssocID="{E38DE30B-2D02-4A87-A68C-5B20C978D3A2}" presName="descendantText" presStyleLbl="alignAcc1" presStyleIdx="1" presStyleCnt="5">
        <dgm:presLayoutVars>
          <dgm:bulletEnabled val="1"/>
        </dgm:presLayoutVars>
      </dgm:prSet>
      <dgm:spPr/>
    </dgm:pt>
    <dgm:pt modelId="{A0622891-E6BE-414E-BB68-A1EE81530518}" type="pres">
      <dgm:prSet presAssocID="{2EC1BB56-8CA2-4945-ADB0-15831CD60BB9}" presName="sp" presStyleCnt="0"/>
      <dgm:spPr/>
    </dgm:pt>
    <dgm:pt modelId="{D7DECA05-1C39-4D75-B08A-553A979D07D2}" type="pres">
      <dgm:prSet presAssocID="{562FE321-A1EF-46AB-B44F-15CBF68FC9DA}" presName="composite" presStyleCnt="0"/>
      <dgm:spPr/>
    </dgm:pt>
    <dgm:pt modelId="{87D2247D-DFEE-4A57-9BC6-626F41FC8785}" type="pres">
      <dgm:prSet presAssocID="{562FE321-A1EF-46AB-B44F-15CBF68FC9DA}" presName="parentText" presStyleLbl="alignNode1" presStyleIdx="2" presStyleCnt="5">
        <dgm:presLayoutVars>
          <dgm:chMax val="1"/>
          <dgm:bulletEnabled val="1"/>
        </dgm:presLayoutVars>
      </dgm:prSet>
      <dgm:spPr/>
    </dgm:pt>
    <dgm:pt modelId="{3D14147B-FC0C-4B87-BBF9-746F1603BD24}" type="pres">
      <dgm:prSet presAssocID="{562FE321-A1EF-46AB-B44F-15CBF68FC9DA}" presName="descendantText" presStyleLbl="alignAcc1" presStyleIdx="2" presStyleCnt="5">
        <dgm:presLayoutVars>
          <dgm:bulletEnabled val="1"/>
        </dgm:presLayoutVars>
      </dgm:prSet>
      <dgm:spPr/>
    </dgm:pt>
    <dgm:pt modelId="{15ED58F9-0C54-439C-A542-D950A5660C55}" type="pres">
      <dgm:prSet presAssocID="{B724D053-13A2-479E-AEFF-F71E0DD96C7F}" presName="sp" presStyleCnt="0"/>
      <dgm:spPr/>
    </dgm:pt>
    <dgm:pt modelId="{9057B01D-AB89-4C33-A19F-C85388DE48A9}" type="pres">
      <dgm:prSet presAssocID="{E513069C-AD88-4984-A61F-35AAFCB2B847}" presName="composite" presStyleCnt="0"/>
      <dgm:spPr/>
    </dgm:pt>
    <dgm:pt modelId="{C62709EA-13C7-4829-B7E4-3474B06AB9D8}" type="pres">
      <dgm:prSet presAssocID="{E513069C-AD88-4984-A61F-35AAFCB2B847}" presName="parentText" presStyleLbl="alignNode1" presStyleIdx="3" presStyleCnt="5">
        <dgm:presLayoutVars>
          <dgm:chMax val="1"/>
          <dgm:bulletEnabled val="1"/>
        </dgm:presLayoutVars>
      </dgm:prSet>
      <dgm:spPr/>
    </dgm:pt>
    <dgm:pt modelId="{040212B2-2AD0-42DC-8C5C-0267334FE020}" type="pres">
      <dgm:prSet presAssocID="{E513069C-AD88-4984-A61F-35AAFCB2B847}" presName="descendantText" presStyleLbl="alignAcc1" presStyleIdx="3" presStyleCnt="5">
        <dgm:presLayoutVars>
          <dgm:bulletEnabled val="1"/>
        </dgm:presLayoutVars>
      </dgm:prSet>
      <dgm:spPr/>
    </dgm:pt>
    <dgm:pt modelId="{77BB0E3C-BB4D-4927-B952-237CEA8BF8BC}" type="pres">
      <dgm:prSet presAssocID="{3F5A5D1F-4764-461D-865F-BAF37C5FC7F3}" presName="sp" presStyleCnt="0"/>
      <dgm:spPr/>
    </dgm:pt>
    <dgm:pt modelId="{E16B8963-6D2D-4C8C-8BD7-1149FE6B24ED}" type="pres">
      <dgm:prSet presAssocID="{4BD9D13A-4499-49F6-81C7-16B8B1F44CE7}" presName="composite" presStyleCnt="0"/>
      <dgm:spPr/>
    </dgm:pt>
    <dgm:pt modelId="{C99A1D1B-070C-4E36-A422-8FD2EC79C5B5}" type="pres">
      <dgm:prSet presAssocID="{4BD9D13A-4499-49F6-81C7-16B8B1F44CE7}" presName="parentText" presStyleLbl="alignNode1" presStyleIdx="4" presStyleCnt="5">
        <dgm:presLayoutVars>
          <dgm:chMax val="1"/>
          <dgm:bulletEnabled val="1"/>
        </dgm:presLayoutVars>
      </dgm:prSet>
      <dgm:spPr/>
    </dgm:pt>
    <dgm:pt modelId="{1CE61E20-CB4C-47F3-A42F-126F4FE0C40E}" type="pres">
      <dgm:prSet presAssocID="{4BD9D13A-4499-49F6-81C7-16B8B1F44CE7}" presName="descendantText" presStyleLbl="alignAcc1" presStyleIdx="4" presStyleCnt="5">
        <dgm:presLayoutVars>
          <dgm:bulletEnabled val="1"/>
        </dgm:presLayoutVars>
      </dgm:prSet>
      <dgm:spPr/>
    </dgm:pt>
  </dgm:ptLst>
  <dgm:cxnLst>
    <dgm:cxn modelId="{0DAC7B0E-C851-4275-A4BF-06AD690737A4}" type="presOf" srcId="{375C295D-6AE7-4235-BA2B-BF91E3ED68A1}" destId="{3D14147B-FC0C-4B87-BBF9-746F1603BD24}" srcOrd="0" destOrd="0" presId="urn:microsoft.com/office/officeart/2005/8/layout/chevron2"/>
    <dgm:cxn modelId="{B3BB1C15-74EF-4653-AA3D-20847280E427}" srcId="{47510564-760C-43CC-9A8D-6FFB7E36AE62}" destId="{0CE03247-56DE-432C-BA6E-BDC952F8E25B}" srcOrd="0" destOrd="0" parTransId="{A94B1AB8-578D-4F79-9D91-2C35BFCDE7D0}" sibTransId="{E498B883-F678-4EAB-A783-503C62D29933}"/>
    <dgm:cxn modelId="{85A7FF3A-F7AF-4ACE-B273-E8A881654EBA}" type="presOf" srcId="{11F1EAD3-D826-44C7-9C9A-4BC29F0B0420}" destId="{23768BDB-98BF-48C0-BF41-12EAA342FABC}" srcOrd="0" destOrd="0" presId="urn:microsoft.com/office/officeart/2005/8/layout/chevron2"/>
    <dgm:cxn modelId="{65F7FB3D-C237-43BE-89DF-9E96AC58C928}" type="presOf" srcId="{0E209817-89AC-4F78-9B60-177CEECB5885}" destId="{040212B2-2AD0-42DC-8C5C-0267334FE020}" srcOrd="0" destOrd="0" presId="urn:microsoft.com/office/officeart/2005/8/layout/chevron2"/>
    <dgm:cxn modelId="{656B5F5C-A594-4487-833A-4E5C6E43CB57}" type="presOf" srcId="{5FCB8193-5417-498C-AE8E-EA20F1A3852B}" destId="{1CE61E20-CB4C-47F3-A42F-126F4FE0C40E}" srcOrd="0" destOrd="0" presId="urn:microsoft.com/office/officeart/2005/8/layout/chevron2"/>
    <dgm:cxn modelId="{D36AA15F-6825-40B6-9D91-40921CC6B033}" srcId="{4BD9D13A-4499-49F6-81C7-16B8B1F44CE7}" destId="{5FCB8193-5417-498C-AE8E-EA20F1A3852B}" srcOrd="0" destOrd="0" parTransId="{FEC64FEB-6DAD-4BD9-896C-E03CD9CE8648}" sibTransId="{EC4403D0-6022-4A89-A638-C2E320F8E8FE}"/>
    <dgm:cxn modelId="{A39AF262-168B-4E06-99C8-DEEA690DF14C}" srcId="{E513069C-AD88-4984-A61F-35AAFCB2B847}" destId="{0E209817-89AC-4F78-9B60-177CEECB5885}" srcOrd="0" destOrd="0" parTransId="{D62C725C-EEF9-43B7-BF97-0C7F780CED4C}" sibTransId="{E0137D09-E188-4F86-8081-B6AD82DF7556}"/>
    <dgm:cxn modelId="{20D6BA70-0781-4920-8EEB-E99614B5E230}" type="presOf" srcId="{456A8C12-FBBB-4CA6-8675-B87E9A7413CE}" destId="{4F5B93C6-1B5D-4F2F-B64F-76F4A2219CA3}" srcOrd="0" destOrd="0" presId="urn:microsoft.com/office/officeart/2005/8/layout/chevron2"/>
    <dgm:cxn modelId="{61882D7A-48C1-4F1F-B4EF-E7B0B99CB677}" type="presOf" srcId="{47510564-760C-43CC-9A8D-6FFB7E36AE62}" destId="{08F22DC0-9F57-4342-9432-E657F2A9E64A}" srcOrd="0" destOrd="0" presId="urn:microsoft.com/office/officeart/2005/8/layout/chevron2"/>
    <dgm:cxn modelId="{D893D198-7D33-4F81-B11E-4C80C0675313}" type="presOf" srcId="{E38DE30B-2D02-4A87-A68C-5B20C978D3A2}" destId="{BECC3CE1-5236-4721-B8BD-A7A5A9B88619}" srcOrd="0" destOrd="0" presId="urn:microsoft.com/office/officeart/2005/8/layout/chevron2"/>
    <dgm:cxn modelId="{64423699-9D35-4392-94E9-79070EF3E61D}" type="presOf" srcId="{4BD9D13A-4499-49F6-81C7-16B8B1F44CE7}" destId="{C99A1D1B-070C-4E36-A422-8FD2EC79C5B5}" srcOrd="0" destOrd="0" presId="urn:microsoft.com/office/officeart/2005/8/layout/chevron2"/>
    <dgm:cxn modelId="{D9EDD1AE-1553-4F38-A80C-3EA0FA5B4F07}" srcId="{0CE03247-56DE-432C-BA6E-BDC952F8E25B}" destId="{456A8C12-FBBB-4CA6-8675-B87E9A7413CE}" srcOrd="0" destOrd="0" parTransId="{2D9C005E-C9ED-4FE7-9A0F-DBA66FAB25BD}" sibTransId="{1007A8FE-D27B-4600-A00A-2325085C5A4E}"/>
    <dgm:cxn modelId="{2856A2B3-A6DC-4F29-9F71-DF19292089B2}" srcId="{47510564-760C-43CC-9A8D-6FFB7E36AE62}" destId="{E513069C-AD88-4984-A61F-35AAFCB2B847}" srcOrd="3" destOrd="0" parTransId="{C887FD91-0F08-4BE7-9C01-83A889A95D8D}" sibTransId="{3F5A5D1F-4764-461D-865F-BAF37C5FC7F3}"/>
    <dgm:cxn modelId="{D22E41C4-0148-41DC-9666-AF0859A5C76F}" type="presOf" srcId="{562FE321-A1EF-46AB-B44F-15CBF68FC9DA}" destId="{87D2247D-DFEE-4A57-9BC6-626F41FC8785}" srcOrd="0" destOrd="0" presId="urn:microsoft.com/office/officeart/2005/8/layout/chevron2"/>
    <dgm:cxn modelId="{D8BAE2CE-9B83-452D-92BC-9881F13CE249}" srcId="{562FE321-A1EF-46AB-B44F-15CBF68FC9DA}" destId="{375C295D-6AE7-4235-BA2B-BF91E3ED68A1}" srcOrd="0" destOrd="0" parTransId="{772D1C2A-CC54-4750-BACA-587C35D10BFD}" sibTransId="{767209DE-C727-4F79-AEDD-24B23C485DCD}"/>
    <dgm:cxn modelId="{C1EE7DD9-E69A-4130-B4ED-741427428D2C}" srcId="{47510564-760C-43CC-9A8D-6FFB7E36AE62}" destId="{E38DE30B-2D02-4A87-A68C-5B20C978D3A2}" srcOrd="1" destOrd="0" parTransId="{B5E4FFF1-D9BE-4F71-9583-9BDAAF76FC4C}" sibTransId="{2EC1BB56-8CA2-4945-ADB0-15831CD60BB9}"/>
    <dgm:cxn modelId="{5242C9E6-695A-4213-BD6B-BF672B62E297}" type="presOf" srcId="{E513069C-AD88-4984-A61F-35AAFCB2B847}" destId="{C62709EA-13C7-4829-B7E4-3474B06AB9D8}" srcOrd="0" destOrd="0" presId="urn:microsoft.com/office/officeart/2005/8/layout/chevron2"/>
    <dgm:cxn modelId="{4C784DF0-70E7-44A5-B038-1A545525A41D}" type="presOf" srcId="{0CE03247-56DE-432C-BA6E-BDC952F8E25B}" destId="{5C73F336-A70C-4930-82B0-18771C1C8FCD}" srcOrd="0" destOrd="0" presId="urn:microsoft.com/office/officeart/2005/8/layout/chevron2"/>
    <dgm:cxn modelId="{BC9285F1-2C8E-4CE0-A269-763E201984E6}" srcId="{47510564-760C-43CC-9A8D-6FFB7E36AE62}" destId="{562FE321-A1EF-46AB-B44F-15CBF68FC9DA}" srcOrd="2" destOrd="0" parTransId="{BD7CD8CA-75AF-422F-8D63-F7027282369F}" sibTransId="{B724D053-13A2-479E-AEFF-F71E0DD96C7F}"/>
    <dgm:cxn modelId="{03ECD4F3-0EB3-4787-BABB-79AA4D526FA9}" srcId="{47510564-760C-43CC-9A8D-6FFB7E36AE62}" destId="{4BD9D13A-4499-49F6-81C7-16B8B1F44CE7}" srcOrd="4" destOrd="0" parTransId="{FC1DEC00-6C0D-4EFC-8503-0262AC1404BD}" sibTransId="{CA04B2FF-535A-4EA7-B580-502F298F19E5}"/>
    <dgm:cxn modelId="{9711BFF9-C797-49A1-9047-B24FFAA7898F}" srcId="{E38DE30B-2D02-4A87-A68C-5B20C978D3A2}" destId="{11F1EAD3-D826-44C7-9C9A-4BC29F0B0420}" srcOrd="0" destOrd="0" parTransId="{9F585A21-4BA6-4306-A1A2-B742EC36E876}" sibTransId="{3C273767-28AE-43C1-99B6-CE37F82B9975}"/>
    <dgm:cxn modelId="{183CF98A-B2C3-4BC2-8064-7BD7E4094FF7}" type="presParOf" srcId="{08F22DC0-9F57-4342-9432-E657F2A9E64A}" destId="{DB019AC4-0C80-423F-8DF1-407A2AF89E2A}" srcOrd="0" destOrd="0" presId="urn:microsoft.com/office/officeart/2005/8/layout/chevron2"/>
    <dgm:cxn modelId="{11640F7B-A843-44CF-B30E-53C967DB4E6E}" type="presParOf" srcId="{DB019AC4-0C80-423F-8DF1-407A2AF89E2A}" destId="{5C73F336-A70C-4930-82B0-18771C1C8FCD}" srcOrd="0" destOrd="0" presId="urn:microsoft.com/office/officeart/2005/8/layout/chevron2"/>
    <dgm:cxn modelId="{7A051538-355A-4700-A235-903E6A7EBAF5}" type="presParOf" srcId="{DB019AC4-0C80-423F-8DF1-407A2AF89E2A}" destId="{4F5B93C6-1B5D-4F2F-B64F-76F4A2219CA3}" srcOrd="1" destOrd="0" presId="urn:microsoft.com/office/officeart/2005/8/layout/chevron2"/>
    <dgm:cxn modelId="{4868C6B7-7940-4473-A502-75E98766362F}" type="presParOf" srcId="{08F22DC0-9F57-4342-9432-E657F2A9E64A}" destId="{905C9E21-0FCB-4BD9-98EB-832130595D35}" srcOrd="1" destOrd="0" presId="urn:microsoft.com/office/officeart/2005/8/layout/chevron2"/>
    <dgm:cxn modelId="{44C7D876-6D7B-4414-A36D-9E0F10013076}" type="presParOf" srcId="{08F22DC0-9F57-4342-9432-E657F2A9E64A}" destId="{1B234896-5F00-4820-999F-1F5A80EBC060}" srcOrd="2" destOrd="0" presId="urn:microsoft.com/office/officeart/2005/8/layout/chevron2"/>
    <dgm:cxn modelId="{5622978D-EF0A-42D0-AE7F-BF5FE24C8D96}" type="presParOf" srcId="{1B234896-5F00-4820-999F-1F5A80EBC060}" destId="{BECC3CE1-5236-4721-B8BD-A7A5A9B88619}" srcOrd="0" destOrd="0" presId="urn:microsoft.com/office/officeart/2005/8/layout/chevron2"/>
    <dgm:cxn modelId="{CEE27692-8F59-4CBE-9E18-38DF8A879362}" type="presParOf" srcId="{1B234896-5F00-4820-999F-1F5A80EBC060}" destId="{23768BDB-98BF-48C0-BF41-12EAA342FABC}" srcOrd="1" destOrd="0" presId="urn:microsoft.com/office/officeart/2005/8/layout/chevron2"/>
    <dgm:cxn modelId="{E7A559DF-05B7-465E-A0AA-AD5752C2D856}" type="presParOf" srcId="{08F22DC0-9F57-4342-9432-E657F2A9E64A}" destId="{A0622891-E6BE-414E-BB68-A1EE81530518}" srcOrd="3" destOrd="0" presId="urn:microsoft.com/office/officeart/2005/8/layout/chevron2"/>
    <dgm:cxn modelId="{8C0E62DD-6953-4A71-8F58-2AE393A18DDD}" type="presParOf" srcId="{08F22DC0-9F57-4342-9432-E657F2A9E64A}" destId="{D7DECA05-1C39-4D75-B08A-553A979D07D2}" srcOrd="4" destOrd="0" presId="urn:microsoft.com/office/officeart/2005/8/layout/chevron2"/>
    <dgm:cxn modelId="{9CD4A629-6AF6-469E-8533-3CD718E532ED}" type="presParOf" srcId="{D7DECA05-1C39-4D75-B08A-553A979D07D2}" destId="{87D2247D-DFEE-4A57-9BC6-626F41FC8785}" srcOrd="0" destOrd="0" presId="urn:microsoft.com/office/officeart/2005/8/layout/chevron2"/>
    <dgm:cxn modelId="{6FF79C0F-6DCB-4B44-B5AB-529CDB2A2ABC}" type="presParOf" srcId="{D7DECA05-1C39-4D75-B08A-553A979D07D2}" destId="{3D14147B-FC0C-4B87-BBF9-746F1603BD24}" srcOrd="1" destOrd="0" presId="urn:microsoft.com/office/officeart/2005/8/layout/chevron2"/>
    <dgm:cxn modelId="{68F60759-0EC4-4038-AF75-C8B726C252C0}" type="presParOf" srcId="{08F22DC0-9F57-4342-9432-E657F2A9E64A}" destId="{15ED58F9-0C54-439C-A542-D950A5660C55}" srcOrd="5" destOrd="0" presId="urn:microsoft.com/office/officeart/2005/8/layout/chevron2"/>
    <dgm:cxn modelId="{87D0130F-48EB-4906-A0C2-CD30707E5724}" type="presParOf" srcId="{08F22DC0-9F57-4342-9432-E657F2A9E64A}" destId="{9057B01D-AB89-4C33-A19F-C85388DE48A9}" srcOrd="6" destOrd="0" presId="urn:microsoft.com/office/officeart/2005/8/layout/chevron2"/>
    <dgm:cxn modelId="{FEEFC50C-5456-42CE-98B5-138A7270F5FD}" type="presParOf" srcId="{9057B01D-AB89-4C33-A19F-C85388DE48A9}" destId="{C62709EA-13C7-4829-B7E4-3474B06AB9D8}" srcOrd="0" destOrd="0" presId="urn:microsoft.com/office/officeart/2005/8/layout/chevron2"/>
    <dgm:cxn modelId="{4F7A4308-590B-4B84-8540-71DA12CEFC0C}" type="presParOf" srcId="{9057B01D-AB89-4C33-A19F-C85388DE48A9}" destId="{040212B2-2AD0-42DC-8C5C-0267334FE020}" srcOrd="1" destOrd="0" presId="urn:microsoft.com/office/officeart/2005/8/layout/chevron2"/>
    <dgm:cxn modelId="{A2026E26-28B9-40C0-BC33-93D6951AFBFE}" type="presParOf" srcId="{08F22DC0-9F57-4342-9432-E657F2A9E64A}" destId="{77BB0E3C-BB4D-4927-B952-237CEA8BF8BC}" srcOrd="7" destOrd="0" presId="urn:microsoft.com/office/officeart/2005/8/layout/chevron2"/>
    <dgm:cxn modelId="{ED2BAF3E-BC5E-4CA3-8B9C-B07ACBC7238D}" type="presParOf" srcId="{08F22DC0-9F57-4342-9432-E657F2A9E64A}" destId="{E16B8963-6D2D-4C8C-8BD7-1149FE6B24ED}" srcOrd="8" destOrd="0" presId="urn:microsoft.com/office/officeart/2005/8/layout/chevron2"/>
    <dgm:cxn modelId="{4F16DC52-7275-4E4E-A600-11162DA56812}" type="presParOf" srcId="{E16B8963-6D2D-4C8C-8BD7-1149FE6B24ED}" destId="{C99A1D1B-070C-4E36-A422-8FD2EC79C5B5}" srcOrd="0" destOrd="0" presId="urn:microsoft.com/office/officeart/2005/8/layout/chevron2"/>
    <dgm:cxn modelId="{FC5C508F-EDF5-4366-A021-6B2FF2C8F18A}" type="presParOf" srcId="{E16B8963-6D2D-4C8C-8BD7-1149FE6B24ED}" destId="{1CE61E20-CB4C-47F3-A42F-126F4FE0C40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510564-760C-43CC-9A8D-6FFB7E36AE6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0CE03247-56DE-432C-BA6E-BDC952F8E25B}">
      <dgm:prSet phldrT="[Text]" custT="1"/>
      <dgm:spPr/>
      <dgm:t>
        <a:bodyPr/>
        <a:lstStyle/>
        <a:p>
          <a:r>
            <a:rPr lang="en-US" sz="1200" b="1" dirty="0"/>
            <a:t>1. Decide: Type of the project ?</a:t>
          </a:r>
        </a:p>
      </dgm:t>
    </dgm:pt>
    <dgm:pt modelId="{A94B1AB8-578D-4F79-9D91-2C35BFCDE7D0}" type="parTrans" cxnId="{B3BB1C15-74EF-4653-AA3D-20847280E427}">
      <dgm:prSet/>
      <dgm:spPr/>
      <dgm:t>
        <a:bodyPr/>
        <a:lstStyle/>
        <a:p>
          <a:endParaRPr lang="en-US" sz="1200"/>
        </a:p>
      </dgm:t>
    </dgm:pt>
    <dgm:pt modelId="{E498B883-F678-4EAB-A783-503C62D29933}" type="sibTrans" cxnId="{B3BB1C15-74EF-4653-AA3D-20847280E427}">
      <dgm:prSet/>
      <dgm:spPr/>
      <dgm:t>
        <a:bodyPr/>
        <a:lstStyle/>
        <a:p>
          <a:endParaRPr lang="en-US" sz="1200"/>
        </a:p>
      </dgm:t>
    </dgm:pt>
    <dgm:pt modelId="{E38DE30B-2D02-4A87-A68C-5B20C978D3A2}">
      <dgm:prSet phldrT="[Text]" custT="1"/>
      <dgm:spPr/>
      <dgm:t>
        <a:bodyPr/>
        <a:lstStyle/>
        <a:p>
          <a:r>
            <a:rPr lang="en-US" sz="1200" b="1" dirty="0"/>
            <a:t>2. Decide: Phase ?</a:t>
          </a:r>
        </a:p>
      </dgm:t>
    </dgm:pt>
    <dgm:pt modelId="{B5E4FFF1-D9BE-4F71-9583-9BDAAF76FC4C}" type="parTrans" cxnId="{C1EE7DD9-E69A-4130-B4ED-741427428D2C}">
      <dgm:prSet/>
      <dgm:spPr/>
      <dgm:t>
        <a:bodyPr/>
        <a:lstStyle/>
        <a:p>
          <a:endParaRPr lang="en-US" sz="1200"/>
        </a:p>
      </dgm:t>
    </dgm:pt>
    <dgm:pt modelId="{2EC1BB56-8CA2-4945-ADB0-15831CD60BB9}" type="sibTrans" cxnId="{C1EE7DD9-E69A-4130-B4ED-741427428D2C}">
      <dgm:prSet/>
      <dgm:spPr/>
      <dgm:t>
        <a:bodyPr/>
        <a:lstStyle/>
        <a:p>
          <a:endParaRPr lang="en-US" sz="1200"/>
        </a:p>
      </dgm:t>
    </dgm:pt>
    <dgm:pt modelId="{562FE321-A1EF-46AB-B44F-15CBF68FC9DA}">
      <dgm:prSet phldrT="[Text]" custT="1"/>
      <dgm:spPr/>
      <dgm:t>
        <a:bodyPr/>
        <a:lstStyle/>
        <a:p>
          <a:r>
            <a:rPr lang="en-US" sz="1200" b="1" dirty="0"/>
            <a:t>3. Decide: location</a:t>
          </a:r>
        </a:p>
      </dgm:t>
    </dgm:pt>
    <dgm:pt modelId="{BD7CD8CA-75AF-422F-8D63-F7027282369F}" type="parTrans" cxnId="{BC9285F1-2C8E-4CE0-A269-763E201984E6}">
      <dgm:prSet/>
      <dgm:spPr/>
      <dgm:t>
        <a:bodyPr/>
        <a:lstStyle/>
        <a:p>
          <a:endParaRPr lang="en-US" sz="1200"/>
        </a:p>
      </dgm:t>
    </dgm:pt>
    <dgm:pt modelId="{B724D053-13A2-479E-AEFF-F71E0DD96C7F}" type="sibTrans" cxnId="{BC9285F1-2C8E-4CE0-A269-763E201984E6}">
      <dgm:prSet/>
      <dgm:spPr/>
      <dgm:t>
        <a:bodyPr/>
        <a:lstStyle/>
        <a:p>
          <a:endParaRPr lang="en-US" sz="1200"/>
        </a:p>
      </dgm:t>
    </dgm:pt>
    <dgm:pt modelId="{456A8C12-FBBB-4CA6-8675-B87E9A7413CE}">
      <dgm:prSet custT="1"/>
      <dgm:spPr/>
      <dgm:t>
        <a:bodyPr/>
        <a:lstStyle/>
        <a:p>
          <a:r>
            <a:rPr lang="en-US" sz="1200" dirty="0"/>
            <a:t>Research, training, mobility, culture, infrastructure, cooperation?</a:t>
          </a:r>
        </a:p>
      </dgm:t>
    </dgm:pt>
    <dgm:pt modelId="{2D9C005E-C9ED-4FE7-9A0F-DBA66FAB25BD}" type="parTrans" cxnId="{D9EDD1AE-1553-4F38-A80C-3EA0FA5B4F07}">
      <dgm:prSet/>
      <dgm:spPr/>
      <dgm:t>
        <a:bodyPr/>
        <a:lstStyle/>
        <a:p>
          <a:endParaRPr lang="en-US" sz="1200"/>
        </a:p>
      </dgm:t>
    </dgm:pt>
    <dgm:pt modelId="{1007A8FE-D27B-4600-A00A-2325085C5A4E}" type="sibTrans" cxnId="{D9EDD1AE-1553-4F38-A80C-3EA0FA5B4F07}">
      <dgm:prSet/>
      <dgm:spPr/>
      <dgm:t>
        <a:bodyPr/>
        <a:lstStyle/>
        <a:p>
          <a:endParaRPr lang="en-US" sz="1200"/>
        </a:p>
      </dgm:t>
    </dgm:pt>
    <dgm:pt modelId="{11F1EAD3-D826-44C7-9C9A-4BC29F0B0420}">
      <dgm:prSet phldrT="[Text]" custT="1"/>
      <dgm:spPr/>
      <dgm:t>
        <a:bodyPr/>
        <a:lstStyle/>
        <a:p>
          <a:r>
            <a:rPr lang="en-US" sz="1200" dirty="0"/>
            <a:t>Idea, Development, Commercialization, Dissemination? TRL!</a:t>
          </a:r>
        </a:p>
      </dgm:t>
    </dgm:pt>
    <dgm:pt modelId="{9F585A21-4BA6-4306-A1A2-B742EC36E876}" type="parTrans" cxnId="{9711BFF9-C797-49A1-9047-B24FFAA7898F}">
      <dgm:prSet/>
      <dgm:spPr/>
      <dgm:t>
        <a:bodyPr/>
        <a:lstStyle/>
        <a:p>
          <a:endParaRPr lang="en-US" sz="1200"/>
        </a:p>
      </dgm:t>
    </dgm:pt>
    <dgm:pt modelId="{3C273767-28AE-43C1-99B6-CE37F82B9975}" type="sibTrans" cxnId="{9711BFF9-C797-49A1-9047-B24FFAA7898F}">
      <dgm:prSet/>
      <dgm:spPr/>
      <dgm:t>
        <a:bodyPr/>
        <a:lstStyle/>
        <a:p>
          <a:endParaRPr lang="en-US" sz="1200"/>
        </a:p>
      </dgm:t>
    </dgm:pt>
    <dgm:pt modelId="{375C295D-6AE7-4235-BA2B-BF91E3ED68A1}">
      <dgm:prSet phldrT="[Text]" custT="1"/>
      <dgm:spPr/>
      <dgm:t>
        <a:bodyPr/>
        <a:lstStyle/>
        <a:p>
          <a:r>
            <a:rPr lang="en-US" sz="1200" dirty="0"/>
            <a:t>National, cross-border, international?</a:t>
          </a:r>
        </a:p>
      </dgm:t>
    </dgm:pt>
    <dgm:pt modelId="{772D1C2A-CC54-4750-BACA-587C35D10BFD}" type="parTrans" cxnId="{D8BAE2CE-9B83-452D-92BC-9881F13CE249}">
      <dgm:prSet/>
      <dgm:spPr/>
      <dgm:t>
        <a:bodyPr/>
        <a:lstStyle/>
        <a:p>
          <a:endParaRPr lang="en-US" sz="1200"/>
        </a:p>
      </dgm:t>
    </dgm:pt>
    <dgm:pt modelId="{767209DE-C727-4F79-AEDD-24B23C485DCD}" type="sibTrans" cxnId="{D8BAE2CE-9B83-452D-92BC-9881F13CE249}">
      <dgm:prSet/>
      <dgm:spPr/>
      <dgm:t>
        <a:bodyPr/>
        <a:lstStyle/>
        <a:p>
          <a:endParaRPr lang="en-US" sz="1200"/>
        </a:p>
      </dgm:t>
    </dgm:pt>
    <dgm:pt modelId="{4BD9D13A-4499-49F6-81C7-16B8B1F44CE7}">
      <dgm:prSet phldrT="[Text]" custT="1"/>
      <dgm:spPr/>
      <dgm:t>
        <a:bodyPr/>
        <a:lstStyle/>
        <a:p>
          <a:r>
            <a:rPr lang="en-US" sz="1200" b="1" dirty="0"/>
            <a:t>4. Select:</a:t>
          </a:r>
        </a:p>
      </dgm:t>
    </dgm:pt>
    <dgm:pt modelId="{FC1DEC00-6C0D-4EFC-8503-0262AC1404BD}" type="parTrans" cxnId="{03ECD4F3-0EB3-4787-BABB-79AA4D526FA9}">
      <dgm:prSet/>
      <dgm:spPr/>
      <dgm:t>
        <a:bodyPr/>
        <a:lstStyle/>
        <a:p>
          <a:endParaRPr lang="en-US" sz="1200"/>
        </a:p>
      </dgm:t>
    </dgm:pt>
    <dgm:pt modelId="{CA04B2FF-535A-4EA7-B580-502F298F19E5}" type="sibTrans" cxnId="{03ECD4F3-0EB3-4787-BABB-79AA4D526FA9}">
      <dgm:prSet/>
      <dgm:spPr/>
      <dgm:t>
        <a:bodyPr/>
        <a:lstStyle/>
        <a:p>
          <a:endParaRPr lang="en-US" sz="1200"/>
        </a:p>
      </dgm:t>
    </dgm:pt>
    <dgm:pt modelId="{5FCB8193-5417-498C-AE8E-EA20F1A3852B}">
      <dgm:prSet phldrT="[Text]" custT="1"/>
      <dgm:spPr/>
      <dgm:t>
        <a:bodyPr/>
        <a:lstStyle/>
        <a:p>
          <a:r>
            <a:rPr lang="en-US" sz="1200" dirty="0"/>
            <a:t>H2020, Erasmus+, Life, Creative Europe, Structural funds,…</a:t>
          </a:r>
        </a:p>
      </dgm:t>
    </dgm:pt>
    <dgm:pt modelId="{FEC64FEB-6DAD-4BD9-896C-E03CD9CE8648}" type="parTrans" cxnId="{D36AA15F-6825-40B6-9D91-40921CC6B033}">
      <dgm:prSet/>
      <dgm:spPr/>
      <dgm:t>
        <a:bodyPr/>
        <a:lstStyle/>
        <a:p>
          <a:endParaRPr lang="en-US" sz="1200"/>
        </a:p>
      </dgm:t>
    </dgm:pt>
    <dgm:pt modelId="{EC4403D0-6022-4A89-A638-C2E320F8E8FE}" type="sibTrans" cxnId="{D36AA15F-6825-40B6-9D91-40921CC6B033}">
      <dgm:prSet/>
      <dgm:spPr/>
      <dgm:t>
        <a:bodyPr/>
        <a:lstStyle/>
        <a:p>
          <a:endParaRPr lang="en-US" sz="1200"/>
        </a:p>
      </dgm:t>
    </dgm:pt>
    <dgm:pt modelId="{E513069C-AD88-4984-A61F-35AAFCB2B847}">
      <dgm:prSet phldrT="[Text]" custT="1"/>
      <dgm:spPr/>
      <dgm:t>
        <a:bodyPr/>
        <a:lstStyle/>
        <a:p>
          <a:r>
            <a:rPr lang="en-US" sz="1200" b="1" dirty="0"/>
            <a:t>4. EU priorities?</a:t>
          </a:r>
        </a:p>
      </dgm:t>
    </dgm:pt>
    <dgm:pt modelId="{C887FD91-0F08-4BE7-9C01-83A889A95D8D}" type="parTrans" cxnId="{2856A2B3-A6DC-4F29-9F71-DF19292089B2}">
      <dgm:prSet/>
      <dgm:spPr/>
      <dgm:t>
        <a:bodyPr/>
        <a:lstStyle/>
        <a:p>
          <a:endParaRPr lang="en-US" sz="1200"/>
        </a:p>
      </dgm:t>
    </dgm:pt>
    <dgm:pt modelId="{3F5A5D1F-4764-461D-865F-BAF37C5FC7F3}" type="sibTrans" cxnId="{2856A2B3-A6DC-4F29-9F71-DF19292089B2}">
      <dgm:prSet/>
      <dgm:spPr/>
      <dgm:t>
        <a:bodyPr/>
        <a:lstStyle/>
        <a:p>
          <a:endParaRPr lang="en-US" sz="1200"/>
        </a:p>
      </dgm:t>
    </dgm:pt>
    <dgm:pt modelId="{0E209817-89AC-4F78-9B60-177CEECB5885}">
      <dgm:prSet phldrT="[Text]" custT="1"/>
      <dgm:spPr/>
      <dgm:t>
        <a:bodyPr/>
        <a:lstStyle/>
        <a:p>
          <a:r>
            <a:rPr lang="en-US" sz="1200" dirty="0"/>
            <a:t>Employment, R&amp;D, Climate change, Education, Poverty</a:t>
          </a:r>
        </a:p>
      </dgm:t>
    </dgm:pt>
    <dgm:pt modelId="{D62C725C-EEF9-43B7-BF97-0C7F780CED4C}" type="parTrans" cxnId="{A39AF262-168B-4E06-99C8-DEEA690DF14C}">
      <dgm:prSet/>
      <dgm:spPr/>
      <dgm:t>
        <a:bodyPr/>
        <a:lstStyle/>
        <a:p>
          <a:endParaRPr lang="en-US" sz="1200"/>
        </a:p>
      </dgm:t>
    </dgm:pt>
    <dgm:pt modelId="{E0137D09-E188-4F86-8081-B6AD82DF7556}" type="sibTrans" cxnId="{A39AF262-168B-4E06-99C8-DEEA690DF14C}">
      <dgm:prSet/>
      <dgm:spPr/>
      <dgm:t>
        <a:bodyPr/>
        <a:lstStyle/>
        <a:p>
          <a:endParaRPr lang="en-US" sz="1200"/>
        </a:p>
      </dgm:t>
    </dgm:pt>
    <dgm:pt modelId="{08F22DC0-9F57-4342-9432-E657F2A9E64A}" type="pres">
      <dgm:prSet presAssocID="{47510564-760C-43CC-9A8D-6FFB7E36AE62}" presName="linearFlow" presStyleCnt="0">
        <dgm:presLayoutVars>
          <dgm:dir/>
          <dgm:animLvl val="lvl"/>
          <dgm:resizeHandles val="exact"/>
        </dgm:presLayoutVars>
      </dgm:prSet>
      <dgm:spPr/>
    </dgm:pt>
    <dgm:pt modelId="{DB019AC4-0C80-423F-8DF1-407A2AF89E2A}" type="pres">
      <dgm:prSet presAssocID="{0CE03247-56DE-432C-BA6E-BDC952F8E25B}" presName="composite" presStyleCnt="0"/>
      <dgm:spPr/>
    </dgm:pt>
    <dgm:pt modelId="{5C73F336-A70C-4930-82B0-18771C1C8FCD}" type="pres">
      <dgm:prSet presAssocID="{0CE03247-56DE-432C-BA6E-BDC952F8E25B}" presName="parentText" presStyleLbl="alignNode1" presStyleIdx="0" presStyleCnt="5">
        <dgm:presLayoutVars>
          <dgm:chMax val="1"/>
          <dgm:bulletEnabled val="1"/>
        </dgm:presLayoutVars>
      </dgm:prSet>
      <dgm:spPr/>
    </dgm:pt>
    <dgm:pt modelId="{4F5B93C6-1B5D-4F2F-B64F-76F4A2219CA3}" type="pres">
      <dgm:prSet presAssocID="{0CE03247-56DE-432C-BA6E-BDC952F8E25B}" presName="descendantText" presStyleLbl="alignAcc1" presStyleIdx="0" presStyleCnt="5" custLinFactNeighborX="372" custLinFactNeighborY="2609">
        <dgm:presLayoutVars>
          <dgm:bulletEnabled val="1"/>
        </dgm:presLayoutVars>
      </dgm:prSet>
      <dgm:spPr/>
    </dgm:pt>
    <dgm:pt modelId="{905C9E21-0FCB-4BD9-98EB-832130595D35}" type="pres">
      <dgm:prSet presAssocID="{E498B883-F678-4EAB-A783-503C62D29933}" presName="sp" presStyleCnt="0"/>
      <dgm:spPr/>
    </dgm:pt>
    <dgm:pt modelId="{1B234896-5F00-4820-999F-1F5A80EBC060}" type="pres">
      <dgm:prSet presAssocID="{E38DE30B-2D02-4A87-A68C-5B20C978D3A2}" presName="composite" presStyleCnt="0"/>
      <dgm:spPr/>
    </dgm:pt>
    <dgm:pt modelId="{BECC3CE1-5236-4721-B8BD-A7A5A9B88619}" type="pres">
      <dgm:prSet presAssocID="{E38DE30B-2D02-4A87-A68C-5B20C978D3A2}" presName="parentText" presStyleLbl="alignNode1" presStyleIdx="1" presStyleCnt="5">
        <dgm:presLayoutVars>
          <dgm:chMax val="1"/>
          <dgm:bulletEnabled val="1"/>
        </dgm:presLayoutVars>
      </dgm:prSet>
      <dgm:spPr/>
    </dgm:pt>
    <dgm:pt modelId="{23768BDB-98BF-48C0-BF41-12EAA342FABC}" type="pres">
      <dgm:prSet presAssocID="{E38DE30B-2D02-4A87-A68C-5B20C978D3A2}" presName="descendantText" presStyleLbl="alignAcc1" presStyleIdx="1" presStyleCnt="5">
        <dgm:presLayoutVars>
          <dgm:bulletEnabled val="1"/>
        </dgm:presLayoutVars>
      </dgm:prSet>
      <dgm:spPr/>
    </dgm:pt>
    <dgm:pt modelId="{A0622891-E6BE-414E-BB68-A1EE81530518}" type="pres">
      <dgm:prSet presAssocID="{2EC1BB56-8CA2-4945-ADB0-15831CD60BB9}" presName="sp" presStyleCnt="0"/>
      <dgm:spPr/>
    </dgm:pt>
    <dgm:pt modelId="{D7DECA05-1C39-4D75-B08A-553A979D07D2}" type="pres">
      <dgm:prSet presAssocID="{562FE321-A1EF-46AB-B44F-15CBF68FC9DA}" presName="composite" presStyleCnt="0"/>
      <dgm:spPr/>
    </dgm:pt>
    <dgm:pt modelId="{87D2247D-DFEE-4A57-9BC6-626F41FC8785}" type="pres">
      <dgm:prSet presAssocID="{562FE321-A1EF-46AB-B44F-15CBF68FC9DA}" presName="parentText" presStyleLbl="alignNode1" presStyleIdx="2" presStyleCnt="5">
        <dgm:presLayoutVars>
          <dgm:chMax val="1"/>
          <dgm:bulletEnabled val="1"/>
        </dgm:presLayoutVars>
      </dgm:prSet>
      <dgm:spPr/>
    </dgm:pt>
    <dgm:pt modelId="{3D14147B-FC0C-4B87-BBF9-746F1603BD24}" type="pres">
      <dgm:prSet presAssocID="{562FE321-A1EF-46AB-B44F-15CBF68FC9DA}" presName="descendantText" presStyleLbl="alignAcc1" presStyleIdx="2" presStyleCnt="5">
        <dgm:presLayoutVars>
          <dgm:bulletEnabled val="1"/>
        </dgm:presLayoutVars>
      </dgm:prSet>
      <dgm:spPr/>
    </dgm:pt>
    <dgm:pt modelId="{15ED58F9-0C54-439C-A542-D950A5660C55}" type="pres">
      <dgm:prSet presAssocID="{B724D053-13A2-479E-AEFF-F71E0DD96C7F}" presName="sp" presStyleCnt="0"/>
      <dgm:spPr/>
    </dgm:pt>
    <dgm:pt modelId="{9057B01D-AB89-4C33-A19F-C85388DE48A9}" type="pres">
      <dgm:prSet presAssocID="{E513069C-AD88-4984-A61F-35AAFCB2B847}" presName="composite" presStyleCnt="0"/>
      <dgm:spPr/>
    </dgm:pt>
    <dgm:pt modelId="{C62709EA-13C7-4829-B7E4-3474B06AB9D8}" type="pres">
      <dgm:prSet presAssocID="{E513069C-AD88-4984-A61F-35AAFCB2B847}" presName="parentText" presStyleLbl="alignNode1" presStyleIdx="3" presStyleCnt="5">
        <dgm:presLayoutVars>
          <dgm:chMax val="1"/>
          <dgm:bulletEnabled val="1"/>
        </dgm:presLayoutVars>
      </dgm:prSet>
      <dgm:spPr/>
    </dgm:pt>
    <dgm:pt modelId="{040212B2-2AD0-42DC-8C5C-0267334FE020}" type="pres">
      <dgm:prSet presAssocID="{E513069C-AD88-4984-A61F-35AAFCB2B847}" presName="descendantText" presStyleLbl="alignAcc1" presStyleIdx="3" presStyleCnt="5">
        <dgm:presLayoutVars>
          <dgm:bulletEnabled val="1"/>
        </dgm:presLayoutVars>
      </dgm:prSet>
      <dgm:spPr/>
    </dgm:pt>
    <dgm:pt modelId="{77BB0E3C-BB4D-4927-B952-237CEA8BF8BC}" type="pres">
      <dgm:prSet presAssocID="{3F5A5D1F-4764-461D-865F-BAF37C5FC7F3}" presName="sp" presStyleCnt="0"/>
      <dgm:spPr/>
    </dgm:pt>
    <dgm:pt modelId="{E16B8963-6D2D-4C8C-8BD7-1149FE6B24ED}" type="pres">
      <dgm:prSet presAssocID="{4BD9D13A-4499-49F6-81C7-16B8B1F44CE7}" presName="composite" presStyleCnt="0"/>
      <dgm:spPr/>
    </dgm:pt>
    <dgm:pt modelId="{C99A1D1B-070C-4E36-A422-8FD2EC79C5B5}" type="pres">
      <dgm:prSet presAssocID="{4BD9D13A-4499-49F6-81C7-16B8B1F44CE7}" presName="parentText" presStyleLbl="alignNode1" presStyleIdx="4" presStyleCnt="5">
        <dgm:presLayoutVars>
          <dgm:chMax val="1"/>
          <dgm:bulletEnabled val="1"/>
        </dgm:presLayoutVars>
      </dgm:prSet>
      <dgm:spPr/>
    </dgm:pt>
    <dgm:pt modelId="{1CE61E20-CB4C-47F3-A42F-126F4FE0C40E}" type="pres">
      <dgm:prSet presAssocID="{4BD9D13A-4499-49F6-81C7-16B8B1F44CE7}" presName="descendantText" presStyleLbl="alignAcc1" presStyleIdx="4" presStyleCnt="5">
        <dgm:presLayoutVars>
          <dgm:bulletEnabled val="1"/>
        </dgm:presLayoutVars>
      </dgm:prSet>
      <dgm:spPr/>
    </dgm:pt>
  </dgm:ptLst>
  <dgm:cxnLst>
    <dgm:cxn modelId="{0D93BF01-5C21-4DEE-9FB4-7BCE95D9621E}" type="presOf" srcId="{4BD9D13A-4499-49F6-81C7-16B8B1F44CE7}" destId="{C99A1D1B-070C-4E36-A422-8FD2EC79C5B5}" srcOrd="0" destOrd="0" presId="urn:microsoft.com/office/officeart/2005/8/layout/chevron2"/>
    <dgm:cxn modelId="{B3BB1C15-74EF-4653-AA3D-20847280E427}" srcId="{47510564-760C-43CC-9A8D-6FFB7E36AE62}" destId="{0CE03247-56DE-432C-BA6E-BDC952F8E25B}" srcOrd="0" destOrd="0" parTransId="{A94B1AB8-578D-4F79-9D91-2C35BFCDE7D0}" sibTransId="{E498B883-F678-4EAB-A783-503C62D29933}"/>
    <dgm:cxn modelId="{36209F1D-6FB4-4647-8AE9-5A3596DCAF0A}" type="presOf" srcId="{47510564-760C-43CC-9A8D-6FFB7E36AE62}" destId="{08F22DC0-9F57-4342-9432-E657F2A9E64A}" srcOrd="0" destOrd="0" presId="urn:microsoft.com/office/officeart/2005/8/layout/chevron2"/>
    <dgm:cxn modelId="{95EC7430-E92B-4514-98FD-AFCF8DFDA8CA}" type="presOf" srcId="{0E209817-89AC-4F78-9B60-177CEECB5885}" destId="{040212B2-2AD0-42DC-8C5C-0267334FE020}" srcOrd="0" destOrd="0" presId="urn:microsoft.com/office/officeart/2005/8/layout/chevron2"/>
    <dgm:cxn modelId="{D36AA15F-6825-40B6-9D91-40921CC6B033}" srcId="{4BD9D13A-4499-49F6-81C7-16B8B1F44CE7}" destId="{5FCB8193-5417-498C-AE8E-EA20F1A3852B}" srcOrd="0" destOrd="0" parTransId="{FEC64FEB-6DAD-4BD9-896C-E03CD9CE8648}" sibTransId="{EC4403D0-6022-4A89-A638-C2E320F8E8FE}"/>
    <dgm:cxn modelId="{A39AF262-168B-4E06-99C8-DEEA690DF14C}" srcId="{E513069C-AD88-4984-A61F-35AAFCB2B847}" destId="{0E209817-89AC-4F78-9B60-177CEECB5885}" srcOrd="0" destOrd="0" parTransId="{D62C725C-EEF9-43B7-BF97-0C7F780CED4C}" sibTransId="{E0137D09-E188-4F86-8081-B6AD82DF7556}"/>
    <dgm:cxn modelId="{4381926E-6AD9-458F-8341-2D9ACAB59036}" type="presOf" srcId="{E513069C-AD88-4984-A61F-35AAFCB2B847}" destId="{C62709EA-13C7-4829-B7E4-3474B06AB9D8}" srcOrd="0" destOrd="0" presId="urn:microsoft.com/office/officeart/2005/8/layout/chevron2"/>
    <dgm:cxn modelId="{B02AEA58-73F1-4CE2-A1C2-1F6B67FFB099}" type="presOf" srcId="{562FE321-A1EF-46AB-B44F-15CBF68FC9DA}" destId="{87D2247D-DFEE-4A57-9BC6-626F41FC8785}" srcOrd="0" destOrd="0" presId="urn:microsoft.com/office/officeart/2005/8/layout/chevron2"/>
    <dgm:cxn modelId="{974089A2-1AA3-4AB2-A401-02E2CB4017B6}" type="presOf" srcId="{E38DE30B-2D02-4A87-A68C-5B20C978D3A2}" destId="{BECC3CE1-5236-4721-B8BD-A7A5A9B88619}" srcOrd="0" destOrd="0" presId="urn:microsoft.com/office/officeart/2005/8/layout/chevron2"/>
    <dgm:cxn modelId="{938CA5A7-5633-4FB7-8970-721D1946F4B1}" type="presOf" srcId="{11F1EAD3-D826-44C7-9C9A-4BC29F0B0420}" destId="{23768BDB-98BF-48C0-BF41-12EAA342FABC}" srcOrd="0" destOrd="0" presId="urn:microsoft.com/office/officeart/2005/8/layout/chevron2"/>
    <dgm:cxn modelId="{D9EDD1AE-1553-4F38-A80C-3EA0FA5B4F07}" srcId="{0CE03247-56DE-432C-BA6E-BDC952F8E25B}" destId="{456A8C12-FBBB-4CA6-8675-B87E9A7413CE}" srcOrd="0" destOrd="0" parTransId="{2D9C005E-C9ED-4FE7-9A0F-DBA66FAB25BD}" sibTransId="{1007A8FE-D27B-4600-A00A-2325085C5A4E}"/>
    <dgm:cxn modelId="{2856A2B3-A6DC-4F29-9F71-DF19292089B2}" srcId="{47510564-760C-43CC-9A8D-6FFB7E36AE62}" destId="{E513069C-AD88-4984-A61F-35AAFCB2B847}" srcOrd="3" destOrd="0" parTransId="{C887FD91-0F08-4BE7-9C01-83A889A95D8D}" sibTransId="{3F5A5D1F-4764-461D-865F-BAF37C5FC7F3}"/>
    <dgm:cxn modelId="{29ABF3BB-350C-4933-B16B-4C256B3F6DE0}" type="presOf" srcId="{375C295D-6AE7-4235-BA2B-BF91E3ED68A1}" destId="{3D14147B-FC0C-4B87-BBF9-746F1603BD24}" srcOrd="0" destOrd="0" presId="urn:microsoft.com/office/officeart/2005/8/layout/chevron2"/>
    <dgm:cxn modelId="{D8BAE2CE-9B83-452D-92BC-9881F13CE249}" srcId="{562FE321-A1EF-46AB-B44F-15CBF68FC9DA}" destId="{375C295D-6AE7-4235-BA2B-BF91E3ED68A1}" srcOrd="0" destOrd="0" parTransId="{772D1C2A-CC54-4750-BACA-587C35D10BFD}" sibTransId="{767209DE-C727-4F79-AEDD-24B23C485DCD}"/>
    <dgm:cxn modelId="{C1EE7DD9-E69A-4130-B4ED-741427428D2C}" srcId="{47510564-760C-43CC-9A8D-6FFB7E36AE62}" destId="{E38DE30B-2D02-4A87-A68C-5B20C978D3A2}" srcOrd="1" destOrd="0" parTransId="{B5E4FFF1-D9BE-4F71-9583-9BDAAF76FC4C}" sibTransId="{2EC1BB56-8CA2-4945-ADB0-15831CD60BB9}"/>
    <dgm:cxn modelId="{81F5E7E2-16C5-48DC-9498-C59C27CA1126}" type="presOf" srcId="{456A8C12-FBBB-4CA6-8675-B87E9A7413CE}" destId="{4F5B93C6-1B5D-4F2F-B64F-76F4A2219CA3}" srcOrd="0" destOrd="0" presId="urn:microsoft.com/office/officeart/2005/8/layout/chevron2"/>
    <dgm:cxn modelId="{BC9285F1-2C8E-4CE0-A269-763E201984E6}" srcId="{47510564-760C-43CC-9A8D-6FFB7E36AE62}" destId="{562FE321-A1EF-46AB-B44F-15CBF68FC9DA}" srcOrd="2" destOrd="0" parTransId="{BD7CD8CA-75AF-422F-8D63-F7027282369F}" sibTransId="{B724D053-13A2-479E-AEFF-F71E0DD96C7F}"/>
    <dgm:cxn modelId="{90653AF3-AFEB-4B08-8F94-2C88A8592983}" type="presOf" srcId="{5FCB8193-5417-498C-AE8E-EA20F1A3852B}" destId="{1CE61E20-CB4C-47F3-A42F-126F4FE0C40E}" srcOrd="0" destOrd="0" presId="urn:microsoft.com/office/officeart/2005/8/layout/chevron2"/>
    <dgm:cxn modelId="{03ECD4F3-0EB3-4787-BABB-79AA4D526FA9}" srcId="{47510564-760C-43CC-9A8D-6FFB7E36AE62}" destId="{4BD9D13A-4499-49F6-81C7-16B8B1F44CE7}" srcOrd="4" destOrd="0" parTransId="{FC1DEC00-6C0D-4EFC-8503-0262AC1404BD}" sibTransId="{CA04B2FF-535A-4EA7-B580-502F298F19E5}"/>
    <dgm:cxn modelId="{9711BFF9-C797-49A1-9047-B24FFAA7898F}" srcId="{E38DE30B-2D02-4A87-A68C-5B20C978D3A2}" destId="{11F1EAD3-D826-44C7-9C9A-4BC29F0B0420}" srcOrd="0" destOrd="0" parTransId="{9F585A21-4BA6-4306-A1A2-B742EC36E876}" sibTransId="{3C273767-28AE-43C1-99B6-CE37F82B9975}"/>
    <dgm:cxn modelId="{6CC0B6FF-60A5-4840-BF5D-E419EDB21131}" type="presOf" srcId="{0CE03247-56DE-432C-BA6E-BDC952F8E25B}" destId="{5C73F336-A70C-4930-82B0-18771C1C8FCD}" srcOrd="0" destOrd="0" presId="urn:microsoft.com/office/officeart/2005/8/layout/chevron2"/>
    <dgm:cxn modelId="{19EF4E57-6B3F-464C-B8FD-018BB5BB97FD}" type="presParOf" srcId="{08F22DC0-9F57-4342-9432-E657F2A9E64A}" destId="{DB019AC4-0C80-423F-8DF1-407A2AF89E2A}" srcOrd="0" destOrd="0" presId="urn:microsoft.com/office/officeart/2005/8/layout/chevron2"/>
    <dgm:cxn modelId="{F44F8788-04E1-407F-A2D7-12CE7C04ED2B}" type="presParOf" srcId="{DB019AC4-0C80-423F-8DF1-407A2AF89E2A}" destId="{5C73F336-A70C-4930-82B0-18771C1C8FCD}" srcOrd="0" destOrd="0" presId="urn:microsoft.com/office/officeart/2005/8/layout/chevron2"/>
    <dgm:cxn modelId="{4CED709C-4A96-4A56-A66A-E86EC49897C7}" type="presParOf" srcId="{DB019AC4-0C80-423F-8DF1-407A2AF89E2A}" destId="{4F5B93C6-1B5D-4F2F-B64F-76F4A2219CA3}" srcOrd="1" destOrd="0" presId="urn:microsoft.com/office/officeart/2005/8/layout/chevron2"/>
    <dgm:cxn modelId="{8592313F-EBC3-4B04-A2B0-5A41C019AD41}" type="presParOf" srcId="{08F22DC0-9F57-4342-9432-E657F2A9E64A}" destId="{905C9E21-0FCB-4BD9-98EB-832130595D35}" srcOrd="1" destOrd="0" presId="urn:microsoft.com/office/officeart/2005/8/layout/chevron2"/>
    <dgm:cxn modelId="{969DD68A-716D-4448-99DA-A608393DEEEA}" type="presParOf" srcId="{08F22DC0-9F57-4342-9432-E657F2A9E64A}" destId="{1B234896-5F00-4820-999F-1F5A80EBC060}" srcOrd="2" destOrd="0" presId="urn:microsoft.com/office/officeart/2005/8/layout/chevron2"/>
    <dgm:cxn modelId="{9EACCF55-6A46-4724-AA66-118742CDCFFA}" type="presParOf" srcId="{1B234896-5F00-4820-999F-1F5A80EBC060}" destId="{BECC3CE1-5236-4721-B8BD-A7A5A9B88619}" srcOrd="0" destOrd="0" presId="urn:microsoft.com/office/officeart/2005/8/layout/chevron2"/>
    <dgm:cxn modelId="{1C873E5E-1E74-4893-884C-68401823F8A1}" type="presParOf" srcId="{1B234896-5F00-4820-999F-1F5A80EBC060}" destId="{23768BDB-98BF-48C0-BF41-12EAA342FABC}" srcOrd="1" destOrd="0" presId="urn:microsoft.com/office/officeart/2005/8/layout/chevron2"/>
    <dgm:cxn modelId="{0D14DA6B-32BB-4B07-A9C7-75435E84DA04}" type="presParOf" srcId="{08F22DC0-9F57-4342-9432-E657F2A9E64A}" destId="{A0622891-E6BE-414E-BB68-A1EE81530518}" srcOrd="3" destOrd="0" presId="urn:microsoft.com/office/officeart/2005/8/layout/chevron2"/>
    <dgm:cxn modelId="{CA35213A-AC70-4285-AC2E-C097814CA9CC}" type="presParOf" srcId="{08F22DC0-9F57-4342-9432-E657F2A9E64A}" destId="{D7DECA05-1C39-4D75-B08A-553A979D07D2}" srcOrd="4" destOrd="0" presId="urn:microsoft.com/office/officeart/2005/8/layout/chevron2"/>
    <dgm:cxn modelId="{8AA536F5-B63A-4E16-8529-E6CC3C291868}" type="presParOf" srcId="{D7DECA05-1C39-4D75-B08A-553A979D07D2}" destId="{87D2247D-DFEE-4A57-9BC6-626F41FC8785}" srcOrd="0" destOrd="0" presId="urn:microsoft.com/office/officeart/2005/8/layout/chevron2"/>
    <dgm:cxn modelId="{4F506F11-06D9-4FEF-8184-F31F0C7C1A8C}" type="presParOf" srcId="{D7DECA05-1C39-4D75-B08A-553A979D07D2}" destId="{3D14147B-FC0C-4B87-BBF9-746F1603BD24}" srcOrd="1" destOrd="0" presId="urn:microsoft.com/office/officeart/2005/8/layout/chevron2"/>
    <dgm:cxn modelId="{D53F58B7-4DBB-4D94-89C7-AC56DB0CE529}" type="presParOf" srcId="{08F22DC0-9F57-4342-9432-E657F2A9E64A}" destId="{15ED58F9-0C54-439C-A542-D950A5660C55}" srcOrd="5" destOrd="0" presId="urn:microsoft.com/office/officeart/2005/8/layout/chevron2"/>
    <dgm:cxn modelId="{735CBB25-168C-4E6C-9564-9FF653C26FA8}" type="presParOf" srcId="{08F22DC0-9F57-4342-9432-E657F2A9E64A}" destId="{9057B01D-AB89-4C33-A19F-C85388DE48A9}" srcOrd="6" destOrd="0" presId="urn:microsoft.com/office/officeart/2005/8/layout/chevron2"/>
    <dgm:cxn modelId="{8F83FD0F-5FA6-4D9E-8777-5A6AA6E9EDDA}" type="presParOf" srcId="{9057B01D-AB89-4C33-A19F-C85388DE48A9}" destId="{C62709EA-13C7-4829-B7E4-3474B06AB9D8}" srcOrd="0" destOrd="0" presId="urn:microsoft.com/office/officeart/2005/8/layout/chevron2"/>
    <dgm:cxn modelId="{78753174-13D5-4B7A-98C9-2D13B2AAA48A}" type="presParOf" srcId="{9057B01D-AB89-4C33-A19F-C85388DE48A9}" destId="{040212B2-2AD0-42DC-8C5C-0267334FE020}" srcOrd="1" destOrd="0" presId="urn:microsoft.com/office/officeart/2005/8/layout/chevron2"/>
    <dgm:cxn modelId="{42F5D9CB-C92B-4B18-9087-0CB7D761C703}" type="presParOf" srcId="{08F22DC0-9F57-4342-9432-E657F2A9E64A}" destId="{77BB0E3C-BB4D-4927-B952-237CEA8BF8BC}" srcOrd="7" destOrd="0" presId="urn:microsoft.com/office/officeart/2005/8/layout/chevron2"/>
    <dgm:cxn modelId="{E2E72A30-2A41-4610-9EFF-AD60D63E281B}" type="presParOf" srcId="{08F22DC0-9F57-4342-9432-E657F2A9E64A}" destId="{E16B8963-6D2D-4C8C-8BD7-1149FE6B24ED}" srcOrd="8" destOrd="0" presId="urn:microsoft.com/office/officeart/2005/8/layout/chevron2"/>
    <dgm:cxn modelId="{34A10A87-C13F-4B62-812C-DD371400BA04}" type="presParOf" srcId="{E16B8963-6D2D-4C8C-8BD7-1149FE6B24ED}" destId="{C99A1D1B-070C-4E36-A422-8FD2EC79C5B5}" srcOrd="0" destOrd="0" presId="urn:microsoft.com/office/officeart/2005/8/layout/chevron2"/>
    <dgm:cxn modelId="{0B124300-2490-48E7-BC38-D09DAB455CEC}" type="presParOf" srcId="{E16B8963-6D2D-4C8C-8BD7-1149FE6B24ED}" destId="{1CE61E20-CB4C-47F3-A42F-126F4FE0C40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510564-760C-43CC-9A8D-6FFB7E36AE6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3B2268CE-5BA3-4413-8199-8FC105076FC6}">
      <dgm:prSet phldrT="[Text]" custT="1"/>
      <dgm:spPr/>
      <dgm:t>
        <a:bodyPr/>
        <a:lstStyle/>
        <a:p>
          <a:r>
            <a:rPr lang="en-US" sz="1200" b="1" dirty="0"/>
            <a:t>1. Pick your project</a:t>
          </a:r>
        </a:p>
      </dgm:t>
    </dgm:pt>
    <dgm:pt modelId="{96C373B8-52FF-4DFB-87C9-73C8054BBEED}" type="parTrans" cxnId="{D5971DFB-6A94-4F75-9850-78AED8309393}">
      <dgm:prSet/>
      <dgm:spPr/>
      <dgm:t>
        <a:bodyPr/>
        <a:lstStyle/>
        <a:p>
          <a:endParaRPr lang="en-US" sz="1200"/>
        </a:p>
      </dgm:t>
    </dgm:pt>
    <dgm:pt modelId="{A3D62764-1C2A-4E7C-971F-0E855877C120}" type="sibTrans" cxnId="{D5971DFB-6A94-4F75-9850-78AED8309393}">
      <dgm:prSet custT="1"/>
      <dgm:spPr/>
      <dgm:t>
        <a:bodyPr/>
        <a:lstStyle/>
        <a:p>
          <a:endParaRPr lang="en-US" sz="1200"/>
        </a:p>
      </dgm:t>
    </dgm:pt>
    <dgm:pt modelId="{1BF02E02-43E1-4B19-899A-21CFCC97FB02}">
      <dgm:prSet phldrT="[Text]" custT="1"/>
      <dgm:spPr/>
      <dgm:t>
        <a:bodyPr/>
        <a:lstStyle/>
        <a:p>
          <a:r>
            <a:rPr lang="en-US" sz="1200" b="1" dirty="0"/>
            <a:t>2. Select the realistic budget</a:t>
          </a:r>
        </a:p>
      </dgm:t>
    </dgm:pt>
    <dgm:pt modelId="{C9C0ADCA-9770-4128-8A07-9D2961D04A12}" type="parTrans" cxnId="{C5B6D062-CE85-4755-8CFA-E3410F5D8178}">
      <dgm:prSet/>
      <dgm:spPr/>
      <dgm:t>
        <a:bodyPr/>
        <a:lstStyle/>
        <a:p>
          <a:endParaRPr lang="en-US" sz="1200"/>
        </a:p>
      </dgm:t>
    </dgm:pt>
    <dgm:pt modelId="{51DD7BE4-2A6F-42BD-8F20-1DF6D3CA72DC}" type="sibTrans" cxnId="{C5B6D062-CE85-4755-8CFA-E3410F5D8178}">
      <dgm:prSet custT="1"/>
      <dgm:spPr/>
      <dgm:t>
        <a:bodyPr/>
        <a:lstStyle/>
        <a:p>
          <a:endParaRPr lang="en-US" sz="1200"/>
        </a:p>
      </dgm:t>
    </dgm:pt>
    <dgm:pt modelId="{94110B07-A483-4DF3-BC17-1DCBF7F5B59A}">
      <dgm:prSet phldrT="[Text]" custT="1"/>
      <dgm:spPr/>
      <dgm:t>
        <a:bodyPr/>
        <a:lstStyle/>
        <a:p>
          <a:r>
            <a:rPr lang="en-US" sz="1200" b="1" dirty="0"/>
            <a:t>3. Prepare a convincing pitch</a:t>
          </a:r>
        </a:p>
      </dgm:t>
    </dgm:pt>
    <dgm:pt modelId="{F982BDD2-6101-456D-ADBF-9CB4E3E7F87F}" type="parTrans" cxnId="{24894B00-EF6F-4BBF-957E-9B623BCADB00}">
      <dgm:prSet/>
      <dgm:spPr/>
      <dgm:t>
        <a:bodyPr/>
        <a:lstStyle/>
        <a:p>
          <a:endParaRPr lang="en-US" sz="1200"/>
        </a:p>
      </dgm:t>
    </dgm:pt>
    <dgm:pt modelId="{0BD839FF-7963-4AC0-94D4-F5B0C9B4CA5D}" type="sibTrans" cxnId="{24894B00-EF6F-4BBF-957E-9B623BCADB00}">
      <dgm:prSet custT="1"/>
      <dgm:spPr/>
      <dgm:t>
        <a:bodyPr/>
        <a:lstStyle/>
        <a:p>
          <a:endParaRPr lang="en-US" sz="1200"/>
        </a:p>
      </dgm:t>
    </dgm:pt>
    <dgm:pt modelId="{AF2D63DE-C5C8-4B32-A9D9-3611A940C035}">
      <dgm:prSet phldrT="[Text]" custT="1"/>
      <dgm:spPr/>
      <dgm:t>
        <a:bodyPr/>
        <a:lstStyle/>
        <a:p>
          <a:r>
            <a:rPr lang="en-US" sz="1200" b="1" dirty="0"/>
            <a:t>4. Find a crowdfunding platform</a:t>
          </a:r>
        </a:p>
      </dgm:t>
    </dgm:pt>
    <dgm:pt modelId="{767040B1-3D7C-46D5-BB75-0848B5E1BDFE}" type="parTrans" cxnId="{A3B97FCE-7515-499C-9E2D-067970CBC3BD}">
      <dgm:prSet/>
      <dgm:spPr/>
      <dgm:t>
        <a:bodyPr/>
        <a:lstStyle/>
        <a:p>
          <a:endParaRPr lang="en-US" sz="1200"/>
        </a:p>
      </dgm:t>
    </dgm:pt>
    <dgm:pt modelId="{B00F8340-AD55-4553-A13F-1FEEE826159A}" type="sibTrans" cxnId="{A3B97FCE-7515-499C-9E2D-067970CBC3BD}">
      <dgm:prSet custT="1"/>
      <dgm:spPr/>
      <dgm:t>
        <a:bodyPr/>
        <a:lstStyle/>
        <a:p>
          <a:endParaRPr lang="en-US" sz="1200"/>
        </a:p>
      </dgm:t>
    </dgm:pt>
    <dgm:pt modelId="{35394C1C-BD24-4552-8929-560A36E2C985}">
      <dgm:prSet phldrT="[Text]" custT="1"/>
      <dgm:spPr/>
      <dgm:t>
        <a:bodyPr/>
        <a:lstStyle/>
        <a:p>
          <a:r>
            <a:rPr lang="en-US" sz="1200" b="1" dirty="0"/>
            <a:t>Specific, clear outcome</a:t>
          </a:r>
        </a:p>
      </dgm:t>
    </dgm:pt>
    <dgm:pt modelId="{C3BE8C67-C02A-4E3B-A3B1-FEE0B8D97A07}" type="parTrans" cxnId="{7797C307-9133-42DA-B6DC-1B0F4B684310}">
      <dgm:prSet/>
      <dgm:spPr/>
      <dgm:t>
        <a:bodyPr/>
        <a:lstStyle/>
        <a:p>
          <a:endParaRPr lang="en-US" sz="1200"/>
        </a:p>
      </dgm:t>
    </dgm:pt>
    <dgm:pt modelId="{04C54388-D80F-4CD8-AAF3-2979DEA55A19}" type="sibTrans" cxnId="{7797C307-9133-42DA-B6DC-1B0F4B684310}">
      <dgm:prSet/>
      <dgm:spPr/>
      <dgm:t>
        <a:bodyPr/>
        <a:lstStyle/>
        <a:p>
          <a:endParaRPr lang="en-US" sz="1200"/>
        </a:p>
      </dgm:t>
    </dgm:pt>
    <dgm:pt modelId="{0D8CC58A-DDC7-4760-987B-979E830BD2BA}">
      <dgm:prSet phldrT="[Text]" custT="1"/>
      <dgm:spPr/>
      <dgm:t>
        <a:bodyPr/>
        <a:lstStyle/>
        <a:p>
          <a:r>
            <a:rPr lang="en-US" sz="1200" b="1" dirty="0"/>
            <a:t>=funding target + commissions</a:t>
          </a:r>
        </a:p>
      </dgm:t>
    </dgm:pt>
    <dgm:pt modelId="{5CA1B4B4-D4BF-4E00-BE6F-085A52927F2A}" type="parTrans" cxnId="{A3277FD8-CAAD-474A-AE15-AD2264D674C5}">
      <dgm:prSet/>
      <dgm:spPr/>
      <dgm:t>
        <a:bodyPr/>
        <a:lstStyle/>
        <a:p>
          <a:endParaRPr lang="en-US" sz="1200"/>
        </a:p>
      </dgm:t>
    </dgm:pt>
    <dgm:pt modelId="{BC2BDE01-6784-4885-9D9E-78035486E2DF}" type="sibTrans" cxnId="{A3277FD8-CAAD-474A-AE15-AD2264D674C5}">
      <dgm:prSet/>
      <dgm:spPr/>
      <dgm:t>
        <a:bodyPr/>
        <a:lstStyle/>
        <a:p>
          <a:endParaRPr lang="en-US" sz="1200"/>
        </a:p>
      </dgm:t>
    </dgm:pt>
    <dgm:pt modelId="{781812F5-2BAE-470D-9909-4A4047DCDC3F}">
      <dgm:prSet phldrT="[Text]" custT="1"/>
      <dgm:spPr/>
      <dgm:t>
        <a:bodyPr/>
        <a:lstStyle/>
        <a:p>
          <a:r>
            <a:rPr lang="en-US" sz="1200" b="1" dirty="0"/>
            <a:t>e.g. short attention grabbing video</a:t>
          </a:r>
        </a:p>
      </dgm:t>
    </dgm:pt>
    <dgm:pt modelId="{B214FE2B-79D1-4DDB-B3B0-1CFB1B56A69F}" type="parTrans" cxnId="{A12BE19D-C61B-446B-ABE2-5740000FAD04}">
      <dgm:prSet/>
      <dgm:spPr/>
      <dgm:t>
        <a:bodyPr/>
        <a:lstStyle/>
        <a:p>
          <a:endParaRPr lang="en-US" sz="1200"/>
        </a:p>
      </dgm:t>
    </dgm:pt>
    <dgm:pt modelId="{C155AB87-E28D-4D5E-9494-9A5C67AC991D}" type="sibTrans" cxnId="{A12BE19D-C61B-446B-ABE2-5740000FAD04}">
      <dgm:prSet/>
      <dgm:spPr/>
      <dgm:t>
        <a:bodyPr/>
        <a:lstStyle/>
        <a:p>
          <a:endParaRPr lang="en-US" sz="1200"/>
        </a:p>
      </dgm:t>
    </dgm:pt>
    <dgm:pt modelId="{DCFEBA1A-DEC0-4D0F-B13C-D1C9A2B894A4}">
      <dgm:prSet phldrT="[Text]" custT="1"/>
      <dgm:spPr/>
      <dgm:t>
        <a:bodyPr/>
        <a:lstStyle/>
        <a:p>
          <a:r>
            <a:rPr lang="en-US" sz="1200" b="1" dirty="0"/>
            <a:t>5. Start campaign</a:t>
          </a:r>
        </a:p>
      </dgm:t>
    </dgm:pt>
    <dgm:pt modelId="{E91E2421-9D90-4F41-A141-1B6CD57359F5}" type="parTrans" cxnId="{A99CB8FB-063C-415B-A5F5-72207C5FE2F6}">
      <dgm:prSet/>
      <dgm:spPr/>
      <dgm:t>
        <a:bodyPr/>
        <a:lstStyle/>
        <a:p>
          <a:endParaRPr lang="en-US" sz="1200"/>
        </a:p>
      </dgm:t>
    </dgm:pt>
    <dgm:pt modelId="{3C5D90D5-4548-42D7-BC2E-9769B2E830D5}" type="sibTrans" cxnId="{A99CB8FB-063C-415B-A5F5-72207C5FE2F6}">
      <dgm:prSet custT="1"/>
      <dgm:spPr/>
      <dgm:t>
        <a:bodyPr/>
        <a:lstStyle/>
        <a:p>
          <a:endParaRPr lang="en-US" sz="1200"/>
        </a:p>
      </dgm:t>
    </dgm:pt>
    <dgm:pt modelId="{16274F9A-5338-41D3-B0BF-8D61B1BBC27D}">
      <dgm:prSet phldrT="[Text]" custT="1"/>
      <dgm:spPr/>
      <dgm:t>
        <a:bodyPr/>
        <a:lstStyle/>
        <a:p>
          <a:r>
            <a:rPr lang="en-US" sz="1200" b="1" dirty="0"/>
            <a:t>6. Keep in touch</a:t>
          </a:r>
        </a:p>
      </dgm:t>
    </dgm:pt>
    <dgm:pt modelId="{42273CC6-5FF1-4410-90A8-34893001D087}" type="parTrans" cxnId="{7DD89810-80B4-469B-A98F-B89755962D17}">
      <dgm:prSet/>
      <dgm:spPr/>
      <dgm:t>
        <a:bodyPr/>
        <a:lstStyle/>
        <a:p>
          <a:endParaRPr lang="en-US" sz="1200"/>
        </a:p>
      </dgm:t>
    </dgm:pt>
    <dgm:pt modelId="{D9A164B3-9E89-417A-9E5F-7DC9BF280C34}" type="sibTrans" cxnId="{7DD89810-80B4-469B-A98F-B89755962D17}">
      <dgm:prSet/>
      <dgm:spPr/>
      <dgm:t>
        <a:bodyPr/>
        <a:lstStyle/>
        <a:p>
          <a:endParaRPr lang="en-US" sz="1200"/>
        </a:p>
      </dgm:t>
    </dgm:pt>
    <dgm:pt modelId="{C73DB691-75F4-4047-BDBA-BD6B0EBE8EF7}">
      <dgm:prSet phldrT="[Text]" custT="1"/>
      <dgm:spPr/>
      <dgm:t>
        <a:bodyPr/>
        <a:lstStyle/>
        <a:p>
          <a:r>
            <a:rPr lang="en-US" sz="1200" dirty="0"/>
            <a:t>Kickstarter, </a:t>
          </a:r>
          <a:r>
            <a:rPr lang="en-US" sz="1200" dirty="0" err="1"/>
            <a:t>Adrifund</a:t>
          </a:r>
          <a:r>
            <a:rPr lang="en-US" sz="1200" dirty="0"/>
            <a:t>, …</a:t>
          </a:r>
          <a:endParaRPr lang="en-US" sz="1200" b="1" dirty="0"/>
        </a:p>
      </dgm:t>
    </dgm:pt>
    <dgm:pt modelId="{17472A30-D8AB-4404-8D43-64E75E0B0C6E}" type="parTrans" cxnId="{46B0DA44-781A-4E4A-8850-AC0C929B9B5B}">
      <dgm:prSet/>
      <dgm:spPr/>
      <dgm:t>
        <a:bodyPr/>
        <a:lstStyle/>
        <a:p>
          <a:endParaRPr lang="en-US" sz="1200"/>
        </a:p>
      </dgm:t>
    </dgm:pt>
    <dgm:pt modelId="{5D5687DF-B053-44AF-ABE9-F09F2633E280}" type="sibTrans" cxnId="{46B0DA44-781A-4E4A-8850-AC0C929B9B5B}">
      <dgm:prSet/>
      <dgm:spPr/>
      <dgm:t>
        <a:bodyPr/>
        <a:lstStyle/>
        <a:p>
          <a:endParaRPr lang="en-US" sz="1200"/>
        </a:p>
      </dgm:t>
    </dgm:pt>
    <dgm:pt modelId="{21DE1674-24E3-4F8C-8BFB-81032B3282D9}">
      <dgm:prSet phldrT="[Text]" custT="1"/>
      <dgm:spPr/>
      <dgm:t>
        <a:bodyPr/>
        <a:lstStyle/>
        <a:p>
          <a:r>
            <a:rPr lang="en-US" sz="1200" b="1" dirty="0"/>
            <a:t>Use social media to spread the word</a:t>
          </a:r>
        </a:p>
      </dgm:t>
    </dgm:pt>
    <dgm:pt modelId="{70539C81-9DB1-4CFD-A82C-D5A976D98B96}" type="parTrans" cxnId="{0AD5E456-3DAA-4ED6-BAFD-DED96C499AFC}">
      <dgm:prSet/>
      <dgm:spPr/>
      <dgm:t>
        <a:bodyPr/>
        <a:lstStyle/>
        <a:p>
          <a:endParaRPr lang="en-US" sz="1200"/>
        </a:p>
      </dgm:t>
    </dgm:pt>
    <dgm:pt modelId="{96B5B698-4A8B-4B03-AD6F-B82A9B3D7228}" type="sibTrans" cxnId="{0AD5E456-3DAA-4ED6-BAFD-DED96C499AFC}">
      <dgm:prSet/>
      <dgm:spPr/>
      <dgm:t>
        <a:bodyPr/>
        <a:lstStyle/>
        <a:p>
          <a:endParaRPr lang="en-US" sz="1200"/>
        </a:p>
      </dgm:t>
    </dgm:pt>
    <dgm:pt modelId="{B00796E3-8F3E-4A01-9AC1-EDDB7505DE3B}">
      <dgm:prSet phldrT="[Text]" custT="1"/>
      <dgm:spPr/>
      <dgm:t>
        <a:bodyPr/>
        <a:lstStyle/>
        <a:p>
          <a:r>
            <a:rPr lang="en-US" sz="1200" b="1" dirty="0"/>
            <a:t>Updates about progress</a:t>
          </a:r>
        </a:p>
      </dgm:t>
    </dgm:pt>
    <dgm:pt modelId="{33262D5A-4D83-44AF-8F61-DF44BB9C68F0}" type="parTrans" cxnId="{088A1DEB-ACD4-4D06-9502-01B65DE69B0D}">
      <dgm:prSet/>
      <dgm:spPr/>
      <dgm:t>
        <a:bodyPr/>
        <a:lstStyle/>
        <a:p>
          <a:endParaRPr lang="en-US" sz="1200"/>
        </a:p>
      </dgm:t>
    </dgm:pt>
    <dgm:pt modelId="{65849479-EF87-4289-9606-5EDD5A2F3F37}" type="sibTrans" cxnId="{088A1DEB-ACD4-4D06-9502-01B65DE69B0D}">
      <dgm:prSet/>
      <dgm:spPr/>
      <dgm:t>
        <a:bodyPr/>
        <a:lstStyle/>
        <a:p>
          <a:endParaRPr lang="en-US" sz="1200"/>
        </a:p>
      </dgm:t>
    </dgm:pt>
    <dgm:pt modelId="{E405B3AA-C41E-4B20-9810-03AB2C5F15A2}" type="pres">
      <dgm:prSet presAssocID="{47510564-760C-43CC-9A8D-6FFB7E36AE62}" presName="linearFlow" presStyleCnt="0">
        <dgm:presLayoutVars>
          <dgm:resizeHandles val="exact"/>
        </dgm:presLayoutVars>
      </dgm:prSet>
      <dgm:spPr/>
    </dgm:pt>
    <dgm:pt modelId="{AE625EFF-C875-428C-A4A8-3AD8CE01C189}" type="pres">
      <dgm:prSet presAssocID="{3B2268CE-5BA3-4413-8199-8FC105076FC6}" presName="node" presStyleLbl="node1" presStyleIdx="0" presStyleCnt="6" custScaleX="141918" custLinFactY="-98983" custLinFactNeighborX="94951" custLinFactNeighborY="-100000">
        <dgm:presLayoutVars>
          <dgm:bulletEnabled val="1"/>
        </dgm:presLayoutVars>
      </dgm:prSet>
      <dgm:spPr/>
    </dgm:pt>
    <dgm:pt modelId="{FFC91CAE-0D12-4AED-904D-14E2752E7166}" type="pres">
      <dgm:prSet presAssocID="{A3D62764-1C2A-4E7C-971F-0E855877C120}" presName="sibTrans" presStyleLbl="sibTrans2D1" presStyleIdx="0" presStyleCnt="5"/>
      <dgm:spPr/>
    </dgm:pt>
    <dgm:pt modelId="{D44E7D37-7607-4A1E-A601-3197A1CCB60A}" type="pres">
      <dgm:prSet presAssocID="{A3D62764-1C2A-4E7C-971F-0E855877C120}" presName="connectorText" presStyleLbl="sibTrans2D1" presStyleIdx="0" presStyleCnt="5"/>
      <dgm:spPr/>
    </dgm:pt>
    <dgm:pt modelId="{EB6C0EF5-2D36-4C50-ABA6-A4E675AB3B0C}" type="pres">
      <dgm:prSet presAssocID="{1BF02E02-43E1-4B19-899A-21CFCC97FB02}" presName="node" presStyleLbl="node1" presStyleIdx="1" presStyleCnt="6" custScaleX="141918">
        <dgm:presLayoutVars>
          <dgm:bulletEnabled val="1"/>
        </dgm:presLayoutVars>
      </dgm:prSet>
      <dgm:spPr/>
    </dgm:pt>
    <dgm:pt modelId="{DF0CC364-EB3A-4D8F-9D24-1639D7A4D8C6}" type="pres">
      <dgm:prSet presAssocID="{51DD7BE4-2A6F-42BD-8F20-1DF6D3CA72DC}" presName="sibTrans" presStyleLbl="sibTrans2D1" presStyleIdx="1" presStyleCnt="5"/>
      <dgm:spPr/>
    </dgm:pt>
    <dgm:pt modelId="{665C4621-A435-40E3-AAE1-2280DAE40FB0}" type="pres">
      <dgm:prSet presAssocID="{51DD7BE4-2A6F-42BD-8F20-1DF6D3CA72DC}" presName="connectorText" presStyleLbl="sibTrans2D1" presStyleIdx="1" presStyleCnt="5"/>
      <dgm:spPr/>
    </dgm:pt>
    <dgm:pt modelId="{33F552EE-4237-425A-98EB-683D219576AB}" type="pres">
      <dgm:prSet presAssocID="{94110B07-A483-4DF3-BC17-1DCBF7F5B59A}" presName="node" presStyleLbl="node1" presStyleIdx="2" presStyleCnt="6" custScaleX="141918">
        <dgm:presLayoutVars>
          <dgm:bulletEnabled val="1"/>
        </dgm:presLayoutVars>
      </dgm:prSet>
      <dgm:spPr/>
    </dgm:pt>
    <dgm:pt modelId="{205695ED-86C0-4442-8E10-00C04C60A5B1}" type="pres">
      <dgm:prSet presAssocID="{0BD839FF-7963-4AC0-94D4-F5B0C9B4CA5D}" presName="sibTrans" presStyleLbl="sibTrans2D1" presStyleIdx="2" presStyleCnt="5"/>
      <dgm:spPr/>
    </dgm:pt>
    <dgm:pt modelId="{2DAACB91-CAB3-44F9-89BA-3CE0019FEE54}" type="pres">
      <dgm:prSet presAssocID="{0BD839FF-7963-4AC0-94D4-F5B0C9B4CA5D}" presName="connectorText" presStyleLbl="sibTrans2D1" presStyleIdx="2" presStyleCnt="5"/>
      <dgm:spPr/>
    </dgm:pt>
    <dgm:pt modelId="{A621AB6B-D7BF-4ED3-91EC-57D29448E66F}" type="pres">
      <dgm:prSet presAssocID="{AF2D63DE-C5C8-4B32-A9D9-3611A940C035}" presName="node" presStyleLbl="node1" presStyleIdx="3" presStyleCnt="6" custScaleX="141918">
        <dgm:presLayoutVars>
          <dgm:bulletEnabled val="1"/>
        </dgm:presLayoutVars>
      </dgm:prSet>
      <dgm:spPr/>
    </dgm:pt>
    <dgm:pt modelId="{BA272E82-1B3E-4EE8-8375-1275E6F8E22F}" type="pres">
      <dgm:prSet presAssocID="{B00F8340-AD55-4553-A13F-1FEEE826159A}" presName="sibTrans" presStyleLbl="sibTrans2D1" presStyleIdx="3" presStyleCnt="5"/>
      <dgm:spPr/>
    </dgm:pt>
    <dgm:pt modelId="{FF93BF22-783D-4D08-83E8-C8A58A3B2AC2}" type="pres">
      <dgm:prSet presAssocID="{B00F8340-AD55-4553-A13F-1FEEE826159A}" presName="connectorText" presStyleLbl="sibTrans2D1" presStyleIdx="3" presStyleCnt="5"/>
      <dgm:spPr/>
    </dgm:pt>
    <dgm:pt modelId="{E5E790FF-BE85-494C-9A80-2D7A8DE721BE}" type="pres">
      <dgm:prSet presAssocID="{DCFEBA1A-DEC0-4D0F-B13C-D1C9A2B894A4}" presName="node" presStyleLbl="node1" presStyleIdx="4" presStyleCnt="6" custScaleX="141918">
        <dgm:presLayoutVars>
          <dgm:bulletEnabled val="1"/>
        </dgm:presLayoutVars>
      </dgm:prSet>
      <dgm:spPr/>
    </dgm:pt>
    <dgm:pt modelId="{DD46B660-941E-4C43-AEFC-1A6F1FE59149}" type="pres">
      <dgm:prSet presAssocID="{3C5D90D5-4548-42D7-BC2E-9769B2E830D5}" presName="sibTrans" presStyleLbl="sibTrans2D1" presStyleIdx="4" presStyleCnt="5"/>
      <dgm:spPr/>
    </dgm:pt>
    <dgm:pt modelId="{2EFEF566-F328-48D5-B2B7-4616D3C2ED0D}" type="pres">
      <dgm:prSet presAssocID="{3C5D90D5-4548-42D7-BC2E-9769B2E830D5}" presName="connectorText" presStyleLbl="sibTrans2D1" presStyleIdx="4" presStyleCnt="5"/>
      <dgm:spPr/>
    </dgm:pt>
    <dgm:pt modelId="{4616134F-84C8-43D7-A5BC-FF36B9C4DB85}" type="pres">
      <dgm:prSet presAssocID="{16274F9A-5338-41D3-B0BF-8D61B1BBC27D}" presName="node" presStyleLbl="node1" presStyleIdx="5" presStyleCnt="6" custScaleX="141918">
        <dgm:presLayoutVars>
          <dgm:bulletEnabled val="1"/>
        </dgm:presLayoutVars>
      </dgm:prSet>
      <dgm:spPr/>
    </dgm:pt>
  </dgm:ptLst>
  <dgm:cxnLst>
    <dgm:cxn modelId="{24894B00-EF6F-4BBF-957E-9B623BCADB00}" srcId="{47510564-760C-43CC-9A8D-6FFB7E36AE62}" destId="{94110B07-A483-4DF3-BC17-1DCBF7F5B59A}" srcOrd="2" destOrd="0" parTransId="{F982BDD2-6101-456D-ADBF-9CB4E3E7F87F}" sibTransId="{0BD839FF-7963-4AC0-94D4-F5B0C9B4CA5D}"/>
    <dgm:cxn modelId="{7797C307-9133-42DA-B6DC-1B0F4B684310}" srcId="{3B2268CE-5BA3-4413-8199-8FC105076FC6}" destId="{35394C1C-BD24-4552-8929-560A36E2C985}" srcOrd="0" destOrd="0" parTransId="{C3BE8C67-C02A-4E3B-A3B1-FEE0B8D97A07}" sibTransId="{04C54388-D80F-4CD8-AAF3-2979DEA55A19}"/>
    <dgm:cxn modelId="{16F78508-8DD0-451F-99BC-CA3334233575}" type="presOf" srcId="{0BD839FF-7963-4AC0-94D4-F5B0C9B4CA5D}" destId="{205695ED-86C0-4442-8E10-00C04C60A5B1}" srcOrd="0" destOrd="0" presId="urn:microsoft.com/office/officeart/2005/8/layout/process2"/>
    <dgm:cxn modelId="{C362930B-2F0B-4FB3-A91E-94510E369FBA}" type="presOf" srcId="{781812F5-2BAE-470D-9909-4A4047DCDC3F}" destId="{33F552EE-4237-425A-98EB-683D219576AB}" srcOrd="0" destOrd="1" presId="urn:microsoft.com/office/officeart/2005/8/layout/process2"/>
    <dgm:cxn modelId="{86F2DE0D-CA38-4373-95B0-085D08C0FEE8}" type="presOf" srcId="{AF2D63DE-C5C8-4B32-A9D9-3611A940C035}" destId="{A621AB6B-D7BF-4ED3-91EC-57D29448E66F}" srcOrd="0" destOrd="0" presId="urn:microsoft.com/office/officeart/2005/8/layout/process2"/>
    <dgm:cxn modelId="{3C4A7B0E-D066-43CC-AFFD-4735B2E4E4E8}" type="presOf" srcId="{DCFEBA1A-DEC0-4D0F-B13C-D1C9A2B894A4}" destId="{E5E790FF-BE85-494C-9A80-2D7A8DE721BE}" srcOrd="0" destOrd="0" presId="urn:microsoft.com/office/officeart/2005/8/layout/process2"/>
    <dgm:cxn modelId="{7DD89810-80B4-469B-A98F-B89755962D17}" srcId="{47510564-760C-43CC-9A8D-6FFB7E36AE62}" destId="{16274F9A-5338-41D3-B0BF-8D61B1BBC27D}" srcOrd="5" destOrd="0" parTransId="{42273CC6-5FF1-4410-90A8-34893001D087}" sibTransId="{D9A164B3-9E89-417A-9E5F-7DC9BF280C34}"/>
    <dgm:cxn modelId="{E67F6C1F-8E78-423E-84FE-C9FD3F52A19D}" type="presOf" srcId="{A3D62764-1C2A-4E7C-971F-0E855877C120}" destId="{FFC91CAE-0D12-4AED-904D-14E2752E7166}" srcOrd="0" destOrd="0" presId="urn:microsoft.com/office/officeart/2005/8/layout/process2"/>
    <dgm:cxn modelId="{D6D8B033-9EE4-40F9-A5E5-2AB2ADD1EC93}" type="presOf" srcId="{51DD7BE4-2A6F-42BD-8F20-1DF6D3CA72DC}" destId="{DF0CC364-EB3A-4D8F-9D24-1639D7A4D8C6}" srcOrd="0" destOrd="0" presId="urn:microsoft.com/office/officeart/2005/8/layout/process2"/>
    <dgm:cxn modelId="{CFF8933E-966F-4514-ADFF-A3C7388EB575}" type="presOf" srcId="{3C5D90D5-4548-42D7-BC2E-9769B2E830D5}" destId="{2EFEF566-F328-48D5-B2B7-4616D3C2ED0D}" srcOrd="1" destOrd="0" presId="urn:microsoft.com/office/officeart/2005/8/layout/process2"/>
    <dgm:cxn modelId="{86BE825C-348F-4A30-B7AF-34D04DFC8F88}" type="presOf" srcId="{21DE1674-24E3-4F8C-8BFB-81032B3282D9}" destId="{E5E790FF-BE85-494C-9A80-2D7A8DE721BE}" srcOrd="0" destOrd="1" presId="urn:microsoft.com/office/officeart/2005/8/layout/process2"/>
    <dgm:cxn modelId="{151A9662-F748-4EDD-8723-82BC33E1900A}" type="presOf" srcId="{35394C1C-BD24-4552-8929-560A36E2C985}" destId="{AE625EFF-C875-428C-A4A8-3AD8CE01C189}" srcOrd="0" destOrd="1" presId="urn:microsoft.com/office/officeart/2005/8/layout/process2"/>
    <dgm:cxn modelId="{C5B6D062-CE85-4755-8CFA-E3410F5D8178}" srcId="{47510564-760C-43CC-9A8D-6FFB7E36AE62}" destId="{1BF02E02-43E1-4B19-899A-21CFCC97FB02}" srcOrd="1" destOrd="0" parTransId="{C9C0ADCA-9770-4128-8A07-9D2961D04A12}" sibTransId="{51DD7BE4-2A6F-42BD-8F20-1DF6D3CA72DC}"/>
    <dgm:cxn modelId="{46B0DA44-781A-4E4A-8850-AC0C929B9B5B}" srcId="{AF2D63DE-C5C8-4B32-A9D9-3611A940C035}" destId="{C73DB691-75F4-4047-BDBA-BD6B0EBE8EF7}" srcOrd="0" destOrd="0" parTransId="{17472A30-D8AB-4404-8D43-64E75E0B0C6E}" sibTransId="{5D5687DF-B053-44AF-ABE9-F09F2633E280}"/>
    <dgm:cxn modelId="{EF518066-22BD-4FDB-8F62-0EA9131A65C8}" type="presOf" srcId="{B00796E3-8F3E-4A01-9AC1-EDDB7505DE3B}" destId="{4616134F-84C8-43D7-A5BC-FF36B9C4DB85}" srcOrd="0" destOrd="1" presId="urn:microsoft.com/office/officeart/2005/8/layout/process2"/>
    <dgm:cxn modelId="{1101AC69-8126-44CF-BDB5-4E76C008C0DD}" type="presOf" srcId="{3B2268CE-5BA3-4413-8199-8FC105076FC6}" destId="{AE625EFF-C875-428C-A4A8-3AD8CE01C189}" srcOrd="0" destOrd="0" presId="urn:microsoft.com/office/officeart/2005/8/layout/process2"/>
    <dgm:cxn modelId="{CB8AA570-9E25-4B38-A1EC-D566E4D38DC9}" type="presOf" srcId="{51DD7BE4-2A6F-42BD-8F20-1DF6D3CA72DC}" destId="{665C4621-A435-40E3-AAE1-2280DAE40FB0}" srcOrd="1" destOrd="0" presId="urn:microsoft.com/office/officeart/2005/8/layout/process2"/>
    <dgm:cxn modelId="{895A2B72-AA20-41DA-89D6-CE1EA01D51D2}" type="presOf" srcId="{3C5D90D5-4548-42D7-BC2E-9769B2E830D5}" destId="{DD46B660-941E-4C43-AEFC-1A6F1FE59149}" srcOrd="0" destOrd="0" presId="urn:microsoft.com/office/officeart/2005/8/layout/process2"/>
    <dgm:cxn modelId="{0FCA2354-148A-4F47-86E8-76D405B53326}" type="presOf" srcId="{94110B07-A483-4DF3-BC17-1DCBF7F5B59A}" destId="{33F552EE-4237-425A-98EB-683D219576AB}" srcOrd="0" destOrd="0" presId="urn:microsoft.com/office/officeart/2005/8/layout/process2"/>
    <dgm:cxn modelId="{3EFC3C54-190F-4BAC-AB01-DBEFDA598206}" type="presOf" srcId="{1BF02E02-43E1-4B19-899A-21CFCC97FB02}" destId="{EB6C0EF5-2D36-4C50-ABA6-A4E675AB3B0C}" srcOrd="0" destOrd="0" presId="urn:microsoft.com/office/officeart/2005/8/layout/process2"/>
    <dgm:cxn modelId="{0AD5E456-3DAA-4ED6-BAFD-DED96C499AFC}" srcId="{DCFEBA1A-DEC0-4D0F-B13C-D1C9A2B894A4}" destId="{21DE1674-24E3-4F8C-8BFB-81032B3282D9}" srcOrd="0" destOrd="0" parTransId="{70539C81-9DB1-4CFD-A82C-D5A976D98B96}" sibTransId="{96B5B698-4A8B-4B03-AD6F-B82A9B3D7228}"/>
    <dgm:cxn modelId="{B150A87D-F3CF-4802-8A4E-7EEC16D2C159}" type="presOf" srcId="{A3D62764-1C2A-4E7C-971F-0E855877C120}" destId="{D44E7D37-7607-4A1E-A601-3197A1CCB60A}" srcOrd="1" destOrd="0" presId="urn:microsoft.com/office/officeart/2005/8/layout/process2"/>
    <dgm:cxn modelId="{79E7107F-B6F9-4592-89D0-C7B246E6E136}" type="presOf" srcId="{C73DB691-75F4-4047-BDBA-BD6B0EBE8EF7}" destId="{A621AB6B-D7BF-4ED3-91EC-57D29448E66F}" srcOrd="0" destOrd="1" presId="urn:microsoft.com/office/officeart/2005/8/layout/process2"/>
    <dgm:cxn modelId="{D9EB7794-C2D7-4FE9-9B33-1D432F54955B}" type="presOf" srcId="{B00F8340-AD55-4553-A13F-1FEEE826159A}" destId="{BA272E82-1B3E-4EE8-8375-1275E6F8E22F}" srcOrd="0" destOrd="0" presId="urn:microsoft.com/office/officeart/2005/8/layout/process2"/>
    <dgm:cxn modelId="{A12BE19D-C61B-446B-ABE2-5740000FAD04}" srcId="{94110B07-A483-4DF3-BC17-1DCBF7F5B59A}" destId="{781812F5-2BAE-470D-9909-4A4047DCDC3F}" srcOrd="0" destOrd="0" parTransId="{B214FE2B-79D1-4DDB-B3B0-1CFB1B56A69F}" sibTransId="{C155AB87-E28D-4D5E-9494-9A5C67AC991D}"/>
    <dgm:cxn modelId="{6636E4AA-AA2C-40FC-9E28-31FFCF443784}" type="presOf" srcId="{16274F9A-5338-41D3-B0BF-8D61B1BBC27D}" destId="{4616134F-84C8-43D7-A5BC-FF36B9C4DB85}" srcOrd="0" destOrd="0" presId="urn:microsoft.com/office/officeart/2005/8/layout/process2"/>
    <dgm:cxn modelId="{558DC8CA-3C1A-4BBA-ABBC-00A77C32E579}" type="presOf" srcId="{0BD839FF-7963-4AC0-94D4-F5B0C9B4CA5D}" destId="{2DAACB91-CAB3-44F9-89BA-3CE0019FEE54}" srcOrd="1" destOrd="0" presId="urn:microsoft.com/office/officeart/2005/8/layout/process2"/>
    <dgm:cxn modelId="{6CB2EECB-F0D4-4A42-BA18-E4B0E5100B3D}" type="presOf" srcId="{B00F8340-AD55-4553-A13F-1FEEE826159A}" destId="{FF93BF22-783D-4D08-83E8-C8A58A3B2AC2}" srcOrd="1" destOrd="0" presId="urn:microsoft.com/office/officeart/2005/8/layout/process2"/>
    <dgm:cxn modelId="{A3B97FCE-7515-499C-9E2D-067970CBC3BD}" srcId="{47510564-760C-43CC-9A8D-6FFB7E36AE62}" destId="{AF2D63DE-C5C8-4B32-A9D9-3611A940C035}" srcOrd="3" destOrd="0" parTransId="{767040B1-3D7C-46D5-BB75-0848B5E1BDFE}" sibTransId="{B00F8340-AD55-4553-A13F-1FEEE826159A}"/>
    <dgm:cxn modelId="{A3277FD8-CAAD-474A-AE15-AD2264D674C5}" srcId="{1BF02E02-43E1-4B19-899A-21CFCC97FB02}" destId="{0D8CC58A-DDC7-4760-987B-979E830BD2BA}" srcOrd="0" destOrd="0" parTransId="{5CA1B4B4-D4BF-4E00-BE6F-085A52927F2A}" sibTransId="{BC2BDE01-6784-4885-9D9E-78035486E2DF}"/>
    <dgm:cxn modelId="{088A1DEB-ACD4-4D06-9502-01B65DE69B0D}" srcId="{16274F9A-5338-41D3-B0BF-8D61B1BBC27D}" destId="{B00796E3-8F3E-4A01-9AC1-EDDB7505DE3B}" srcOrd="0" destOrd="0" parTransId="{33262D5A-4D83-44AF-8F61-DF44BB9C68F0}" sibTransId="{65849479-EF87-4289-9606-5EDD5A2F3F37}"/>
    <dgm:cxn modelId="{3F1B89ED-07D2-478A-A0AD-CC662EF3428E}" type="presOf" srcId="{47510564-760C-43CC-9A8D-6FFB7E36AE62}" destId="{E405B3AA-C41E-4B20-9810-03AB2C5F15A2}" srcOrd="0" destOrd="0" presId="urn:microsoft.com/office/officeart/2005/8/layout/process2"/>
    <dgm:cxn modelId="{D5971DFB-6A94-4F75-9850-78AED8309393}" srcId="{47510564-760C-43CC-9A8D-6FFB7E36AE62}" destId="{3B2268CE-5BA3-4413-8199-8FC105076FC6}" srcOrd="0" destOrd="0" parTransId="{96C373B8-52FF-4DFB-87C9-73C8054BBEED}" sibTransId="{A3D62764-1C2A-4E7C-971F-0E855877C120}"/>
    <dgm:cxn modelId="{A99CB8FB-063C-415B-A5F5-72207C5FE2F6}" srcId="{47510564-760C-43CC-9A8D-6FFB7E36AE62}" destId="{DCFEBA1A-DEC0-4D0F-B13C-D1C9A2B894A4}" srcOrd="4" destOrd="0" parTransId="{E91E2421-9D90-4F41-A141-1B6CD57359F5}" sibTransId="{3C5D90D5-4548-42D7-BC2E-9769B2E830D5}"/>
    <dgm:cxn modelId="{506120FC-5516-44B4-BE18-228B4726E851}" type="presOf" srcId="{0D8CC58A-DDC7-4760-987B-979E830BD2BA}" destId="{EB6C0EF5-2D36-4C50-ABA6-A4E675AB3B0C}" srcOrd="0" destOrd="1" presId="urn:microsoft.com/office/officeart/2005/8/layout/process2"/>
    <dgm:cxn modelId="{328F421E-0774-4928-96F4-1D88EF4A614B}" type="presParOf" srcId="{E405B3AA-C41E-4B20-9810-03AB2C5F15A2}" destId="{AE625EFF-C875-428C-A4A8-3AD8CE01C189}" srcOrd="0" destOrd="0" presId="urn:microsoft.com/office/officeart/2005/8/layout/process2"/>
    <dgm:cxn modelId="{2584B2FC-67FE-4DDC-8CF4-EA3B2010AEF3}" type="presParOf" srcId="{E405B3AA-C41E-4B20-9810-03AB2C5F15A2}" destId="{FFC91CAE-0D12-4AED-904D-14E2752E7166}" srcOrd="1" destOrd="0" presId="urn:microsoft.com/office/officeart/2005/8/layout/process2"/>
    <dgm:cxn modelId="{9CF841E7-3800-449C-B0A7-70FFAF8DB636}" type="presParOf" srcId="{FFC91CAE-0D12-4AED-904D-14E2752E7166}" destId="{D44E7D37-7607-4A1E-A601-3197A1CCB60A}" srcOrd="0" destOrd="0" presId="urn:microsoft.com/office/officeart/2005/8/layout/process2"/>
    <dgm:cxn modelId="{08E856B8-F60B-43D3-9294-E85DCD7C370E}" type="presParOf" srcId="{E405B3AA-C41E-4B20-9810-03AB2C5F15A2}" destId="{EB6C0EF5-2D36-4C50-ABA6-A4E675AB3B0C}" srcOrd="2" destOrd="0" presId="urn:microsoft.com/office/officeart/2005/8/layout/process2"/>
    <dgm:cxn modelId="{3939ED2B-9483-457E-ACF4-4986BCDBD26D}" type="presParOf" srcId="{E405B3AA-C41E-4B20-9810-03AB2C5F15A2}" destId="{DF0CC364-EB3A-4D8F-9D24-1639D7A4D8C6}" srcOrd="3" destOrd="0" presId="urn:microsoft.com/office/officeart/2005/8/layout/process2"/>
    <dgm:cxn modelId="{B5869365-55C9-4D1F-A9D2-CEB34D457B13}" type="presParOf" srcId="{DF0CC364-EB3A-4D8F-9D24-1639D7A4D8C6}" destId="{665C4621-A435-40E3-AAE1-2280DAE40FB0}" srcOrd="0" destOrd="0" presId="urn:microsoft.com/office/officeart/2005/8/layout/process2"/>
    <dgm:cxn modelId="{298E9454-18E2-4EA8-8BC9-B52CB0620A62}" type="presParOf" srcId="{E405B3AA-C41E-4B20-9810-03AB2C5F15A2}" destId="{33F552EE-4237-425A-98EB-683D219576AB}" srcOrd="4" destOrd="0" presId="urn:microsoft.com/office/officeart/2005/8/layout/process2"/>
    <dgm:cxn modelId="{59553A50-AE09-4F8D-9981-2D784D336378}" type="presParOf" srcId="{E405B3AA-C41E-4B20-9810-03AB2C5F15A2}" destId="{205695ED-86C0-4442-8E10-00C04C60A5B1}" srcOrd="5" destOrd="0" presId="urn:microsoft.com/office/officeart/2005/8/layout/process2"/>
    <dgm:cxn modelId="{6E6648EB-1002-4365-B56B-C482196D17FD}" type="presParOf" srcId="{205695ED-86C0-4442-8E10-00C04C60A5B1}" destId="{2DAACB91-CAB3-44F9-89BA-3CE0019FEE54}" srcOrd="0" destOrd="0" presId="urn:microsoft.com/office/officeart/2005/8/layout/process2"/>
    <dgm:cxn modelId="{07561B51-E448-45CA-BC62-31B97B5F2CF8}" type="presParOf" srcId="{E405B3AA-C41E-4B20-9810-03AB2C5F15A2}" destId="{A621AB6B-D7BF-4ED3-91EC-57D29448E66F}" srcOrd="6" destOrd="0" presId="urn:microsoft.com/office/officeart/2005/8/layout/process2"/>
    <dgm:cxn modelId="{D56F83B8-816B-47CA-95CC-449855A402BF}" type="presParOf" srcId="{E405B3AA-C41E-4B20-9810-03AB2C5F15A2}" destId="{BA272E82-1B3E-4EE8-8375-1275E6F8E22F}" srcOrd="7" destOrd="0" presId="urn:microsoft.com/office/officeart/2005/8/layout/process2"/>
    <dgm:cxn modelId="{E6A17A93-5AEF-45F9-8791-5FD6E801AF59}" type="presParOf" srcId="{BA272E82-1B3E-4EE8-8375-1275E6F8E22F}" destId="{FF93BF22-783D-4D08-83E8-C8A58A3B2AC2}" srcOrd="0" destOrd="0" presId="urn:microsoft.com/office/officeart/2005/8/layout/process2"/>
    <dgm:cxn modelId="{5E49308C-33B3-4571-B48D-0AE5DB25DBA9}" type="presParOf" srcId="{E405B3AA-C41E-4B20-9810-03AB2C5F15A2}" destId="{E5E790FF-BE85-494C-9A80-2D7A8DE721BE}" srcOrd="8" destOrd="0" presId="urn:microsoft.com/office/officeart/2005/8/layout/process2"/>
    <dgm:cxn modelId="{B2F8B4FC-2460-4A91-A3E7-D6D397CED577}" type="presParOf" srcId="{E405B3AA-C41E-4B20-9810-03AB2C5F15A2}" destId="{DD46B660-941E-4C43-AEFC-1A6F1FE59149}" srcOrd="9" destOrd="0" presId="urn:microsoft.com/office/officeart/2005/8/layout/process2"/>
    <dgm:cxn modelId="{9AF0ED4B-C1E5-4D58-B537-5CD601DD6FD0}" type="presParOf" srcId="{DD46B660-941E-4C43-AEFC-1A6F1FE59149}" destId="{2EFEF566-F328-48D5-B2B7-4616D3C2ED0D}" srcOrd="0" destOrd="0" presId="urn:microsoft.com/office/officeart/2005/8/layout/process2"/>
    <dgm:cxn modelId="{3E42E8EE-E594-41C8-BF6B-D2AF94705D26}" type="presParOf" srcId="{E405B3AA-C41E-4B20-9810-03AB2C5F15A2}" destId="{4616134F-84C8-43D7-A5BC-FF36B9C4DB85}"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536CD8-AFB6-49BD-9F14-C9EE2E487F37}" type="doc">
      <dgm:prSet loTypeId="urn:microsoft.com/office/officeart/2005/8/layout/chevron1" loCatId="process" qsTypeId="urn:microsoft.com/office/officeart/2005/8/quickstyle/simple1" qsCatId="simple" csTypeId="urn:microsoft.com/office/officeart/2005/8/colors/colorful2" csCatId="colorful" phldr="1"/>
      <dgm:spPr/>
    </dgm:pt>
    <dgm:pt modelId="{61DD8926-A473-41CB-8BB2-F55B2E7E0C33}">
      <dgm:prSet phldrT="[Text]" custT="1"/>
      <dgm:spPr/>
      <dgm:t>
        <a:bodyPr/>
        <a:lstStyle/>
        <a:p>
          <a:r>
            <a:rPr lang="en-US" sz="1400" dirty="0"/>
            <a:t>2. Company issues tokens</a:t>
          </a:r>
        </a:p>
      </dgm:t>
    </dgm:pt>
    <dgm:pt modelId="{328E3BF6-0D87-47A6-99FE-C8832B45788D}" type="parTrans" cxnId="{43BD9A83-1C5D-4A52-9FA9-BC3A29B2249D}">
      <dgm:prSet/>
      <dgm:spPr/>
      <dgm:t>
        <a:bodyPr/>
        <a:lstStyle/>
        <a:p>
          <a:endParaRPr lang="en-US" sz="1800"/>
        </a:p>
      </dgm:t>
    </dgm:pt>
    <dgm:pt modelId="{FCDA7876-34F4-40D9-8661-C910A2BD327D}" type="sibTrans" cxnId="{43BD9A83-1C5D-4A52-9FA9-BC3A29B2249D}">
      <dgm:prSet/>
      <dgm:spPr/>
      <dgm:t>
        <a:bodyPr/>
        <a:lstStyle/>
        <a:p>
          <a:endParaRPr lang="en-US" sz="1800"/>
        </a:p>
      </dgm:t>
    </dgm:pt>
    <dgm:pt modelId="{2035B34F-CE38-41DE-95EA-83C9BF73B963}">
      <dgm:prSet phldrT="[Text]" custT="1"/>
      <dgm:spPr/>
      <dgm:t>
        <a:bodyPr/>
        <a:lstStyle/>
        <a:p>
          <a:r>
            <a:rPr lang="en-US" sz="1400" dirty="0"/>
            <a:t>3. Investors buy tokens (using BTC or ETH)</a:t>
          </a:r>
        </a:p>
      </dgm:t>
    </dgm:pt>
    <dgm:pt modelId="{F8253868-A62F-491C-BA7E-85BF8A52AB90}" type="parTrans" cxnId="{71B4ED1B-1975-47BD-A4A4-3095ADB2CD7C}">
      <dgm:prSet/>
      <dgm:spPr/>
      <dgm:t>
        <a:bodyPr/>
        <a:lstStyle/>
        <a:p>
          <a:endParaRPr lang="en-US" sz="1800"/>
        </a:p>
      </dgm:t>
    </dgm:pt>
    <dgm:pt modelId="{4C5B8654-EFDF-423E-96D0-44557F74A978}" type="sibTrans" cxnId="{71B4ED1B-1975-47BD-A4A4-3095ADB2CD7C}">
      <dgm:prSet/>
      <dgm:spPr/>
      <dgm:t>
        <a:bodyPr/>
        <a:lstStyle/>
        <a:p>
          <a:endParaRPr lang="en-US" sz="1800"/>
        </a:p>
      </dgm:t>
    </dgm:pt>
    <dgm:pt modelId="{89F22466-A7D8-409F-817C-8B3627A9FF93}">
      <dgm:prSet phldrT="[Text]" custT="1"/>
      <dgm:spPr/>
      <dgm:t>
        <a:bodyPr/>
        <a:lstStyle/>
        <a:p>
          <a:r>
            <a:rPr lang="en-US" sz="1400" dirty="0"/>
            <a:t>4. Investors exchange tokens for services or sell them</a:t>
          </a:r>
        </a:p>
      </dgm:t>
    </dgm:pt>
    <dgm:pt modelId="{CD681B0D-58C0-47AA-91A5-AD6B5785B618}" type="parTrans" cxnId="{D0480068-5A8E-40DE-8079-9D0FCA1A778D}">
      <dgm:prSet/>
      <dgm:spPr/>
      <dgm:t>
        <a:bodyPr/>
        <a:lstStyle/>
        <a:p>
          <a:endParaRPr lang="en-US" sz="1800"/>
        </a:p>
      </dgm:t>
    </dgm:pt>
    <dgm:pt modelId="{88F40048-274D-4757-9652-2C16B563D8ED}" type="sibTrans" cxnId="{D0480068-5A8E-40DE-8079-9D0FCA1A778D}">
      <dgm:prSet/>
      <dgm:spPr/>
      <dgm:t>
        <a:bodyPr/>
        <a:lstStyle/>
        <a:p>
          <a:endParaRPr lang="en-US" sz="1800"/>
        </a:p>
      </dgm:t>
    </dgm:pt>
    <dgm:pt modelId="{D47A620E-58B8-4B4A-8A6A-B5B07867BAAB}">
      <dgm:prSet phldrT="[Text]" custT="1"/>
      <dgm:spPr/>
      <dgm:t>
        <a:bodyPr/>
        <a:lstStyle/>
        <a:p>
          <a:r>
            <a:rPr lang="en-US" sz="1400" dirty="0"/>
            <a:t>1. Project idea + whitepaper</a:t>
          </a:r>
        </a:p>
      </dgm:t>
    </dgm:pt>
    <dgm:pt modelId="{D3C3E1FB-C305-4724-92B0-129B85ADA53C}" type="parTrans" cxnId="{C727E711-80EB-4469-83D6-8D5DC2013469}">
      <dgm:prSet/>
      <dgm:spPr/>
      <dgm:t>
        <a:bodyPr/>
        <a:lstStyle/>
        <a:p>
          <a:endParaRPr lang="en-US" sz="1800"/>
        </a:p>
      </dgm:t>
    </dgm:pt>
    <dgm:pt modelId="{14B32237-5AD7-4635-8F79-AE168BA800C1}" type="sibTrans" cxnId="{C727E711-80EB-4469-83D6-8D5DC2013469}">
      <dgm:prSet/>
      <dgm:spPr/>
      <dgm:t>
        <a:bodyPr/>
        <a:lstStyle/>
        <a:p>
          <a:endParaRPr lang="en-US" sz="1800"/>
        </a:p>
      </dgm:t>
    </dgm:pt>
    <dgm:pt modelId="{CCAFF98A-9B53-43D9-8386-E7EED2F8949C}" type="pres">
      <dgm:prSet presAssocID="{34536CD8-AFB6-49BD-9F14-C9EE2E487F37}" presName="Name0" presStyleCnt="0">
        <dgm:presLayoutVars>
          <dgm:dir/>
          <dgm:animLvl val="lvl"/>
          <dgm:resizeHandles val="exact"/>
        </dgm:presLayoutVars>
      </dgm:prSet>
      <dgm:spPr/>
    </dgm:pt>
    <dgm:pt modelId="{0915BC79-BB31-47B8-9CB3-E2FC41DAD0D3}" type="pres">
      <dgm:prSet presAssocID="{D47A620E-58B8-4B4A-8A6A-B5B07867BAAB}" presName="parTxOnly" presStyleLbl="node1" presStyleIdx="0" presStyleCnt="4">
        <dgm:presLayoutVars>
          <dgm:chMax val="0"/>
          <dgm:chPref val="0"/>
          <dgm:bulletEnabled val="1"/>
        </dgm:presLayoutVars>
      </dgm:prSet>
      <dgm:spPr/>
    </dgm:pt>
    <dgm:pt modelId="{254EBD48-A3A7-4546-8683-2ED17639BC1B}" type="pres">
      <dgm:prSet presAssocID="{14B32237-5AD7-4635-8F79-AE168BA800C1}" presName="parTxOnlySpace" presStyleCnt="0"/>
      <dgm:spPr/>
    </dgm:pt>
    <dgm:pt modelId="{4E352DF6-8CFE-4B1D-9B30-AE45109A6F0F}" type="pres">
      <dgm:prSet presAssocID="{61DD8926-A473-41CB-8BB2-F55B2E7E0C33}" presName="parTxOnly" presStyleLbl="node1" presStyleIdx="1" presStyleCnt="4">
        <dgm:presLayoutVars>
          <dgm:chMax val="0"/>
          <dgm:chPref val="0"/>
          <dgm:bulletEnabled val="1"/>
        </dgm:presLayoutVars>
      </dgm:prSet>
      <dgm:spPr/>
    </dgm:pt>
    <dgm:pt modelId="{29E0A248-D654-4759-9B99-8E5E0CB36BD2}" type="pres">
      <dgm:prSet presAssocID="{FCDA7876-34F4-40D9-8661-C910A2BD327D}" presName="parTxOnlySpace" presStyleCnt="0"/>
      <dgm:spPr/>
    </dgm:pt>
    <dgm:pt modelId="{62E4D20D-0551-4E64-89C1-0D1592F7A88A}" type="pres">
      <dgm:prSet presAssocID="{2035B34F-CE38-41DE-95EA-83C9BF73B963}" presName="parTxOnly" presStyleLbl="node1" presStyleIdx="2" presStyleCnt="4">
        <dgm:presLayoutVars>
          <dgm:chMax val="0"/>
          <dgm:chPref val="0"/>
          <dgm:bulletEnabled val="1"/>
        </dgm:presLayoutVars>
      </dgm:prSet>
      <dgm:spPr/>
    </dgm:pt>
    <dgm:pt modelId="{EAEE475B-6D25-4828-996B-4316FD5C9508}" type="pres">
      <dgm:prSet presAssocID="{4C5B8654-EFDF-423E-96D0-44557F74A978}" presName="parTxOnlySpace" presStyleCnt="0"/>
      <dgm:spPr/>
    </dgm:pt>
    <dgm:pt modelId="{4F4F9809-CB15-4D37-B581-9EA7017C918D}" type="pres">
      <dgm:prSet presAssocID="{89F22466-A7D8-409F-817C-8B3627A9FF93}" presName="parTxOnly" presStyleLbl="node1" presStyleIdx="3" presStyleCnt="4">
        <dgm:presLayoutVars>
          <dgm:chMax val="0"/>
          <dgm:chPref val="0"/>
          <dgm:bulletEnabled val="1"/>
        </dgm:presLayoutVars>
      </dgm:prSet>
      <dgm:spPr/>
    </dgm:pt>
  </dgm:ptLst>
  <dgm:cxnLst>
    <dgm:cxn modelId="{C727E711-80EB-4469-83D6-8D5DC2013469}" srcId="{34536CD8-AFB6-49BD-9F14-C9EE2E487F37}" destId="{D47A620E-58B8-4B4A-8A6A-B5B07867BAAB}" srcOrd="0" destOrd="0" parTransId="{D3C3E1FB-C305-4724-92B0-129B85ADA53C}" sibTransId="{14B32237-5AD7-4635-8F79-AE168BA800C1}"/>
    <dgm:cxn modelId="{71B4ED1B-1975-47BD-A4A4-3095ADB2CD7C}" srcId="{34536CD8-AFB6-49BD-9F14-C9EE2E487F37}" destId="{2035B34F-CE38-41DE-95EA-83C9BF73B963}" srcOrd="2" destOrd="0" parTransId="{F8253868-A62F-491C-BA7E-85BF8A52AB90}" sibTransId="{4C5B8654-EFDF-423E-96D0-44557F74A978}"/>
    <dgm:cxn modelId="{A07FB260-3A75-4705-9BC6-C40017581EF0}" type="presOf" srcId="{D47A620E-58B8-4B4A-8A6A-B5B07867BAAB}" destId="{0915BC79-BB31-47B8-9CB3-E2FC41DAD0D3}" srcOrd="0" destOrd="0" presId="urn:microsoft.com/office/officeart/2005/8/layout/chevron1"/>
    <dgm:cxn modelId="{890DA544-58DE-452F-8050-83DC06479901}" type="presOf" srcId="{61DD8926-A473-41CB-8BB2-F55B2E7E0C33}" destId="{4E352DF6-8CFE-4B1D-9B30-AE45109A6F0F}" srcOrd="0" destOrd="0" presId="urn:microsoft.com/office/officeart/2005/8/layout/chevron1"/>
    <dgm:cxn modelId="{D0480068-5A8E-40DE-8079-9D0FCA1A778D}" srcId="{34536CD8-AFB6-49BD-9F14-C9EE2E487F37}" destId="{89F22466-A7D8-409F-817C-8B3627A9FF93}" srcOrd="3" destOrd="0" parTransId="{CD681B0D-58C0-47AA-91A5-AD6B5785B618}" sibTransId="{88F40048-274D-4757-9652-2C16B563D8ED}"/>
    <dgm:cxn modelId="{43BD9A83-1C5D-4A52-9FA9-BC3A29B2249D}" srcId="{34536CD8-AFB6-49BD-9F14-C9EE2E487F37}" destId="{61DD8926-A473-41CB-8BB2-F55B2E7E0C33}" srcOrd="1" destOrd="0" parTransId="{328E3BF6-0D87-47A6-99FE-C8832B45788D}" sibTransId="{FCDA7876-34F4-40D9-8661-C910A2BD327D}"/>
    <dgm:cxn modelId="{1E86DFDA-7CED-4D66-90FE-604B45FFF6AD}" type="presOf" srcId="{89F22466-A7D8-409F-817C-8B3627A9FF93}" destId="{4F4F9809-CB15-4D37-B581-9EA7017C918D}" srcOrd="0" destOrd="0" presId="urn:microsoft.com/office/officeart/2005/8/layout/chevron1"/>
    <dgm:cxn modelId="{0854B6FC-7741-493B-BCD3-7C135A5C9978}" type="presOf" srcId="{34536CD8-AFB6-49BD-9F14-C9EE2E487F37}" destId="{CCAFF98A-9B53-43D9-8386-E7EED2F8949C}" srcOrd="0" destOrd="0" presId="urn:microsoft.com/office/officeart/2005/8/layout/chevron1"/>
    <dgm:cxn modelId="{0B4E71FE-400D-48A4-828A-22AF134C2112}" type="presOf" srcId="{2035B34F-CE38-41DE-95EA-83C9BF73B963}" destId="{62E4D20D-0551-4E64-89C1-0D1592F7A88A}" srcOrd="0" destOrd="0" presId="urn:microsoft.com/office/officeart/2005/8/layout/chevron1"/>
    <dgm:cxn modelId="{9FA069A5-866F-4C09-9194-320D5A2CA7A0}" type="presParOf" srcId="{CCAFF98A-9B53-43D9-8386-E7EED2F8949C}" destId="{0915BC79-BB31-47B8-9CB3-E2FC41DAD0D3}" srcOrd="0" destOrd="0" presId="urn:microsoft.com/office/officeart/2005/8/layout/chevron1"/>
    <dgm:cxn modelId="{C7E469E6-D774-4387-AB48-8FE88AA776A4}" type="presParOf" srcId="{CCAFF98A-9B53-43D9-8386-E7EED2F8949C}" destId="{254EBD48-A3A7-4546-8683-2ED17639BC1B}" srcOrd="1" destOrd="0" presId="urn:microsoft.com/office/officeart/2005/8/layout/chevron1"/>
    <dgm:cxn modelId="{8CA26C62-F637-4015-8F43-A40672E1BFD8}" type="presParOf" srcId="{CCAFF98A-9B53-43D9-8386-E7EED2F8949C}" destId="{4E352DF6-8CFE-4B1D-9B30-AE45109A6F0F}" srcOrd="2" destOrd="0" presId="urn:microsoft.com/office/officeart/2005/8/layout/chevron1"/>
    <dgm:cxn modelId="{7D227AFD-0E16-41BF-8355-DF112D209AFE}" type="presParOf" srcId="{CCAFF98A-9B53-43D9-8386-E7EED2F8949C}" destId="{29E0A248-D654-4759-9B99-8E5E0CB36BD2}" srcOrd="3" destOrd="0" presId="urn:microsoft.com/office/officeart/2005/8/layout/chevron1"/>
    <dgm:cxn modelId="{97C4AA5A-A4BB-491F-AB97-B6376A020678}" type="presParOf" srcId="{CCAFF98A-9B53-43D9-8386-E7EED2F8949C}" destId="{62E4D20D-0551-4E64-89C1-0D1592F7A88A}" srcOrd="4" destOrd="0" presId="urn:microsoft.com/office/officeart/2005/8/layout/chevron1"/>
    <dgm:cxn modelId="{4A9CD257-28E9-4BF4-82E7-79EC13EFCFE9}" type="presParOf" srcId="{CCAFF98A-9B53-43D9-8386-E7EED2F8949C}" destId="{EAEE475B-6D25-4828-996B-4316FD5C9508}" srcOrd="5" destOrd="0" presId="urn:microsoft.com/office/officeart/2005/8/layout/chevron1"/>
    <dgm:cxn modelId="{4851E2E8-AF11-477D-93C2-6D47277B9F47}" type="presParOf" srcId="{CCAFF98A-9B53-43D9-8386-E7EED2F8949C}" destId="{4F4F9809-CB15-4D37-B581-9EA7017C918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E3001D-E27F-4164-AA0D-9FD569D5FAB1}"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E281350D-4B6C-4735-BAA9-B235C5D1A562}">
      <dgm:prSet phldrT="[Text]" custT="1"/>
      <dgm:spPr/>
      <dgm:t>
        <a:bodyPr/>
        <a:lstStyle/>
        <a:p>
          <a:r>
            <a:rPr lang="en-US" sz="2000" dirty="0"/>
            <a:t>Separate hype from reality</a:t>
          </a:r>
        </a:p>
      </dgm:t>
    </dgm:pt>
    <dgm:pt modelId="{E98EC930-F1E4-4367-9C35-CF72E869D33B}" type="parTrans" cxnId="{AF4D97E8-0175-44E1-8E26-CAF7414CD942}">
      <dgm:prSet/>
      <dgm:spPr/>
      <dgm:t>
        <a:bodyPr/>
        <a:lstStyle/>
        <a:p>
          <a:endParaRPr lang="en-US" sz="2000"/>
        </a:p>
      </dgm:t>
    </dgm:pt>
    <dgm:pt modelId="{86E16F43-81B4-40D3-BA8F-CE4ADCD86EC3}" type="sibTrans" cxnId="{AF4D97E8-0175-44E1-8E26-CAF7414CD942}">
      <dgm:prSet/>
      <dgm:spPr/>
      <dgm:t>
        <a:bodyPr/>
        <a:lstStyle/>
        <a:p>
          <a:endParaRPr lang="en-US" sz="2000"/>
        </a:p>
      </dgm:t>
    </dgm:pt>
    <dgm:pt modelId="{C02FB3A6-7244-40F6-A569-1858112B310C}">
      <dgm:prSet phldrT="[Text]" custT="1"/>
      <dgm:spPr/>
      <dgm:t>
        <a:bodyPr/>
        <a:lstStyle/>
        <a:p>
          <a:r>
            <a:rPr lang="en-US" sz="1600" dirty="0"/>
            <a:t>Easier than traditional funding sources, but not easy</a:t>
          </a:r>
        </a:p>
      </dgm:t>
    </dgm:pt>
    <dgm:pt modelId="{559AEFEA-BCFF-442D-BB6F-B87EE9E12AD9}" type="parTrans" cxnId="{C1254A4D-70EB-436E-8790-643CD410065F}">
      <dgm:prSet/>
      <dgm:spPr/>
      <dgm:t>
        <a:bodyPr/>
        <a:lstStyle/>
        <a:p>
          <a:endParaRPr lang="en-US" sz="2000"/>
        </a:p>
      </dgm:t>
    </dgm:pt>
    <dgm:pt modelId="{06134A8B-57C1-44A6-B14B-F82F4F4CE337}" type="sibTrans" cxnId="{C1254A4D-70EB-436E-8790-643CD410065F}">
      <dgm:prSet/>
      <dgm:spPr/>
      <dgm:t>
        <a:bodyPr/>
        <a:lstStyle/>
        <a:p>
          <a:endParaRPr lang="en-US" sz="2000"/>
        </a:p>
      </dgm:t>
    </dgm:pt>
    <dgm:pt modelId="{38A1BD07-6431-41FD-876F-88CF15C28344}">
      <dgm:prSet phldrT="[Text]" custT="1"/>
      <dgm:spPr/>
      <dgm:t>
        <a:bodyPr/>
        <a:lstStyle/>
        <a:p>
          <a:r>
            <a:rPr lang="en-US" sz="2000" dirty="0"/>
            <a:t>Understand legal, compliance and security challenges</a:t>
          </a:r>
        </a:p>
      </dgm:t>
    </dgm:pt>
    <dgm:pt modelId="{D413AD3D-A3F5-4ADB-9A4B-5CA4E5A2DC8A}" type="parTrans" cxnId="{76C00D1D-2E0C-4A31-9F16-CD1A318C9689}">
      <dgm:prSet/>
      <dgm:spPr/>
      <dgm:t>
        <a:bodyPr/>
        <a:lstStyle/>
        <a:p>
          <a:endParaRPr lang="en-US" sz="2000"/>
        </a:p>
      </dgm:t>
    </dgm:pt>
    <dgm:pt modelId="{20421018-6C4B-469A-8368-BC6B8C76945D}" type="sibTrans" cxnId="{76C00D1D-2E0C-4A31-9F16-CD1A318C9689}">
      <dgm:prSet/>
      <dgm:spPr/>
      <dgm:t>
        <a:bodyPr/>
        <a:lstStyle/>
        <a:p>
          <a:endParaRPr lang="en-US" sz="2000"/>
        </a:p>
      </dgm:t>
    </dgm:pt>
    <dgm:pt modelId="{3BD676FD-93E1-4063-A1CE-891981B285BE}">
      <dgm:prSet phldrT="[Text]" custT="1"/>
      <dgm:spPr/>
      <dgm:t>
        <a:bodyPr/>
        <a:lstStyle/>
        <a:p>
          <a:r>
            <a:rPr lang="en-US" sz="1600" dirty="0"/>
            <a:t>Involve law and IT security experts</a:t>
          </a:r>
        </a:p>
      </dgm:t>
    </dgm:pt>
    <dgm:pt modelId="{94A15E37-A444-409F-B392-35A55DE00313}" type="parTrans" cxnId="{E43F80BA-5F9D-43D6-BE83-C6CD74E931BF}">
      <dgm:prSet/>
      <dgm:spPr/>
      <dgm:t>
        <a:bodyPr/>
        <a:lstStyle/>
        <a:p>
          <a:endParaRPr lang="en-US" sz="2000"/>
        </a:p>
      </dgm:t>
    </dgm:pt>
    <dgm:pt modelId="{3C811300-DF70-44D4-9B04-4F224792174A}" type="sibTrans" cxnId="{E43F80BA-5F9D-43D6-BE83-C6CD74E931BF}">
      <dgm:prSet/>
      <dgm:spPr/>
      <dgm:t>
        <a:bodyPr/>
        <a:lstStyle/>
        <a:p>
          <a:endParaRPr lang="en-US" sz="2000"/>
        </a:p>
      </dgm:t>
    </dgm:pt>
    <dgm:pt modelId="{C136FDA1-B103-439A-B858-646E603F9546}">
      <dgm:prSet phldrT="[Text]" custT="1"/>
      <dgm:spPr/>
      <dgm:t>
        <a:bodyPr/>
        <a:lstStyle/>
        <a:p>
          <a:r>
            <a:rPr lang="en-US" sz="2000" dirty="0"/>
            <a:t>Educate your team</a:t>
          </a:r>
        </a:p>
      </dgm:t>
    </dgm:pt>
    <dgm:pt modelId="{1F7A8B5E-A48C-4FAD-9118-81DA28DA28BB}" type="parTrans" cxnId="{53544F32-9618-457E-BF0D-32C356F6CC10}">
      <dgm:prSet/>
      <dgm:spPr/>
      <dgm:t>
        <a:bodyPr/>
        <a:lstStyle/>
        <a:p>
          <a:endParaRPr lang="en-US" sz="2000"/>
        </a:p>
      </dgm:t>
    </dgm:pt>
    <dgm:pt modelId="{611F4A10-024D-4429-AFBE-61002F400C99}" type="sibTrans" cxnId="{53544F32-9618-457E-BF0D-32C356F6CC10}">
      <dgm:prSet/>
      <dgm:spPr/>
      <dgm:t>
        <a:bodyPr/>
        <a:lstStyle/>
        <a:p>
          <a:endParaRPr lang="en-US" sz="2000"/>
        </a:p>
      </dgm:t>
    </dgm:pt>
    <dgm:pt modelId="{09EB48FC-54EF-4A90-95F7-A72E86539A83}">
      <dgm:prSet phldrT="[Text]" custT="1"/>
      <dgm:spPr/>
      <dgm:t>
        <a:bodyPr/>
        <a:lstStyle/>
        <a:p>
          <a:r>
            <a:rPr lang="en-US" sz="2000" dirty="0"/>
            <a:t>From C-suite down</a:t>
          </a:r>
        </a:p>
      </dgm:t>
    </dgm:pt>
    <dgm:pt modelId="{3455F35A-CD84-4F9D-8E25-65F0310E1756}" type="parTrans" cxnId="{EBBDCA94-3DFF-4D8B-9E7D-D6C731084ED2}">
      <dgm:prSet/>
      <dgm:spPr/>
      <dgm:t>
        <a:bodyPr/>
        <a:lstStyle/>
        <a:p>
          <a:endParaRPr lang="en-US" sz="2000"/>
        </a:p>
      </dgm:t>
    </dgm:pt>
    <dgm:pt modelId="{0AB3F30B-A867-4B78-845A-464CF5ADC482}" type="sibTrans" cxnId="{EBBDCA94-3DFF-4D8B-9E7D-D6C731084ED2}">
      <dgm:prSet/>
      <dgm:spPr/>
      <dgm:t>
        <a:bodyPr/>
        <a:lstStyle/>
        <a:p>
          <a:endParaRPr lang="en-US" sz="2000"/>
        </a:p>
      </dgm:t>
    </dgm:pt>
    <dgm:pt modelId="{90055931-310B-489C-BF83-2030FFE6FF37}" type="pres">
      <dgm:prSet presAssocID="{16E3001D-E27F-4164-AA0D-9FD569D5FAB1}" presName="rootnode" presStyleCnt="0">
        <dgm:presLayoutVars>
          <dgm:chMax/>
          <dgm:chPref/>
          <dgm:dir/>
          <dgm:animLvl val="lvl"/>
        </dgm:presLayoutVars>
      </dgm:prSet>
      <dgm:spPr/>
    </dgm:pt>
    <dgm:pt modelId="{2723A7EE-DA86-4B2C-AAC4-04DDCE29916B}" type="pres">
      <dgm:prSet presAssocID="{E281350D-4B6C-4735-BAA9-B235C5D1A562}" presName="composite" presStyleCnt="0"/>
      <dgm:spPr/>
    </dgm:pt>
    <dgm:pt modelId="{7D0270FA-18D7-4AE4-8248-4CFB6F84308C}" type="pres">
      <dgm:prSet presAssocID="{E281350D-4B6C-4735-BAA9-B235C5D1A562}" presName="bentUpArrow1" presStyleLbl="alignImgPlace1" presStyleIdx="0" presStyleCnt="2"/>
      <dgm:spPr/>
    </dgm:pt>
    <dgm:pt modelId="{D8684613-75FA-46CB-9A07-83B5715BA394}" type="pres">
      <dgm:prSet presAssocID="{E281350D-4B6C-4735-BAA9-B235C5D1A562}" presName="ParentText" presStyleLbl="node1" presStyleIdx="0" presStyleCnt="3" custLinFactNeighborX="2846" custLinFactNeighborY="-1882">
        <dgm:presLayoutVars>
          <dgm:chMax val="1"/>
          <dgm:chPref val="1"/>
          <dgm:bulletEnabled val="1"/>
        </dgm:presLayoutVars>
      </dgm:prSet>
      <dgm:spPr/>
    </dgm:pt>
    <dgm:pt modelId="{8603E639-C437-4CE6-80A7-CFAEE58CE891}" type="pres">
      <dgm:prSet presAssocID="{E281350D-4B6C-4735-BAA9-B235C5D1A562}" presName="ChildText" presStyleLbl="revTx" presStyleIdx="0" presStyleCnt="3">
        <dgm:presLayoutVars>
          <dgm:chMax val="0"/>
          <dgm:chPref val="0"/>
          <dgm:bulletEnabled val="1"/>
        </dgm:presLayoutVars>
      </dgm:prSet>
      <dgm:spPr/>
    </dgm:pt>
    <dgm:pt modelId="{C9B7906B-A8E9-4BEA-AEAF-18BECE563FAA}" type="pres">
      <dgm:prSet presAssocID="{86E16F43-81B4-40D3-BA8F-CE4ADCD86EC3}" presName="sibTrans" presStyleCnt="0"/>
      <dgm:spPr/>
    </dgm:pt>
    <dgm:pt modelId="{A0890E5D-C1FE-4A8E-A679-73DAA30849D5}" type="pres">
      <dgm:prSet presAssocID="{38A1BD07-6431-41FD-876F-88CF15C28344}" presName="composite" presStyleCnt="0"/>
      <dgm:spPr/>
    </dgm:pt>
    <dgm:pt modelId="{4DD5FD59-6AC8-4854-996C-2D693F1051A6}" type="pres">
      <dgm:prSet presAssocID="{38A1BD07-6431-41FD-876F-88CF15C28344}" presName="bentUpArrow1" presStyleLbl="alignImgPlace1" presStyleIdx="1" presStyleCnt="2"/>
      <dgm:spPr/>
    </dgm:pt>
    <dgm:pt modelId="{2B17AD36-B7AF-43FD-849C-18782713662E}" type="pres">
      <dgm:prSet presAssocID="{38A1BD07-6431-41FD-876F-88CF15C28344}" presName="ParentText" presStyleLbl="node1" presStyleIdx="1" presStyleCnt="3">
        <dgm:presLayoutVars>
          <dgm:chMax val="1"/>
          <dgm:chPref val="1"/>
          <dgm:bulletEnabled val="1"/>
        </dgm:presLayoutVars>
      </dgm:prSet>
      <dgm:spPr/>
    </dgm:pt>
    <dgm:pt modelId="{273CE75D-06FD-4E37-8BD9-06B2C0D8BF73}" type="pres">
      <dgm:prSet presAssocID="{38A1BD07-6431-41FD-876F-88CF15C28344}" presName="ChildText" presStyleLbl="revTx" presStyleIdx="1" presStyleCnt="3">
        <dgm:presLayoutVars>
          <dgm:chMax val="0"/>
          <dgm:chPref val="0"/>
          <dgm:bulletEnabled val="1"/>
        </dgm:presLayoutVars>
      </dgm:prSet>
      <dgm:spPr/>
    </dgm:pt>
    <dgm:pt modelId="{15F61DF5-C0DA-4924-925E-F9A6497F77F6}" type="pres">
      <dgm:prSet presAssocID="{20421018-6C4B-469A-8368-BC6B8C76945D}" presName="sibTrans" presStyleCnt="0"/>
      <dgm:spPr/>
    </dgm:pt>
    <dgm:pt modelId="{4EC23FBB-4143-49D8-9274-26B15C6A11DD}" type="pres">
      <dgm:prSet presAssocID="{C136FDA1-B103-439A-B858-646E603F9546}" presName="composite" presStyleCnt="0"/>
      <dgm:spPr/>
    </dgm:pt>
    <dgm:pt modelId="{9BFE5046-A9CE-4C88-A3E7-BB8CC39EC47A}" type="pres">
      <dgm:prSet presAssocID="{C136FDA1-B103-439A-B858-646E603F9546}" presName="ParentText" presStyleLbl="node1" presStyleIdx="2" presStyleCnt="3">
        <dgm:presLayoutVars>
          <dgm:chMax val="1"/>
          <dgm:chPref val="1"/>
          <dgm:bulletEnabled val="1"/>
        </dgm:presLayoutVars>
      </dgm:prSet>
      <dgm:spPr/>
    </dgm:pt>
    <dgm:pt modelId="{944EB6AB-FB47-4F8E-84AD-EAC479B02D1C}" type="pres">
      <dgm:prSet presAssocID="{C136FDA1-B103-439A-B858-646E603F9546}" presName="FinalChildText" presStyleLbl="revTx" presStyleIdx="2" presStyleCnt="3">
        <dgm:presLayoutVars>
          <dgm:chMax val="0"/>
          <dgm:chPref val="0"/>
          <dgm:bulletEnabled val="1"/>
        </dgm:presLayoutVars>
      </dgm:prSet>
      <dgm:spPr/>
    </dgm:pt>
  </dgm:ptLst>
  <dgm:cxnLst>
    <dgm:cxn modelId="{76C00D1D-2E0C-4A31-9F16-CD1A318C9689}" srcId="{16E3001D-E27F-4164-AA0D-9FD569D5FAB1}" destId="{38A1BD07-6431-41FD-876F-88CF15C28344}" srcOrd="1" destOrd="0" parTransId="{D413AD3D-A3F5-4ADB-9A4B-5CA4E5A2DC8A}" sibTransId="{20421018-6C4B-469A-8368-BC6B8C76945D}"/>
    <dgm:cxn modelId="{53544F32-9618-457E-BF0D-32C356F6CC10}" srcId="{16E3001D-E27F-4164-AA0D-9FD569D5FAB1}" destId="{C136FDA1-B103-439A-B858-646E603F9546}" srcOrd="2" destOrd="0" parTransId="{1F7A8B5E-A48C-4FAD-9118-81DA28DA28BB}" sibTransId="{611F4A10-024D-4429-AFBE-61002F400C99}"/>
    <dgm:cxn modelId="{7CDBF83E-D81A-4117-BD6D-1A3D09B3F234}" type="presOf" srcId="{3BD676FD-93E1-4063-A1CE-891981B285BE}" destId="{273CE75D-06FD-4E37-8BD9-06B2C0D8BF73}" srcOrd="0" destOrd="0" presId="urn:microsoft.com/office/officeart/2005/8/layout/StepDownProcess"/>
    <dgm:cxn modelId="{C1F82845-6E39-42F8-996F-6CC610E10292}" type="presOf" srcId="{38A1BD07-6431-41FD-876F-88CF15C28344}" destId="{2B17AD36-B7AF-43FD-849C-18782713662E}" srcOrd="0" destOrd="0" presId="urn:microsoft.com/office/officeart/2005/8/layout/StepDownProcess"/>
    <dgm:cxn modelId="{C1254A4D-70EB-436E-8790-643CD410065F}" srcId="{E281350D-4B6C-4735-BAA9-B235C5D1A562}" destId="{C02FB3A6-7244-40F6-A569-1858112B310C}" srcOrd="0" destOrd="0" parTransId="{559AEFEA-BCFF-442D-BB6F-B87EE9E12AD9}" sibTransId="{06134A8B-57C1-44A6-B14B-F82F4F4CE337}"/>
    <dgm:cxn modelId="{7BC2CD6F-2BBE-4D08-A8B7-23337AAA6B96}" type="presOf" srcId="{E281350D-4B6C-4735-BAA9-B235C5D1A562}" destId="{D8684613-75FA-46CB-9A07-83B5715BA394}" srcOrd="0" destOrd="0" presId="urn:microsoft.com/office/officeart/2005/8/layout/StepDownProcess"/>
    <dgm:cxn modelId="{CB44EF52-8DEE-4857-A14E-F15514A80BCD}" type="presOf" srcId="{09EB48FC-54EF-4A90-95F7-A72E86539A83}" destId="{944EB6AB-FB47-4F8E-84AD-EAC479B02D1C}" srcOrd="0" destOrd="0" presId="urn:microsoft.com/office/officeart/2005/8/layout/StepDownProcess"/>
    <dgm:cxn modelId="{366FEE7D-8CEB-4F93-9BED-60B48680F95A}" type="presOf" srcId="{16E3001D-E27F-4164-AA0D-9FD569D5FAB1}" destId="{90055931-310B-489C-BF83-2030FFE6FF37}" srcOrd="0" destOrd="0" presId="urn:microsoft.com/office/officeart/2005/8/layout/StepDownProcess"/>
    <dgm:cxn modelId="{EBBDCA94-3DFF-4D8B-9E7D-D6C731084ED2}" srcId="{C136FDA1-B103-439A-B858-646E603F9546}" destId="{09EB48FC-54EF-4A90-95F7-A72E86539A83}" srcOrd="0" destOrd="0" parTransId="{3455F35A-CD84-4F9D-8E25-65F0310E1756}" sibTransId="{0AB3F30B-A867-4B78-845A-464CF5ADC482}"/>
    <dgm:cxn modelId="{E43F80BA-5F9D-43D6-BE83-C6CD74E931BF}" srcId="{38A1BD07-6431-41FD-876F-88CF15C28344}" destId="{3BD676FD-93E1-4063-A1CE-891981B285BE}" srcOrd="0" destOrd="0" parTransId="{94A15E37-A444-409F-B392-35A55DE00313}" sibTransId="{3C811300-DF70-44D4-9B04-4F224792174A}"/>
    <dgm:cxn modelId="{3C978BC1-CD2B-486D-A0E2-B9726EB954A8}" type="presOf" srcId="{C02FB3A6-7244-40F6-A569-1858112B310C}" destId="{8603E639-C437-4CE6-80A7-CFAEE58CE891}" srcOrd="0" destOrd="0" presId="urn:microsoft.com/office/officeart/2005/8/layout/StepDownProcess"/>
    <dgm:cxn modelId="{AF4D97E8-0175-44E1-8E26-CAF7414CD942}" srcId="{16E3001D-E27F-4164-AA0D-9FD569D5FAB1}" destId="{E281350D-4B6C-4735-BAA9-B235C5D1A562}" srcOrd="0" destOrd="0" parTransId="{E98EC930-F1E4-4367-9C35-CF72E869D33B}" sibTransId="{86E16F43-81B4-40D3-BA8F-CE4ADCD86EC3}"/>
    <dgm:cxn modelId="{03B22DF0-0F99-4A40-8C8E-FD72821FDF32}" type="presOf" srcId="{C136FDA1-B103-439A-B858-646E603F9546}" destId="{9BFE5046-A9CE-4C88-A3E7-BB8CC39EC47A}" srcOrd="0" destOrd="0" presId="urn:microsoft.com/office/officeart/2005/8/layout/StepDownProcess"/>
    <dgm:cxn modelId="{447D85A5-F84E-42B2-BAAD-5A98EFAFF592}" type="presParOf" srcId="{90055931-310B-489C-BF83-2030FFE6FF37}" destId="{2723A7EE-DA86-4B2C-AAC4-04DDCE29916B}" srcOrd="0" destOrd="0" presId="urn:microsoft.com/office/officeart/2005/8/layout/StepDownProcess"/>
    <dgm:cxn modelId="{F44A42F4-F9DE-40E6-847A-A90DF04270AA}" type="presParOf" srcId="{2723A7EE-DA86-4B2C-AAC4-04DDCE29916B}" destId="{7D0270FA-18D7-4AE4-8248-4CFB6F84308C}" srcOrd="0" destOrd="0" presId="urn:microsoft.com/office/officeart/2005/8/layout/StepDownProcess"/>
    <dgm:cxn modelId="{AEB7A563-5E31-46AB-BB2F-9B3C04A7E617}" type="presParOf" srcId="{2723A7EE-DA86-4B2C-AAC4-04DDCE29916B}" destId="{D8684613-75FA-46CB-9A07-83B5715BA394}" srcOrd="1" destOrd="0" presId="urn:microsoft.com/office/officeart/2005/8/layout/StepDownProcess"/>
    <dgm:cxn modelId="{36E0760B-021E-4844-93A7-4F807744BC56}" type="presParOf" srcId="{2723A7EE-DA86-4B2C-AAC4-04DDCE29916B}" destId="{8603E639-C437-4CE6-80A7-CFAEE58CE891}" srcOrd="2" destOrd="0" presId="urn:microsoft.com/office/officeart/2005/8/layout/StepDownProcess"/>
    <dgm:cxn modelId="{43D2506D-EA4A-4C7D-A4D0-10AC9E0A79AC}" type="presParOf" srcId="{90055931-310B-489C-BF83-2030FFE6FF37}" destId="{C9B7906B-A8E9-4BEA-AEAF-18BECE563FAA}" srcOrd="1" destOrd="0" presId="urn:microsoft.com/office/officeart/2005/8/layout/StepDownProcess"/>
    <dgm:cxn modelId="{3949E8ED-CC44-4149-9B00-D3A182031AA7}" type="presParOf" srcId="{90055931-310B-489C-BF83-2030FFE6FF37}" destId="{A0890E5D-C1FE-4A8E-A679-73DAA30849D5}" srcOrd="2" destOrd="0" presId="urn:microsoft.com/office/officeart/2005/8/layout/StepDownProcess"/>
    <dgm:cxn modelId="{7108CD28-A2E5-4719-A870-5405EA0E6CFF}" type="presParOf" srcId="{A0890E5D-C1FE-4A8E-A679-73DAA30849D5}" destId="{4DD5FD59-6AC8-4854-996C-2D693F1051A6}" srcOrd="0" destOrd="0" presId="urn:microsoft.com/office/officeart/2005/8/layout/StepDownProcess"/>
    <dgm:cxn modelId="{16C7B931-53DE-4211-AC0A-627B97EA276A}" type="presParOf" srcId="{A0890E5D-C1FE-4A8E-A679-73DAA30849D5}" destId="{2B17AD36-B7AF-43FD-849C-18782713662E}" srcOrd="1" destOrd="0" presId="urn:microsoft.com/office/officeart/2005/8/layout/StepDownProcess"/>
    <dgm:cxn modelId="{1CED19CC-6CE7-466B-B197-95D292AE6E2F}" type="presParOf" srcId="{A0890E5D-C1FE-4A8E-A679-73DAA30849D5}" destId="{273CE75D-06FD-4E37-8BD9-06B2C0D8BF73}" srcOrd="2" destOrd="0" presId="urn:microsoft.com/office/officeart/2005/8/layout/StepDownProcess"/>
    <dgm:cxn modelId="{EBC21B63-BE10-4D5F-9EE8-35A549DED975}" type="presParOf" srcId="{90055931-310B-489C-BF83-2030FFE6FF37}" destId="{15F61DF5-C0DA-4924-925E-F9A6497F77F6}" srcOrd="3" destOrd="0" presId="urn:microsoft.com/office/officeart/2005/8/layout/StepDownProcess"/>
    <dgm:cxn modelId="{07601F86-6807-44C8-87AB-A0213332AE38}" type="presParOf" srcId="{90055931-310B-489C-BF83-2030FFE6FF37}" destId="{4EC23FBB-4143-49D8-9274-26B15C6A11DD}" srcOrd="4" destOrd="0" presId="urn:microsoft.com/office/officeart/2005/8/layout/StepDownProcess"/>
    <dgm:cxn modelId="{B70E1283-0A7E-449E-9230-8D83DA2AE427}" type="presParOf" srcId="{4EC23FBB-4143-49D8-9274-26B15C6A11DD}" destId="{9BFE5046-A9CE-4C88-A3E7-BB8CC39EC47A}" srcOrd="0" destOrd="0" presId="urn:microsoft.com/office/officeart/2005/8/layout/StepDownProcess"/>
    <dgm:cxn modelId="{88E749FA-DECB-4938-B7EC-7C979684C9B3}" type="presParOf" srcId="{4EC23FBB-4143-49D8-9274-26B15C6A11DD}" destId="{944EB6AB-FB47-4F8E-84AD-EAC479B02D1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3604B-DF23-42AE-8D6F-5886328F1430}">
      <dsp:nvSpPr>
        <dsp:cNvPr id="0" name=""/>
        <dsp:cNvSpPr/>
      </dsp:nvSpPr>
      <dsp:spPr>
        <a:xfrm>
          <a:off x="4476" y="21"/>
          <a:ext cx="5353488" cy="138342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noProof="0" dirty="0"/>
            <a:t>Public</a:t>
          </a:r>
        </a:p>
      </dsp:txBody>
      <dsp:txXfrm>
        <a:off x="44995" y="40540"/>
        <a:ext cx="5272450" cy="1302386"/>
      </dsp:txXfrm>
    </dsp:sp>
    <dsp:sp modelId="{732AF0D3-C400-484F-AD26-0FEA67EE8C08}">
      <dsp:nvSpPr>
        <dsp:cNvPr id="0" name=""/>
        <dsp:cNvSpPr/>
      </dsp:nvSpPr>
      <dsp:spPr>
        <a:xfrm>
          <a:off x="4476" y="1571269"/>
          <a:ext cx="2081459"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Grants</a:t>
          </a:r>
        </a:p>
      </dsp:txBody>
      <dsp:txXfrm>
        <a:off x="44995" y="1611788"/>
        <a:ext cx="2000421" cy="1302386"/>
      </dsp:txXfrm>
    </dsp:sp>
    <dsp:sp modelId="{FA3EEF2E-35EE-4E52-A284-D7DBCCD6173D}">
      <dsp:nvSpPr>
        <dsp:cNvPr id="0" name=""/>
        <dsp:cNvSpPr/>
      </dsp:nvSpPr>
      <dsp:spPr>
        <a:xfrm>
          <a:off x="4476"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EU</a:t>
          </a:r>
        </a:p>
      </dsp:txBody>
      <dsp:txXfrm>
        <a:off x="34331" y="3172372"/>
        <a:ext cx="959613" cy="1323714"/>
      </dsp:txXfrm>
    </dsp:sp>
    <dsp:sp modelId="{3296C730-6301-4428-8D6A-FF293BB14426}">
      <dsp:nvSpPr>
        <dsp:cNvPr id="0" name=""/>
        <dsp:cNvSpPr/>
      </dsp:nvSpPr>
      <dsp:spPr>
        <a:xfrm>
          <a:off x="1066611"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State</a:t>
          </a:r>
        </a:p>
      </dsp:txBody>
      <dsp:txXfrm>
        <a:off x="1096466" y="3172372"/>
        <a:ext cx="959613" cy="1323714"/>
      </dsp:txXfrm>
    </dsp:sp>
    <dsp:sp modelId="{9588932D-08DC-4ECE-BC1A-7FF931E3470E}">
      <dsp:nvSpPr>
        <dsp:cNvPr id="0" name=""/>
        <dsp:cNvSpPr/>
      </dsp:nvSpPr>
      <dsp:spPr>
        <a:xfrm>
          <a:off x="2171558"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Equity</a:t>
          </a:r>
        </a:p>
      </dsp:txBody>
      <dsp:txXfrm>
        <a:off x="2201413" y="1601124"/>
        <a:ext cx="959613" cy="1323714"/>
      </dsp:txXfrm>
    </dsp:sp>
    <dsp:sp modelId="{6A6CDF67-5410-4D85-9DA1-79C2479AE505}">
      <dsp:nvSpPr>
        <dsp:cNvPr id="0" name=""/>
        <dsp:cNvSpPr/>
      </dsp:nvSpPr>
      <dsp:spPr>
        <a:xfrm>
          <a:off x="3276505" y="1571269"/>
          <a:ext cx="2081459"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Debt</a:t>
          </a:r>
        </a:p>
      </dsp:txBody>
      <dsp:txXfrm>
        <a:off x="3317024" y="1611788"/>
        <a:ext cx="2000421" cy="1302386"/>
      </dsp:txXfrm>
    </dsp:sp>
    <dsp:sp modelId="{81D45675-5D71-4466-8138-43A89FA60F8E}">
      <dsp:nvSpPr>
        <dsp:cNvPr id="0" name=""/>
        <dsp:cNvSpPr/>
      </dsp:nvSpPr>
      <dsp:spPr>
        <a:xfrm>
          <a:off x="3276505"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Loans</a:t>
          </a:r>
        </a:p>
      </dsp:txBody>
      <dsp:txXfrm>
        <a:off x="3306360" y="3172372"/>
        <a:ext cx="959613" cy="1323714"/>
      </dsp:txXfrm>
    </dsp:sp>
    <dsp:sp modelId="{4A96CE7B-4392-4591-8BCB-8C3B1F030591}">
      <dsp:nvSpPr>
        <dsp:cNvPr id="0" name=""/>
        <dsp:cNvSpPr/>
      </dsp:nvSpPr>
      <dsp:spPr>
        <a:xfrm>
          <a:off x="4338641"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t>Guarantees</a:t>
          </a:r>
        </a:p>
      </dsp:txBody>
      <dsp:txXfrm>
        <a:off x="4368496" y="3172372"/>
        <a:ext cx="959613" cy="1323714"/>
      </dsp:txXfrm>
    </dsp:sp>
    <dsp:sp modelId="{8CF747C6-3CAC-41F9-9434-7F8EB22A5D63}">
      <dsp:nvSpPr>
        <dsp:cNvPr id="0" name=""/>
        <dsp:cNvSpPr/>
      </dsp:nvSpPr>
      <dsp:spPr>
        <a:xfrm>
          <a:off x="5529211" y="21"/>
          <a:ext cx="5439111" cy="138342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noProof="0" dirty="0"/>
            <a:t>Private</a:t>
          </a:r>
        </a:p>
      </dsp:txBody>
      <dsp:txXfrm>
        <a:off x="5569730" y="40540"/>
        <a:ext cx="5358073" cy="1302386"/>
      </dsp:txXfrm>
    </dsp:sp>
    <dsp:sp modelId="{FD7DB4C4-FBCC-48C4-BEFE-958241BCDD82}">
      <dsp:nvSpPr>
        <dsp:cNvPr id="0" name=""/>
        <dsp:cNvSpPr/>
      </dsp:nvSpPr>
      <dsp:spPr>
        <a:xfrm>
          <a:off x="5529211"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Angel investors</a:t>
          </a:r>
        </a:p>
      </dsp:txBody>
      <dsp:txXfrm>
        <a:off x="5559066" y="1601124"/>
        <a:ext cx="959613" cy="1323714"/>
      </dsp:txXfrm>
    </dsp:sp>
    <dsp:sp modelId="{FB3BCA95-2F99-400D-909A-2D098DE8F941}">
      <dsp:nvSpPr>
        <dsp:cNvPr id="0" name=""/>
        <dsp:cNvSpPr/>
      </dsp:nvSpPr>
      <dsp:spPr>
        <a:xfrm>
          <a:off x="6634158"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Venture capital</a:t>
          </a:r>
        </a:p>
      </dsp:txBody>
      <dsp:txXfrm>
        <a:off x="6664013" y="1601124"/>
        <a:ext cx="959613" cy="1323714"/>
      </dsp:txXfrm>
    </dsp:sp>
    <dsp:sp modelId="{BB33C788-7451-4837-9CB8-7051F2C12FCD}">
      <dsp:nvSpPr>
        <dsp:cNvPr id="0" name=""/>
        <dsp:cNvSpPr/>
      </dsp:nvSpPr>
      <dsp:spPr>
        <a:xfrm>
          <a:off x="7739105"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Accelerators</a:t>
          </a:r>
        </a:p>
      </dsp:txBody>
      <dsp:txXfrm>
        <a:off x="7768960" y="1601124"/>
        <a:ext cx="959613" cy="1323714"/>
      </dsp:txXfrm>
    </dsp:sp>
    <dsp:sp modelId="{F5671653-D421-484A-AE76-9D559A07BE98}">
      <dsp:nvSpPr>
        <dsp:cNvPr id="0" name=""/>
        <dsp:cNvSpPr/>
      </dsp:nvSpPr>
      <dsp:spPr>
        <a:xfrm>
          <a:off x="8844052"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Own</a:t>
          </a:r>
        </a:p>
      </dsp:txBody>
      <dsp:txXfrm>
        <a:off x="8873907" y="1601124"/>
        <a:ext cx="959613" cy="1323714"/>
      </dsp:txXfrm>
    </dsp:sp>
    <dsp:sp modelId="{9B1AD5BD-392E-4C9D-AAB3-ADF284A1382C}">
      <dsp:nvSpPr>
        <dsp:cNvPr id="0" name=""/>
        <dsp:cNvSpPr/>
      </dsp:nvSpPr>
      <dsp:spPr>
        <a:xfrm>
          <a:off x="9948999" y="1571269"/>
          <a:ext cx="1019323" cy="138342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Crowdfunding</a:t>
          </a:r>
        </a:p>
      </dsp:txBody>
      <dsp:txXfrm>
        <a:off x="9978854" y="1601124"/>
        <a:ext cx="959613" cy="1323714"/>
      </dsp:txXfrm>
    </dsp:sp>
    <dsp:sp modelId="{360C3372-A6E9-4560-97BA-343DE3110321}">
      <dsp:nvSpPr>
        <dsp:cNvPr id="0" name=""/>
        <dsp:cNvSpPr/>
      </dsp:nvSpPr>
      <dsp:spPr>
        <a:xfrm>
          <a:off x="9948999" y="3142517"/>
          <a:ext cx="1019323" cy="138342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ICO</a:t>
          </a:r>
        </a:p>
      </dsp:txBody>
      <dsp:txXfrm>
        <a:off x="9978854" y="3172372"/>
        <a:ext cx="959613" cy="1323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620FC-23F2-47DF-B917-9EE6026D4633}">
      <dsp:nvSpPr>
        <dsp:cNvPr id="0" name=""/>
        <dsp:cNvSpPr/>
      </dsp:nvSpPr>
      <dsp:spPr>
        <a:xfrm>
          <a:off x="27223" y="2636"/>
          <a:ext cx="2465832" cy="61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1. Are you beyond</a:t>
          </a:r>
          <a:r>
            <a:rPr lang="sl-SI" sz="1600" b="1" kern="1200" dirty="0"/>
            <a:t> </a:t>
          </a:r>
          <a:r>
            <a:rPr lang="sl-SI" sz="1600" b="1" kern="1200" dirty="0" err="1"/>
            <a:t>the</a:t>
          </a:r>
          <a:r>
            <a:rPr lang="en-US" sz="1600" b="1" kern="1200" dirty="0"/>
            <a:t> startup phase?</a:t>
          </a:r>
        </a:p>
      </dsp:txBody>
      <dsp:txXfrm>
        <a:off x="45278" y="20691"/>
        <a:ext cx="2429722" cy="580348"/>
      </dsp:txXfrm>
    </dsp:sp>
    <dsp:sp modelId="{16A6B525-D98F-40DA-8C46-482537C274AC}">
      <dsp:nvSpPr>
        <dsp:cNvPr id="0" name=""/>
        <dsp:cNvSpPr/>
      </dsp:nvSpPr>
      <dsp:spPr>
        <a:xfrm rot="5400000">
          <a:off x="1144554" y="634506"/>
          <a:ext cx="231171" cy="2774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76918" y="657624"/>
        <a:ext cx="166444" cy="161820"/>
      </dsp:txXfrm>
    </dsp:sp>
    <dsp:sp modelId="{AF9F2827-B406-4536-AC0A-987820C3EA7E}">
      <dsp:nvSpPr>
        <dsp:cNvPr id="0" name=""/>
        <dsp:cNvSpPr/>
      </dsp:nvSpPr>
      <dsp:spPr>
        <a:xfrm>
          <a:off x="27223" y="927323"/>
          <a:ext cx="2465832" cy="6164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2</a:t>
          </a:r>
          <a:r>
            <a:rPr lang="en-US" sz="1400" b="1" kern="1200" dirty="0"/>
            <a:t>. Search for an investor</a:t>
          </a:r>
        </a:p>
        <a:p>
          <a:pPr marL="114300" lvl="1" indent="-114300" algn="l" defTabSz="622300">
            <a:lnSpc>
              <a:spcPct val="90000"/>
            </a:lnSpc>
            <a:spcBef>
              <a:spcPct val="0"/>
            </a:spcBef>
            <a:spcAft>
              <a:spcPct val="15000"/>
            </a:spcAft>
            <a:buChar char="•"/>
          </a:pPr>
          <a:r>
            <a:rPr lang="en-US" sz="1400" b="1" kern="1200" dirty="0">
              <a:hlinkClick xmlns:r="http://schemas.openxmlformats.org/officeDocument/2006/relationships" r:id="rId1"/>
            </a:rPr>
            <a:t>Angel.co</a:t>
          </a:r>
          <a:r>
            <a:rPr lang="en-US" sz="1400" b="1" kern="1200" dirty="0"/>
            <a:t>, </a:t>
          </a:r>
          <a:r>
            <a:rPr lang="en-US" sz="1400" b="1" kern="1200" dirty="0">
              <a:hlinkClick xmlns:r="http://schemas.openxmlformats.org/officeDocument/2006/relationships" r:id="rId2"/>
            </a:rPr>
            <a:t>EBAN</a:t>
          </a:r>
          <a:r>
            <a:rPr lang="en-US" sz="1400" b="1" kern="1200" dirty="0"/>
            <a:t>, …</a:t>
          </a:r>
        </a:p>
      </dsp:txBody>
      <dsp:txXfrm>
        <a:off x="45278" y="945378"/>
        <a:ext cx="2429722" cy="580348"/>
      </dsp:txXfrm>
    </dsp:sp>
    <dsp:sp modelId="{1BC9D23B-2AE9-424C-9AFD-BABE0C8AD9E4}">
      <dsp:nvSpPr>
        <dsp:cNvPr id="0" name=""/>
        <dsp:cNvSpPr/>
      </dsp:nvSpPr>
      <dsp:spPr>
        <a:xfrm rot="5400000">
          <a:off x="1144554" y="1559193"/>
          <a:ext cx="231171" cy="2774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76918" y="1582311"/>
        <a:ext cx="166444" cy="161820"/>
      </dsp:txXfrm>
    </dsp:sp>
    <dsp:sp modelId="{C3D2755C-D7D1-4697-AD0B-B84690222EF1}">
      <dsp:nvSpPr>
        <dsp:cNvPr id="0" name=""/>
        <dsp:cNvSpPr/>
      </dsp:nvSpPr>
      <dsp:spPr>
        <a:xfrm>
          <a:off x="27223" y="1852010"/>
          <a:ext cx="2465832" cy="6164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3</a:t>
          </a:r>
          <a:r>
            <a:rPr lang="en-US" sz="1600" b="1" kern="1200" dirty="0"/>
            <a:t>. </a:t>
          </a:r>
          <a:r>
            <a:rPr lang="en-US" sz="1400" b="1" kern="1200" dirty="0"/>
            <a:t>Prepare a good pitch</a:t>
          </a:r>
        </a:p>
        <a:p>
          <a:pPr marL="114300" lvl="1" indent="-114300" algn="l" defTabSz="622300">
            <a:lnSpc>
              <a:spcPct val="90000"/>
            </a:lnSpc>
            <a:spcBef>
              <a:spcPct val="0"/>
            </a:spcBef>
            <a:spcAft>
              <a:spcPct val="15000"/>
            </a:spcAft>
            <a:buChar char="•"/>
          </a:pPr>
          <a:r>
            <a:rPr lang="en-US" sz="1400" b="1" kern="1200" dirty="0"/>
            <a:t>+ financial projections</a:t>
          </a:r>
        </a:p>
      </dsp:txBody>
      <dsp:txXfrm>
        <a:off x="45278" y="1870065"/>
        <a:ext cx="2429722" cy="580348"/>
      </dsp:txXfrm>
    </dsp:sp>
    <dsp:sp modelId="{A7701DE2-F407-4B6B-AF17-3933016A7F98}">
      <dsp:nvSpPr>
        <dsp:cNvPr id="0" name=""/>
        <dsp:cNvSpPr/>
      </dsp:nvSpPr>
      <dsp:spPr>
        <a:xfrm rot="5400000">
          <a:off x="1144554" y="2483880"/>
          <a:ext cx="231171" cy="2774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1176918" y="2506998"/>
        <a:ext cx="166444" cy="161820"/>
      </dsp:txXfrm>
    </dsp:sp>
    <dsp:sp modelId="{3BA1A971-74F8-4703-90EC-8D0A711E24DB}">
      <dsp:nvSpPr>
        <dsp:cNvPr id="0" name=""/>
        <dsp:cNvSpPr/>
      </dsp:nvSpPr>
      <dsp:spPr>
        <a:xfrm>
          <a:off x="27223" y="2776698"/>
          <a:ext cx="2465832" cy="6164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4</a:t>
          </a:r>
          <a:r>
            <a:rPr lang="en-US" sz="1200" b="1" kern="1200" dirty="0"/>
            <a:t>. Decide on the ownership</a:t>
          </a:r>
        </a:p>
        <a:p>
          <a:pPr marL="114300" lvl="1" indent="-114300" algn="l" defTabSz="533400">
            <a:lnSpc>
              <a:spcPct val="90000"/>
            </a:lnSpc>
            <a:spcBef>
              <a:spcPct val="0"/>
            </a:spcBef>
            <a:spcAft>
              <a:spcPct val="15000"/>
            </a:spcAft>
            <a:buChar char="•"/>
          </a:pPr>
          <a:r>
            <a:rPr lang="en-US" sz="1200" b="1" kern="1200" dirty="0"/>
            <a:t>But not give up too much (&lt; 30%)</a:t>
          </a:r>
        </a:p>
      </dsp:txBody>
      <dsp:txXfrm>
        <a:off x="45278" y="2794753"/>
        <a:ext cx="2429722" cy="580348"/>
      </dsp:txXfrm>
    </dsp:sp>
    <dsp:sp modelId="{36C6BA8A-1F25-49D6-AEFF-980C7B68E66B}">
      <dsp:nvSpPr>
        <dsp:cNvPr id="0" name=""/>
        <dsp:cNvSpPr/>
      </dsp:nvSpPr>
      <dsp:spPr>
        <a:xfrm rot="5400000">
          <a:off x="1144554" y="3408567"/>
          <a:ext cx="231171" cy="2774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176918" y="3431685"/>
        <a:ext cx="166444" cy="161820"/>
      </dsp:txXfrm>
    </dsp:sp>
    <dsp:sp modelId="{554D4D98-F448-4F31-AA28-8C24AB82FB42}">
      <dsp:nvSpPr>
        <dsp:cNvPr id="0" name=""/>
        <dsp:cNvSpPr/>
      </dsp:nvSpPr>
      <dsp:spPr>
        <a:xfrm>
          <a:off x="27223" y="3701385"/>
          <a:ext cx="2465832" cy="61645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Spend the money wisely</a:t>
          </a:r>
        </a:p>
        <a:p>
          <a:pPr marL="114300" lvl="1" indent="-114300" algn="l" defTabSz="622300">
            <a:lnSpc>
              <a:spcPct val="90000"/>
            </a:lnSpc>
            <a:spcBef>
              <a:spcPct val="0"/>
            </a:spcBef>
            <a:spcAft>
              <a:spcPct val="15000"/>
            </a:spcAft>
            <a:buChar char="•"/>
          </a:pPr>
          <a:r>
            <a:rPr lang="en-US" sz="1400" b="1" kern="1200" dirty="0"/>
            <a:t>(It’s not yours)</a:t>
          </a:r>
        </a:p>
      </dsp:txBody>
      <dsp:txXfrm>
        <a:off x="45278" y="3719440"/>
        <a:ext cx="2429722" cy="580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620FC-23F2-47DF-B917-9EE6026D4633}">
      <dsp:nvSpPr>
        <dsp:cNvPr id="0" name=""/>
        <dsp:cNvSpPr/>
      </dsp:nvSpPr>
      <dsp:spPr>
        <a:xfrm>
          <a:off x="42685" y="544"/>
          <a:ext cx="2794948" cy="6376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1</a:t>
          </a:r>
          <a:r>
            <a:rPr lang="en-US" sz="1400" b="1" kern="1200" dirty="0"/>
            <a:t>. </a:t>
          </a:r>
          <a:r>
            <a:rPr lang="en-US" sz="1200" b="1" kern="1200" dirty="0"/>
            <a:t>Do your research</a:t>
          </a:r>
        </a:p>
        <a:p>
          <a:pPr marL="114300" lvl="1" indent="-114300" algn="l" defTabSz="533400">
            <a:lnSpc>
              <a:spcPct val="90000"/>
            </a:lnSpc>
            <a:spcBef>
              <a:spcPct val="0"/>
            </a:spcBef>
            <a:spcAft>
              <a:spcPct val="15000"/>
            </a:spcAft>
            <a:buChar char="•"/>
          </a:pPr>
          <a:r>
            <a:rPr lang="en-US" sz="1200" b="1" kern="1200" dirty="0"/>
            <a:t>Mentors, location, curriculum?</a:t>
          </a:r>
        </a:p>
      </dsp:txBody>
      <dsp:txXfrm>
        <a:off x="61361" y="19220"/>
        <a:ext cx="2757596" cy="600277"/>
      </dsp:txXfrm>
    </dsp:sp>
    <dsp:sp modelId="{16A6B525-D98F-40DA-8C46-482537C274AC}">
      <dsp:nvSpPr>
        <dsp:cNvPr id="0" name=""/>
        <dsp:cNvSpPr/>
      </dsp:nvSpPr>
      <dsp:spPr>
        <a:xfrm rot="5400000">
          <a:off x="1320604" y="654115"/>
          <a:ext cx="239111" cy="28693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678026"/>
        <a:ext cx="172159" cy="167378"/>
      </dsp:txXfrm>
    </dsp:sp>
    <dsp:sp modelId="{AF9F2827-B406-4536-AC0A-987820C3EA7E}">
      <dsp:nvSpPr>
        <dsp:cNvPr id="0" name=""/>
        <dsp:cNvSpPr/>
      </dsp:nvSpPr>
      <dsp:spPr>
        <a:xfrm>
          <a:off x="42685" y="956989"/>
          <a:ext cx="2794948" cy="6376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2. Consult alumni</a:t>
          </a:r>
        </a:p>
        <a:p>
          <a:pPr marL="114300" lvl="1" indent="-114300" algn="l" defTabSz="533400">
            <a:lnSpc>
              <a:spcPct val="90000"/>
            </a:lnSpc>
            <a:spcBef>
              <a:spcPct val="0"/>
            </a:spcBef>
            <a:spcAft>
              <a:spcPct val="15000"/>
            </a:spcAft>
            <a:buChar char="•"/>
          </a:pPr>
          <a:r>
            <a:rPr lang="en-US" sz="1200" b="1" kern="1200" dirty="0"/>
            <a:t>Contact &amp; discuss experiences</a:t>
          </a:r>
        </a:p>
      </dsp:txBody>
      <dsp:txXfrm>
        <a:off x="61361" y="975665"/>
        <a:ext cx="2757596" cy="600277"/>
      </dsp:txXfrm>
    </dsp:sp>
    <dsp:sp modelId="{535DD2B1-81D2-4013-B538-409ED3BF5559}">
      <dsp:nvSpPr>
        <dsp:cNvPr id="0" name=""/>
        <dsp:cNvSpPr/>
      </dsp:nvSpPr>
      <dsp:spPr>
        <a:xfrm rot="5400000">
          <a:off x="1320604" y="1610559"/>
          <a:ext cx="239111" cy="2869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1634470"/>
        <a:ext cx="172159" cy="167378"/>
      </dsp:txXfrm>
    </dsp:sp>
    <dsp:sp modelId="{EF7D2D83-0498-443C-AFBD-18174E4EFDF2}">
      <dsp:nvSpPr>
        <dsp:cNvPr id="0" name=""/>
        <dsp:cNvSpPr/>
      </dsp:nvSpPr>
      <dsp:spPr>
        <a:xfrm>
          <a:off x="42685" y="1913433"/>
          <a:ext cx="2794948" cy="6376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3. Assemble your team</a:t>
          </a:r>
        </a:p>
        <a:p>
          <a:pPr marL="114300" lvl="1" indent="-114300" algn="l" defTabSz="533400">
            <a:lnSpc>
              <a:spcPct val="90000"/>
            </a:lnSpc>
            <a:spcBef>
              <a:spcPct val="0"/>
            </a:spcBef>
            <a:spcAft>
              <a:spcPct val="15000"/>
            </a:spcAft>
            <a:buChar char="•"/>
          </a:pPr>
          <a:r>
            <a:rPr lang="en-US" sz="1200" b="1" kern="1200" dirty="0"/>
            <a:t>Team 1</a:t>
          </a:r>
          <a:r>
            <a:rPr lang="en-US" sz="1200" b="1" kern="1200" baseline="30000" dirty="0"/>
            <a:t>st</a:t>
          </a:r>
          <a:r>
            <a:rPr lang="en-US" sz="1200" b="1" kern="1200" dirty="0"/>
            <a:t>, idea 2</a:t>
          </a:r>
          <a:r>
            <a:rPr lang="en-US" sz="1200" b="1" kern="1200" baseline="30000" dirty="0"/>
            <a:t>nd</a:t>
          </a:r>
          <a:endParaRPr lang="en-US" sz="1200" b="1" kern="1200" dirty="0"/>
        </a:p>
      </dsp:txBody>
      <dsp:txXfrm>
        <a:off x="61361" y="1932109"/>
        <a:ext cx="2757596" cy="600277"/>
      </dsp:txXfrm>
    </dsp:sp>
    <dsp:sp modelId="{C9E71675-9A02-4392-8D01-07147CE478D1}">
      <dsp:nvSpPr>
        <dsp:cNvPr id="0" name=""/>
        <dsp:cNvSpPr/>
      </dsp:nvSpPr>
      <dsp:spPr>
        <a:xfrm rot="5400000">
          <a:off x="1320604" y="2567003"/>
          <a:ext cx="239111" cy="28693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2590914"/>
        <a:ext cx="172159" cy="167378"/>
      </dsp:txXfrm>
    </dsp:sp>
    <dsp:sp modelId="{8027DE76-D636-4AF1-B982-D73964E29281}">
      <dsp:nvSpPr>
        <dsp:cNvPr id="0" name=""/>
        <dsp:cNvSpPr/>
      </dsp:nvSpPr>
      <dsp:spPr>
        <a:xfrm>
          <a:off x="42685" y="2869877"/>
          <a:ext cx="2794948" cy="6376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4. Prepare your pitch</a:t>
          </a:r>
        </a:p>
        <a:p>
          <a:pPr marL="114300" lvl="1" indent="-114300" algn="l" defTabSz="533400">
            <a:lnSpc>
              <a:spcPct val="90000"/>
            </a:lnSpc>
            <a:spcBef>
              <a:spcPct val="0"/>
            </a:spcBef>
            <a:spcAft>
              <a:spcPct val="15000"/>
            </a:spcAft>
            <a:buChar char="•"/>
          </a:pPr>
          <a:r>
            <a:rPr lang="en-US" sz="1200" b="1" kern="1200" dirty="0"/>
            <a:t>Doers not winners</a:t>
          </a:r>
        </a:p>
      </dsp:txBody>
      <dsp:txXfrm>
        <a:off x="61361" y="2888553"/>
        <a:ext cx="2757596" cy="600277"/>
      </dsp:txXfrm>
    </dsp:sp>
    <dsp:sp modelId="{B75DBED3-A68E-481A-8540-3E5582BBFBF6}">
      <dsp:nvSpPr>
        <dsp:cNvPr id="0" name=""/>
        <dsp:cNvSpPr/>
      </dsp:nvSpPr>
      <dsp:spPr>
        <a:xfrm rot="5400000">
          <a:off x="1320604" y="3523447"/>
          <a:ext cx="239111" cy="28693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4081" y="3547358"/>
        <a:ext cx="172159" cy="167378"/>
      </dsp:txXfrm>
    </dsp:sp>
    <dsp:sp modelId="{1CDF233B-8926-4186-BFAB-19AA62F6170D}">
      <dsp:nvSpPr>
        <dsp:cNvPr id="0" name=""/>
        <dsp:cNvSpPr/>
      </dsp:nvSpPr>
      <dsp:spPr>
        <a:xfrm>
          <a:off x="42685" y="3826321"/>
          <a:ext cx="2794948" cy="637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5. Give</a:t>
          </a:r>
        </a:p>
        <a:p>
          <a:pPr marL="114300" lvl="1" indent="-114300" algn="l" defTabSz="533400">
            <a:lnSpc>
              <a:spcPct val="90000"/>
            </a:lnSpc>
            <a:spcBef>
              <a:spcPct val="0"/>
            </a:spcBef>
            <a:spcAft>
              <a:spcPct val="15000"/>
            </a:spcAft>
            <a:buChar char="•"/>
          </a:pPr>
          <a:r>
            <a:rPr lang="en-US" sz="1200" b="1" kern="1200" dirty="0"/>
            <a:t>Equity?</a:t>
          </a:r>
        </a:p>
      </dsp:txBody>
      <dsp:txXfrm>
        <a:off x="61361" y="3844997"/>
        <a:ext cx="2757596" cy="600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F336-A70C-4930-82B0-18771C1C8FCD}">
      <dsp:nvSpPr>
        <dsp:cNvPr id="0" name=""/>
        <dsp:cNvSpPr/>
      </dsp:nvSpPr>
      <dsp:spPr>
        <a:xfrm rot="5400000">
          <a:off x="-150662" y="155184"/>
          <a:ext cx="1004415" cy="70309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1. Understand</a:t>
          </a:r>
        </a:p>
      </dsp:txBody>
      <dsp:txXfrm rot="-5400000">
        <a:off x="1" y="356068"/>
        <a:ext cx="703091" cy="301324"/>
      </dsp:txXfrm>
    </dsp:sp>
    <dsp:sp modelId="{4F5B93C6-1B5D-4F2F-B64F-76F4A2219CA3}">
      <dsp:nvSpPr>
        <dsp:cNvPr id="0" name=""/>
        <dsp:cNvSpPr/>
      </dsp:nvSpPr>
      <dsp:spPr>
        <a:xfrm rot="5400000">
          <a:off x="1429094" y="-721481"/>
          <a:ext cx="653213" cy="210522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Understand the product, customers and market</a:t>
          </a:r>
        </a:p>
      </dsp:txBody>
      <dsp:txXfrm rot="-5400000">
        <a:off x="703091" y="36409"/>
        <a:ext cx="2073333" cy="589439"/>
      </dsp:txXfrm>
    </dsp:sp>
    <dsp:sp modelId="{BECC3CE1-5236-4721-B8BD-A7A5A9B88619}">
      <dsp:nvSpPr>
        <dsp:cNvPr id="0" name=""/>
        <dsp:cNvSpPr/>
      </dsp:nvSpPr>
      <dsp:spPr>
        <a:xfrm rot="5400000">
          <a:off x="-150662" y="999941"/>
          <a:ext cx="1004415" cy="70309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2. Plan</a:t>
          </a:r>
        </a:p>
      </dsp:txBody>
      <dsp:txXfrm rot="-5400000">
        <a:off x="1" y="1200825"/>
        <a:ext cx="703091" cy="301324"/>
      </dsp:txXfrm>
    </dsp:sp>
    <dsp:sp modelId="{23768BDB-98BF-48C0-BF41-12EAA342FABC}">
      <dsp:nvSpPr>
        <dsp:cNvPr id="0" name=""/>
        <dsp:cNvSpPr/>
      </dsp:nvSpPr>
      <dsp:spPr>
        <a:xfrm rot="5400000">
          <a:off x="1429266" y="123103"/>
          <a:ext cx="652870" cy="210522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Prepare detailed business plan</a:t>
          </a:r>
          <a:r>
            <a:rPr lang="sl-SI" sz="1400" kern="1200" dirty="0"/>
            <a:t> &amp; </a:t>
          </a:r>
          <a:r>
            <a:rPr lang="sl-SI" sz="1400" kern="1200" dirty="0" err="1"/>
            <a:t>pitch</a:t>
          </a:r>
          <a:endParaRPr lang="en-US" sz="1400" kern="1200" dirty="0"/>
        </a:p>
      </dsp:txBody>
      <dsp:txXfrm rot="-5400000">
        <a:off x="703091" y="881148"/>
        <a:ext cx="2073350" cy="589130"/>
      </dsp:txXfrm>
    </dsp:sp>
    <dsp:sp modelId="{87D2247D-DFEE-4A57-9BC6-626F41FC8785}">
      <dsp:nvSpPr>
        <dsp:cNvPr id="0" name=""/>
        <dsp:cNvSpPr/>
      </dsp:nvSpPr>
      <dsp:spPr>
        <a:xfrm rot="5400000">
          <a:off x="-150662" y="1844698"/>
          <a:ext cx="1004415" cy="70309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3. Commit</a:t>
          </a:r>
        </a:p>
      </dsp:txBody>
      <dsp:txXfrm rot="-5400000">
        <a:off x="1" y="2045582"/>
        <a:ext cx="703091" cy="301324"/>
      </dsp:txXfrm>
    </dsp:sp>
    <dsp:sp modelId="{3D14147B-FC0C-4B87-BBF9-746F1603BD24}">
      <dsp:nvSpPr>
        <dsp:cNvPr id="0" name=""/>
        <dsp:cNvSpPr/>
      </dsp:nvSpPr>
      <dsp:spPr>
        <a:xfrm rot="5400000">
          <a:off x="1429266" y="967860"/>
          <a:ext cx="652870" cy="210522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Show commitment: invest your own finance &amp; work hard</a:t>
          </a:r>
        </a:p>
      </dsp:txBody>
      <dsp:txXfrm rot="-5400000">
        <a:off x="703091" y="1725905"/>
        <a:ext cx="2073350" cy="589130"/>
      </dsp:txXfrm>
    </dsp:sp>
    <dsp:sp modelId="{C62709EA-13C7-4829-B7E4-3474B06AB9D8}">
      <dsp:nvSpPr>
        <dsp:cNvPr id="0" name=""/>
        <dsp:cNvSpPr/>
      </dsp:nvSpPr>
      <dsp:spPr>
        <a:xfrm rot="5400000">
          <a:off x="-150662" y="2689455"/>
          <a:ext cx="1004415" cy="70309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4. ROI</a:t>
          </a:r>
        </a:p>
      </dsp:txBody>
      <dsp:txXfrm rot="-5400000">
        <a:off x="1" y="2890339"/>
        <a:ext cx="703091" cy="301324"/>
      </dsp:txXfrm>
    </dsp:sp>
    <dsp:sp modelId="{040212B2-2AD0-42DC-8C5C-0267334FE020}">
      <dsp:nvSpPr>
        <dsp:cNvPr id="0" name=""/>
        <dsp:cNvSpPr/>
      </dsp:nvSpPr>
      <dsp:spPr>
        <a:xfrm rot="5400000">
          <a:off x="1429266" y="1812617"/>
          <a:ext cx="652870" cy="210522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Show 20-25% ROI</a:t>
          </a:r>
        </a:p>
      </dsp:txBody>
      <dsp:txXfrm rot="-5400000">
        <a:off x="703091" y="2570662"/>
        <a:ext cx="2073350" cy="589130"/>
      </dsp:txXfrm>
    </dsp:sp>
    <dsp:sp modelId="{C99A1D1B-070C-4E36-A422-8FD2EC79C5B5}">
      <dsp:nvSpPr>
        <dsp:cNvPr id="0" name=""/>
        <dsp:cNvSpPr/>
      </dsp:nvSpPr>
      <dsp:spPr>
        <a:xfrm rot="5400000">
          <a:off x="-150662" y="3534212"/>
          <a:ext cx="1004415" cy="703091"/>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4. Exit</a:t>
          </a:r>
        </a:p>
      </dsp:txBody>
      <dsp:txXfrm rot="-5400000">
        <a:off x="1" y="3735096"/>
        <a:ext cx="703091" cy="301324"/>
      </dsp:txXfrm>
    </dsp:sp>
    <dsp:sp modelId="{1CE61E20-CB4C-47F3-A42F-126F4FE0C40E}">
      <dsp:nvSpPr>
        <dsp:cNvPr id="0" name=""/>
        <dsp:cNvSpPr/>
      </dsp:nvSpPr>
      <dsp:spPr>
        <a:xfrm rot="5400000">
          <a:off x="1429266" y="2657375"/>
          <a:ext cx="652870" cy="2105220"/>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Think about exit strategy (3 </a:t>
          </a:r>
          <a:r>
            <a:rPr lang="en-US" sz="1400" kern="1200" dirty="0" err="1"/>
            <a:t>yrs</a:t>
          </a:r>
          <a:r>
            <a:rPr lang="en-US" sz="1400" kern="1200" dirty="0"/>
            <a:t>)</a:t>
          </a:r>
        </a:p>
      </dsp:txBody>
      <dsp:txXfrm rot="-5400000">
        <a:off x="703091" y="3415420"/>
        <a:ext cx="2073350" cy="589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F336-A70C-4930-82B0-18771C1C8FCD}">
      <dsp:nvSpPr>
        <dsp:cNvPr id="0" name=""/>
        <dsp:cNvSpPr/>
      </dsp:nvSpPr>
      <dsp:spPr>
        <a:xfrm rot="5400000">
          <a:off x="-166652" y="170416"/>
          <a:ext cx="1111015" cy="77771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1. Decide: Type of the project ?</a:t>
          </a:r>
        </a:p>
      </dsp:txBody>
      <dsp:txXfrm rot="-5400000">
        <a:off x="1" y="392618"/>
        <a:ext cx="777710" cy="333305"/>
      </dsp:txXfrm>
    </dsp:sp>
    <dsp:sp modelId="{4F5B93C6-1B5D-4F2F-B64F-76F4A2219CA3}">
      <dsp:nvSpPr>
        <dsp:cNvPr id="0" name=""/>
        <dsp:cNvSpPr/>
      </dsp:nvSpPr>
      <dsp:spPr>
        <a:xfrm rot="5400000">
          <a:off x="1683769" y="-883443"/>
          <a:ext cx="722539" cy="25346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Research, training, mobility, culture, infrastructure, cooperation?</a:t>
          </a:r>
        </a:p>
      </dsp:txBody>
      <dsp:txXfrm rot="-5400000">
        <a:off x="777711" y="57886"/>
        <a:ext cx="2499386" cy="651997"/>
      </dsp:txXfrm>
    </dsp:sp>
    <dsp:sp modelId="{BECC3CE1-5236-4721-B8BD-A7A5A9B88619}">
      <dsp:nvSpPr>
        <dsp:cNvPr id="0" name=""/>
        <dsp:cNvSpPr/>
      </dsp:nvSpPr>
      <dsp:spPr>
        <a:xfrm rot="5400000">
          <a:off x="-166652" y="1131702"/>
          <a:ext cx="1111015" cy="77771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2. Decide: Phase ?</a:t>
          </a:r>
        </a:p>
      </dsp:txBody>
      <dsp:txXfrm rot="-5400000">
        <a:off x="1" y="1353904"/>
        <a:ext cx="777710" cy="333305"/>
      </dsp:txXfrm>
    </dsp:sp>
    <dsp:sp modelId="{23768BDB-98BF-48C0-BF41-12EAA342FABC}">
      <dsp:nvSpPr>
        <dsp:cNvPr id="0" name=""/>
        <dsp:cNvSpPr/>
      </dsp:nvSpPr>
      <dsp:spPr>
        <a:xfrm rot="5400000">
          <a:off x="1683959" y="58802"/>
          <a:ext cx="722160" cy="253465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Idea, Development, Commercialization, Dissemination? TRL!</a:t>
          </a:r>
        </a:p>
      </dsp:txBody>
      <dsp:txXfrm rot="-5400000">
        <a:off x="777711" y="1000304"/>
        <a:ext cx="2499404" cy="651654"/>
      </dsp:txXfrm>
    </dsp:sp>
    <dsp:sp modelId="{87D2247D-DFEE-4A57-9BC6-626F41FC8785}">
      <dsp:nvSpPr>
        <dsp:cNvPr id="0" name=""/>
        <dsp:cNvSpPr/>
      </dsp:nvSpPr>
      <dsp:spPr>
        <a:xfrm rot="5400000">
          <a:off x="-166652" y="2092989"/>
          <a:ext cx="1111015" cy="77771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3. Decide: location</a:t>
          </a:r>
        </a:p>
      </dsp:txBody>
      <dsp:txXfrm rot="-5400000">
        <a:off x="1" y="2315191"/>
        <a:ext cx="777710" cy="333305"/>
      </dsp:txXfrm>
    </dsp:sp>
    <dsp:sp modelId="{3D14147B-FC0C-4B87-BBF9-746F1603BD24}">
      <dsp:nvSpPr>
        <dsp:cNvPr id="0" name=""/>
        <dsp:cNvSpPr/>
      </dsp:nvSpPr>
      <dsp:spPr>
        <a:xfrm rot="5400000">
          <a:off x="1683959" y="1020088"/>
          <a:ext cx="722160" cy="25346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National, cross-border, international?</a:t>
          </a:r>
        </a:p>
      </dsp:txBody>
      <dsp:txXfrm rot="-5400000">
        <a:off x="777711" y="1961590"/>
        <a:ext cx="2499404" cy="651654"/>
      </dsp:txXfrm>
    </dsp:sp>
    <dsp:sp modelId="{C62709EA-13C7-4829-B7E4-3474B06AB9D8}">
      <dsp:nvSpPr>
        <dsp:cNvPr id="0" name=""/>
        <dsp:cNvSpPr/>
      </dsp:nvSpPr>
      <dsp:spPr>
        <a:xfrm rot="5400000">
          <a:off x="-166652" y="3054276"/>
          <a:ext cx="1111015" cy="77771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4. EU priorities?</a:t>
          </a:r>
        </a:p>
      </dsp:txBody>
      <dsp:txXfrm rot="-5400000">
        <a:off x="1" y="3276478"/>
        <a:ext cx="777710" cy="333305"/>
      </dsp:txXfrm>
    </dsp:sp>
    <dsp:sp modelId="{040212B2-2AD0-42DC-8C5C-0267334FE020}">
      <dsp:nvSpPr>
        <dsp:cNvPr id="0" name=""/>
        <dsp:cNvSpPr/>
      </dsp:nvSpPr>
      <dsp:spPr>
        <a:xfrm rot="5400000">
          <a:off x="1683959" y="1981375"/>
          <a:ext cx="722160" cy="253465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Employment, R&amp;D, Climate change, Education, Poverty</a:t>
          </a:r>
        </a:p>
      </dsp:txBody>
      <dsp:txXfrm rot="-5400000">
        <a:off x="777711" y="2922877"/>
        <a:ext cx="2499404" cy="651654"/>
      </dsp:txXfrm>
    </dsp:sp>
    <dsp:sp modelId="{C99A1D1B-070C-4E36-A422-8FD2EC79C5B5}">
      <dsp:nvSpPr>
        <dsp:cNvPr id="0" name=""/>
        <dsp:cNvSpPr/>
      </dsp:nvSpPr>
      <dsp:spPr>
        <a:xfrm rot="5400000">
          <a:off x="-166652" y="4015562"/>
          <a:ext cx="1111015" cy="777710"/>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4. Select:</a:t>
          </a:r>
        </a:p>
      </dsp:txBody>
      <dsp:txXfrm rot="-5400000">
        <a:off x="1" y="4237764"/>
        <a:ext cx="777710" cy="333305"/>
      </dsp:txXfrm>
    </dsp:sp>
    <dsp:sp modelId="{1CE61E20-CB4C-47F3-A42F-126F4FE0C40E}">
      <dsp:nvSpPr>
        <dsp:cNvPr id="0" name=""/>
        <dsp:cNvSpPr/>
      </dsp:nvSpPr>
      <dsp:spPr>
        <a:xfrm rot="5400000">
          <a:off x="1683959" y="2942662"/>
          <a:ext cx="722160" cy="2534657"/>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H2020, Erasmus+, Life, Creative Europe, Structural funds,…</a:t>
          </a:r>
        </a:p>
      </dsp:txBody>
      <dsp:txXfrm rot="-5400000">
        <a:off x="777711" y="3884164"/>
        <a:ext cx="2499404" cy="651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5EFF-C875-428C-A4A8-3AD8CE01C189}">
      <dsp:nvSpPr>
        <dsp:cNvPr id="0" name=""/>
        <dsp:cNvSpPr/>
      </dsp:nvSpPr>
      <dsp:spPr>
        <a:xfrm>
          <a:off x="84570" y="0"/>
          <a:ext cx="3443821" cy="6066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1. Pick your project</a:t>
          </a:r>
        </a:p>
        <a:p>
          <a:pPr marL="114300" lvl="1" indent="-114300" algn="l" defTabSz="533400">
            <a:lnSpc>
              <a:spcPct val="90000"/>
            </a:lnSpc>
            <a:spcBef>
              <a:spcPct val="0"/>
            </a:spcBef>
            <a:spcAft>
              <a:spcPct val="15000"/>
            </a:spcAft>
            <a:buChar char="•"/>
          </a:pPr>
          <a:r>
            <a:rPr lang="en-US" sz="1200" b="1" kern="1200" dirty="0"/>
            <a:t>Specific, clear outcome</a:t>
          </a:r>
        </a:p>
      </dsp:txBody>
      <dsp:txXfrm>
        <a:off x="102338" y="17768"/>
        <a:ext cx="3408285" cy="571121"/>
      </dsp:txXfrm>
    </dsp:sp>
    <dsp:sp modelId="{FFC91CAE-0D12-4AED-904D-14E2752E7166}">
      <dsp:nvSpPr>
        <dsp:cNvPr id="0" name=""/>
        <dsp:cNvSpPr/>
      </dsp:nvSpPr>
      <dsp:spPr>
        <a:xfrm rot="5558833">
          <a:off x="1669753" y="624108"/>
          <a:ext cx="231170" cy="2729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705041" y="645058"/>
        <a:ext cx="163797" cy="161819"/>
      </dsp:txXfrm>
    </dsp:sp>
    <dsp:sp modelId="{EB6C0EF5-2D36-4C50-ABA6-A4E675AB3B0C}">
      <dsp:nvSpPr>
        <dsp:cNvPr id="0" name=""/>
        <dsp:cNvSpPr/>
      </dsp:nvSpPr>
      <dsp:spPr>
        <a:xfrm>
          <a:off x="42285" y="914555"/>
          <a:ext cx="3443821" cy="6066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2. Select the realistic budget</a:t>
          </a:r>
        </a:p>
        <a:p>
          <a:pPr marL="114300" lvl="1" indent="-114300" algn="l" defTabSz="533400">
            <a:lnSpc>
              <a:spcPct val="90000"/>
            </a:lnSpc>
            <a:spcBef>
              <a:spcPct val="0"/>
            </a:spcBef>
            <a:spcAft>
              <a:spcPct val="15000"/>
            </a:spcAft>
            <a:buChar char="•"/>
          </a:pPr>
          <a:r>
            <a:rPr lang="en-US" sz="1200" b="1" kern="1200" dirty="0"/>
            <a:t>=funding target + commissions</a:t>
          </a:r>
        </a:p>
      </dsp:txBody>
      <dsp:txXfrm>
        <a:off x="60053" y="932323"/>
        <a:ext cx="3408285" cy="571121"/>
      </dsp:txXfrm>
    </dsp:sp>
    <dsp:sp modelId="{DF0CC364-EB3A-4D8F-9D24-1639D7A4D8C6}">
      <dsp:nvSpPr>
        <dsp:cNvPr id="0" name=""/>
        <dsp:cNvSpPr/>
      </dsp:nvSpPr>
      <dsp:spPr>
        <a:xfrm rot="5400000">
          <a:off x="1650447" y="1536378"/>
          <a:ext cx="227496" cy="2729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1559128"/>
        <a:ext cx="163797" cy="159247"/>
      </dsp:txXfrm>
    </dsp:sp>
    <dsp:sp modelId="{33F552EE-4237-425A-98EB-683D219576AB}">
      <dsp:nvSpPr>
        <dsp:cNvPr id="0" name=""/>
        <dsp:cNvSpPr/>
      </dsp:nvSpPr>
      <dsp:spPr>
        <a:xfrm>
          <a:off x="42285" y="1824540"/>
          <a:ext cx="3443821" cy="6066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3. Prepare a convincing pitch</a:t>
          </a:r>
        </a:p>
        <a:p>
          <a:pPr marL="114300" lvl="1" indent="-114300" algn="l" defTabSz="533400">
            <a:lnSpc>
              <a:spcPct val="90000"/>
            </a:lnSpc>
            <a:spcBef>
              <a:spcPct val="0"/>
            </a:spcBef>
            <a:spcAft>
              <a:spcPct val="15000"/>
            </a:spcAft>
            <a:buChar char="•"/>
          </a:pPr>
          <a:r>
            <a:rPr lang="en-US" sz="1200" b="1" kern="1200" dirty="0"/>
            <a:t>e.g. short attention grabbing video</a:t>
          </a:r>
        </a:p>
      </dsp:txBody>
      <dsp:txXfrm>
        <a:off x="60053" y="1842308"/>
        <a:ext cx="3408285" cy="571121"/>
      </dsp:txXfrm>
    </dsp:sp>
    <dsp:sp modelId="{205695ED-86C0-4442-8E10-00C04C60A5B1}">
      <dsp:nvSpPr>
        <dsp:cNvPr id="0" name=""/>
        <dsp:cNvSpPr/>
      </dsp:nvSpPr>
      <dsp:spPr>
        <a:xfrm rot="5400000">
          <a:off x="1650447" y="2446364"/>
          <a:ext cx="227496" cy="2729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2469114"/>
        <a:ext cx="163797" cy="159247"/>
      </dsp:txXfrm>
    </dsp:sp>
    <dsp:sp modelId="{A621AB6B-D7BF-4ED3-91EC-57D29448E66F}">
      <dsp:nvSpPr>
        <dsp:cNvPr id="0" name=""/>
        <dsp:cNvSpPr/>
      </dsp:nvSpPr>
      <dsp:spPr>
        <a:xfrm>
          <a:off x="42285" y="2734526"/>
          <a:ext cx="3443821" cy="6066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4. Find a crowdfunding platform</a:t>
          </a:r>
        </a:p>
        <a:p>
          <a:pPr marL="114300" lvl="1" indent="-114300" algn="l" defTabSz="533400">
            <a:lnSpc>
              <a:spcPct val="90000"/>
            </a:lnSpc>
            <a:spcBef>
              <a:spcPct val="0"/>
            </a:spcBef>
            <a:spcAft>
              <a:spcPct val="15000"/>
            </a:spcAft>
            <a:buChar char="•"/>
          </a:pPr>
          <a:r>
            <a:rPr lang="en-US" sz="1200" kern="1200" dirty="0"/>
            <a:t>Kickstarter, </a:t>
          </a:r>
          <a:r>
            <a:rPr lang="en-US" sz="1200" kern="1200" dirty="0" err="1"/>
            <a:t>Adrifund</a:t>
          </a:r>
          <a:r>
            <a:rPr lang="en-US" sz="1200" kern="1200" dirty="0"/>
            <a:t>, …</a:t>
          </a:r>
          <a:endParaRPr lang="en-US" sz="1200" b="1" kern="1200" dirty="0"/>
        </a:p>
      </dsp:txBody>
      <dsp:txXfrm>
        <a:off x="60053" y="2752294"/>
        <a:ext cx="3408285" cy="571121"/>
      </dsp:txXfrm>
    </dsp:sp>
    <dsp:sp modelId="{BA272E82-1B3E-4EE8-8375-1275E6F8E22F}">
      <dsp:nvSpPr>
        <dsp:cNvPr id="0" name=""/>
        <dsp:cNvSpPr/>
      </dsp:nvSpPr>
      <dsp:spPr>
        <a:xfrm rot="5400000">
          <a:off x="1650447" y="3356349"/>
          <a:ext cx="227496" cy="27299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3379099"/>
        <a:ext cx="163797" cy="159247"/>
      </dsp:txXfrm>
    </dsp:sp>
    <dsp:sp modelId="{E5E790FF-BE85-494C-9A80-2D7A8DE721BE}">
      <dsp:nvSpPr>
        <dsp:cNvPr id="0" name=""/>
        <dsp:cNvSpPr/>
      </dsp:nvSpPr>
      <dsp:spPr>
        <a:xfrm>
          <a:off x="42285" y="3644511"/>
          <a:ext cx="3443821" cy="6066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5. Start campaign</a:t>
          </a:r>
        </a:p>
        <a:p>
          <a:pPr marL="114300" lvl="1" indent="-114300" algn="l" defTabSz="533400">
            <a:lnSpc>
              <a:spcPct val="90000"/>
            </a:lnSpc>
            <a:spcBef>
              <a:spcPct val="0"/>
            </a:spcBef>
            <a:spcAft>
              <a:spcPct val="15000"/>
            </a:spcAft>
            <a:buChar char="•"/>
          </a:pPr>
          <a:r>
            <a:rPr lang="en-US" sz="1200" b="1" kern="1200" dirty="0"/>
            <a:t>Use social media to spread the word</a:t>
          </a:r>
        </a:p>
      </dsp:txBody>
      <dsp:txXfrm>
        <a:off x="60053" y="3662279"/>
        <a:ext cx="3408285" cy="571121"/>
      </dsp:txXfrm>
    </dsp:sp>
    <dsp:sp modelId="{DD46B660-941E-4C43-AEFC-1A6F1FE59149}">
      <dsp:nvSpPr>
        <dsp:cNvPr id="0" name=""/>
        <dsp:cNvSpPr/>
      </dsp:nvSpPr>
      <dsp:spPr>
        <a:xfrm rot="5400000">
          <a:off x="1650447" y="4266335"/>
          <a:ext cx="227496" cy="27299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82297" y="4289085"/>
        <a:ext cx="163797" cy="159247"/>
      </dsp:txXfrm>
    </dsp:sp>
    <dsp:sp modelId="{4616134F-84C8-43D7-A5BC-FF36B9C4DB85}">
      <dsp:nvSpPr>
        <dsp:cNvPr id="0" name=""/>
        <dsp:cNvSpPr/>
      </dsp:nvSpPr>
      <dsp:spPr>
        <a:xfrm>
          <a:off x="42285" y="4554497"/>
          <a:ext cx="3443821" cy="6066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6. Keep in touch</a:t>
          </a:r>
        </a:p>
        <a:p>
          <a:pPr marL="114300" lvl="1" indent="-114300" algn="l" defTabSz="533400">
            <a:lnSpc>
              <a:spcPct val="90000"/>
            </a:lnSpc>
            <a:spcBef>
              <a:spcPct val="0"/>
            </a:spcBef>
            <a:spcAft>
              <a:spcPct val="15000"/>
            </a:spcAft>
            <a:buChar char="•"/>
          </a:pPr>
          <a:r>
            <a:rPr lang="en-US" sz="1200" b="1" kern="1200" dirty="0"/>
            <a:t>Updates about progress</a:t>
          </a:r>
        </a:p>
      </dsp:txBody>
      <dsp:txXfrm>
        <a:off x="60053" y="4572265"/>
        <a:ext cx="3408285" cy="571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5BC79-BB31-47B8-9CB3-E2FC41DAD0D3}">
      <dsp:nvSpPr>
        <dsp:cNvPr id="0" name=""/>
        <dsp:cNvSpPr/>
      </dsp:nvSpPr>
      <dsp:spPr>
        <a:xfrm>
          <a:off x="3817" y="96906"/>
          <a:ext cx="2222152" cy="88886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1. Project idea + whitepaper</a:t>
          </a:r>
        </a:p>
      </dsp:txBody>
      <dsp:txXfrm>
        <a:off x="448248" y="96906"/>
        <a:ext cx="1333291" cy="888861"/>
      </dsp:txXfrm>
    </dsp:sp>
    <dsp:sp modelId="{4E352DF6-8CFE-4B1D-9B30-AE45109A6F0F}">
      <dsp:nvSpPr>
        <dsp:cNvPr id="0" name=""/>
        <dsp:cNvSpPr/>
      </dsp:nvSpPr>
      <dsp:spPr>
        <a:xfrm>
          <a:off x="2003754" y="96906"/>
          <a:ext cx="2222152" cy="888861"/>
        </a:xfrm>
        <a:prstGeom prst="chevron">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2. Company issues tokens</a:t>
          </a:r>
        </a:p>
      </dsp:txBody>
      <dsp:txXfrm>
        <a:off x="2448185" y="96906"/>
        <a:ext cx="1333291" cy="888861"/>
      </dsp:txXfrm>
    </dsp:sp>
    <dsp:sp modelId="{62E4D20D-0551-4E64-89C1-0D1592F7A88A}">
      <dsp:nvSpPr>
        <dsp:cNvPr id="0" name=""/>
        <dsp:cNvSpPr/>
      </dsp:nvSpPr>
      <dsp:spPr>
        <a:xfrm>
          <a:off x="4003692" y="96906"/>
          <a:ext cx="2222152" cy="888861"/>
        </a:xfrm>
        <a:prstGeom prst="chevron">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3. Investors buy tokens (using BTC or ETH)</a:t>
          </a:r>
        </a:p>
      </dsp:txBody>
      <dsp:txXfrm>
        <a:off x="4448123" y="96906"/>
        <a:ext cx="1333291" cy="888861"/>
      </dsp:txXfrm>
    </dsp:sp>
    <dsp:sp modelId="{4F4F9809-CB15-4D37-B581-9EA7017C918D}">
      <dsp:nvSpPr>
        <dsp:cNvPr id="0" name=""/>
        <dsp:cNvSpPr/>
      </dsp:nvSpPr>
      <dsp:spPr>
        <a:xfrm>
          <a:off x="6003629" y="96906"/>
          <a:ext cx="2222152" cy="888861"/>
        </a:xfrm>
        <a:prstGeom prst="chevron">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4. Investors exchange tokens for services or sell them</a:t>
          </a:r>
        </a:p>
      </dsp:txBody>
      <dsp:txXfrm>
        <a:off x="6448060" y="96906"/>
        <a:ext cx="1333291" cy="888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270FA-18D7-4AE4-8248-4CFB6F84308C}">
      <dsp:nvSpPr>
        <dsp:cNvPr id="0" name=""/>
        <dsp:cNvSpPr/>
      </dsp:nvSpPr>
      <dsp:spPr>
        <a:xfrm rot="5400000">
          <a:off x="1015547" y="1389136"/>
          <a:ext cx="1228571" cy="13986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84613-75FA-46CB-9A07-83B5715BA394}">
      <dsp:nvSpPr>
        <dsp:cNvPr id="0" name=""/>
        <dsp:cNvSpPr/>
      </dsp:nvSpPr>
      <dsp:spPr>
        <a:xfrm>
          <a:off x="748911" y="0"/>
          <a:ext cx="2068191" cy="1447666"/>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Separate hype from reality</a:t>
          </a:r>
        </a:p>
      </dsp:txBody>
      <dsp:txXfrm>
        <a:off x="819593" y="70682"/>
        <a:ext cx="1926827" cy="1306302"/>
      </dsp:txXfrm>
    </dsp:sp>
    <dsp:sp modelId="{8603E639-C437-4CE6-80A7-CFAEE58CE891}">
      <dsp:nvSpPr>
        <dsp:cNvPr id="0" name=""/>
        <dsp:cNvSpPr/>
      </dsp:nvSpPr>
      <dsp:spPr>
        <a:xfrm>
          <a:off x="2758242" y="165308"/>
          <a:ext cx="1504205" cy="117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Easier than traditional funding sources, but not easy</a:t>
          </a:r>
        </a:p>
      </dsp:txBody>
      <dsp:txXfrm>
        <a:off x="2758242" y="165308"/>
        <a:ext cx="1504205" cy="1170068"/>
      </dsp:txXfrm>
    </dsp:sp>
    <dsp:sp modelId="{4DD5FD59-6AC8-4854-996C-2D693F1051A6}">
      <dsp:nvSpPr>
        <dsp:cNvPr id="0" name=""/>
        <dsp:cNvSpPr/>
      </dsp:nvSpPr>
      <dsp:spPr>
        <a:xfrm rot="5400000">
          <a:off x="2730298" y="3015344"/>
          <a:ext cx="1228571" cy="1398685"/>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17AD36-B7AF-43FD-849C-18782713662E}">
      <dsp:nvSpPr>
        <dsp:cNvPr id="0" name=""/>
        <dsp:cNvSpPr/>
      </dsp:nvSpPr>
      <dsp:spPr>
        <a:xfrm>
          <a:off x="2404801" y="1653448"/>
          <a:ext cx="2068191" cy="1447666"/>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legal, compliance and security challenges</a:t>
          </a:r>
        </a:p>
      </dsp:txBody>
      <dsp:txXfrm>
        <a:off x="2475483" y="1724130"/>
        <a:ext cx="1926827" cy="1306302"/>
      </dsp:txXfrm>
    </dsp:sp>
    <dsp:sp modelId="{273CE75D-06FD-4E37-8BD9-06B2C0D8BF73}">
      <dsp:nvSpPr>
        <dsp:cNvPr id="0" name=""/>
        <dsp:cNvSpPr/>
      </dsp:nvSpPr>
      <dsp:spPr>
        <a:xfrm>
          <a:off x="4472993" y="1791516"/>
          <a:ext cx="1504205" cy="117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Involve law and IT security experts</a:t>
          </a:r>
        </a:p>
      </dsp:txBody>
      <dsp:txXfrm>
        <a:off x="4472993" y="1791516"/>
        <a:ext cx="1504205" cy="1170068"/>
      </dsp:txXfrm>
    </dsp:sp>
    <dsp:sp modelId="{9BFE5046-A9CE-4C88-A3E7-BB8CC39EC47A}">
      <dsp:nvSpPr>
        <dsp:cNvPr id="0" name=""/>
        <dsp:cNvSpPr/>
      </dsp:nvSpPr>
      <dsp:spPr>
        <a:xfrm>
          <a:off x="4119552" y="3279655"/>
          <a:ext cx="2068191" cy="144766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Educate your team</a:t>
          </a:r>
        </a:p>
      </dsp:txBody>
      <dsp:txXfrm>
        <a:off x="4190234" y="3350337"/>
        <a:ext cx="1926827" cy="1306302"/>
      </dsp:txXfrm>
    </dsp:sp>
    <dsp:sp modelId="{944EB6AB-FB47-4F8E-84AD-EAC479B02D1C}">
      <dsp:nvSpPr>
        <dsp:cNvPr id="0" name=""/>
        <dsp:cNvSpPr/>
      </dsp:nvSpPr>
      <dsp:spPr>
        <a:xfrm>
          <a:off x="6187743" y="3417723"/>
          <a:ext cx="1504205" cy="117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From C-suite down</a:t>
          </a:r>
        </a:p>
      </dsp:txBody>
      <dsp:txXfrm>
        <a:off x="6187743" y="3417723"/>
        <a:ext cx="1504205" cy="1170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dium.com/@adrianbarwicki/hack-your-ico-marketing-strategy-750a10032fb3"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http://www.eu-startups.com/2017/12/top-40-business-angels-that-are-rocking-europe-and-help-startups-grow/</a:t>
            </a:r>
          </a:p>
          <a:p>
            <a:endParaRPr lang="en-US" dirty="0"/>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26</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https://www.bdc.ca/en/articles-tools/start-buy-business/start-business/pages/start-up-financing-sources.aspx</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27</a:t>
            </a:fld>
            <a:endParaRPr lang="it-IT"/>
          </a:p>
        </p:txBody>
      </p:sp>
    </p:spTree>
    <p:extLst>
      <p:ext uri="{BB962C8B-B14F-4D97-AF65-F5344CB8AC3E}">
        <p14:creationId xmlns:p14="http://schemas.microsoft.com/office/powerpoint/2010/main" val="21454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https://www.entrepreneur.com/article/235980</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29</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https://www.thebalance.com/what-is-a-venture-capitalist-2947071</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31</a:t>
            </a:fld>
            <a:endParaRPr lang="it-IT"/>
          </a:p>
        </p:txBody>
      </p:sp>
    </p:spTree>
    <p:extLst>
      <p:ext uri="{BB962C8B-B14F-4D97-AF65-F5344CB8AC3E}">
        <p14:creationId xmlns:p14="http://schemas.microsoft.com/office/powerpoint/2010/main" val="95882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https://www.entrepreneur.com/article/235980</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32</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err="1"/>
              <a:t>Source</a:t>
            </a:r>
            <a:r>
              <a:rPr lang="sl-SI" dirty="0"/>
              <a:t>: https://startupfundingbook.com/public-funding-for-startups/</a:t>
            </a:r>
            <a:endParaRPr lang="en-US" dirty="0"/>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36</a:t>
            </a:fld>
            <a:endParaRPr lang="it-IT"/>
          </a:p>
        </p:txBody>
      </p:sp>
    </p:spTree>
    <p:extLst>
      <p:ext uri="{BB962C8B-B14F-4D97-AF65-F5344CB8AC3E}">
        <p14:creationId xmlns:p14="http://schemas.microsoft.com/office/powerpoint/2010/main" val="23823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a:t>Source</a:t>
            </a:r>
            <a:r>
              <a:rPr lang="sl-SI" dirty="0"/>
              <a:t>: https://startupfundingbook.com/public-funding-for-startups/</a:t>
            </a:r>
            <a:endParaRPr lang="en-US" dirty="0"/>
          </a:p>
          <a:p>
            <a:endParaRPr lang="en-US" dirty="0"/>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37</a:t>
            </a:fld>
            <a:endParaRPr lang="it-IT"/>
          </a:p>
        </p:txBody>
      </p:sp>
    </p:spTree>
    <p:extLst>
      <p:ext uri="{BB962C8B-B14F-4D97-AF65-F5344CB8AC3E}">
        <p14:creationId xmlns:p14="http://schemas.microsoft.com/office/powerpoint/2010/main" val="392969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38</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https://www.forbes.com/sites/wilschroter/2014/04/16/top-10-business-crowdfunding-campaigns-of-all-time/#48ce6d13e9fd</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40</a:t>
            </a:fld>
            <a:endParaRPr lang="it-IT"/>
          </a:p>
        </p:txBody>
      </p:sp>
    </p:spTree>
    <p:extLst>
      <p:ext uri="{BB962C8B-B14F-4D97-AF65-F5344CB8AC3E}">
        <p14:creationId xmlns:p14="http://schemas.microsoft.com/office/powerpoint/2010/main" val="365776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https://knowhownonprofit.org/how-to/how-to-and-why-set-up-a-crowdfunding-campaign</a:t>
            </a:r>
          </a:p>
          <a:p>
            <a:r>
              <a:rPr lang="en-US" dirty="0"/>
              <a:t>https://www.entrepreneur.com/article/288277</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41</a:t>
            </a:fld>
            <a:endParaRPr lang="it-IT"/>
          </a:p>
        </p:txBody>
      </p:sp>
    </p:spTree>
    <p:extLst>
      <p:ext uri="{BB962C8B-B14F-4D97-AF65-F5344CB8AC3E}">
        <p14:creationId xmlns:p14="http://schemas.microsoft.com/office/powerpoint/2010/main" val="305855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ira Sans" panose="020B0503050000020004" pitchFamily="34" charset="0"/>
                <a:ea typeface="Fira Sans" panose="020B0503050000020004" pitchFamily="34" charset="0"/>
              </a:rPr>
              <a:t>In addition to banking institutions, entrepreneurs in the European Union have access to other financing mechanisms, whether private or public. These options can be an alternative option to traditional bank financing.</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9</a:t>
            </a:fld>
            <a:endParaRPr lang="it-IT"/>
          </a:p>
        </p:txBody>
      </p:sp>
    </p:spTree>
    <p:extLst>
      <p:ext uri="{BB962C8B-B14F-4D97-AF65-F5344CB8AC3E}">
        <p14:creationId xmlns:p14="http://schemas.microsoft.com/office/powerpoint/2010/main" val="3621840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https://www.investopedia.com/terms/i/initial-coin-offering-ico.asp</a:t>
            </a:r>
          </a:p>
          <a:p>
            <a:r>
              <a:rPr lang="en-US" dirty="0"/>
              <a:t>An unregulated means by which funds are raised for a new cryptocurrency venture. An Initial Coin Offering (ICO) is used by startups to bypass the rigorous and regulated capital-raising process required by venture capitalists or banks. In an ICO campaign, a percentage of the cryptocurrency is sold to early backers of the project in exchange for legal tender or other cryptocurrencies, but usually for Bitcoin.</a:t>
            </a:r>
          </a:p>
          <a:p>
            <a:endParaRPr lang="en-US" dirty="0"/>
          </a:p>
          <a:p>
            <a:r>
              <a:rPr lang="en-US" dirty="0"/>
              <a:t>Also called an Initial Public Coin Offering (IPCO).</a:t>
            </a:r>
          </a:p>
          <a:p>
            <a:endParaRPr lang="en-US" dirty="0"/>
          </a:p>
          <a:p>
            <a:r>
              <a:rPr lang="en-US" dirty="0"/>
              <a:t>Read more: Initial Coin Offering (ICO) Definition | Investopedia https://www.investopedia.com/terms/i/initial-coin-offering-ico.asp#ixzz55qiM5Nhw </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42</a:t>
            </a:fld>
            <a:endParaRPr lang="it-IT"/>
          </a:p>
        </p:txBody>
      </p:sp>
    </p:spTree>
    <p:extLst>
      <p:ext uri="{BB962C8B-B14F-4D97-AF65-F5344CB8AC3E}">
        <p14:creationId xmlns:p14="http://schemas.microsoft.com/office/powerpoint/2010/main" val="1050651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https://en.wikipedia.org/wiki/Initial_coin_offering</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43</a:t>
            </a:fld>
            <a:endParaRPr lang="it-IT"/>
          </a:p>
        </p:txBody>
      </p:sp>
    </p:spTree>
    <p:extLst>
      <p:ext uri="{BB962C8B-B14F-4D97-AF65-F5344CB8AC3E}">
        <p14:creationId xmlns:p14="http://schemas.microsoft.com/office/powerpoint/2010/main" val="3831260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https://www.verypossible.com/blog/should-you-consider-an-initial-coin-offering-to-fund-innovation</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44</a:t>
            </a:fld>
            <a:endParaRPr lang="it-IT"/>
          </a:p>
        </p:txBody>
      </p:sp>
    </p:spTree>
    <p:extLst>
      <p:ext uri="{BB962C8B-B14F-4D97-AF65-F5344CB8AC3E}">
        <p14:creationId xmlns:p14="http://schemas.microsoft.com/office/powerpoint/2010/main" val="342821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err="1"/>
              <a:t>Source</a:t>
            </a:r>
            <a:r>
              <a:rPr lang="sl-SI" dirty="0"/>
              <a:t>: </a:t>
            </a:r>
            <a:r>
              <a:rPr lang="en-US" dirty="0">
                <a:hlinkClick r:id="rId3"/>
              </a:rPr>
              <a:t>https://medium.com/@adrianbarwicki/hack-your-ico-marketing-strategy-750a10032fb3</a:t>
            </a:r>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45</a:t>
            </a:fld>
            <a:endParaRPr lang="it-IT"/>
          </a:p>
        </p:txBody>
      </p:sp>
    </p:spTree>
    <p:extLst>
      <p:ext uri="{BB962C8B-B14F-4D97-AF65-F5344CB8AC3E}">
        <p14:creationId xmlns:p14="http://schemas.microsoft.com/office/powerpoint/2010/main" val="287040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https://www.verypossible.com/blog/should-you-consider-an-initial-coin-offering-to-fund-innovation</a:t>
            </a:r>
          </a:p>
          <a:p>
            <a:r>
              <a:rPr lang="en-US" dirty="0"/>
              <a:t>https://medium.com/@mccannatron/guide-to-launching-an-initial-coin-offering-ico-94587af2c8d5</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46</a:t>
            </a:fld>
            <a:endParaRPr lang="it-IT"/>
          </a:p>
        </p:txBody>
      </p:sp>
    </p:spTree>
    <p:extLst>
      <p:ext uri="{BB962C8B-B14F-4D97-AF65-F5344CB8AC3E}">
        <p14:creationId xmlns:p14="http://schemas.microsoft.com/office/powerpoint/2010/main" val="213757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err="1"/>
              <a:t>Source</a:t>
            </a:r>
            <a:r>
              <a:rPr lang="sl-SI" dirty="0"/>
              <a:t>: http://aviary.vc/the-big-gap/</a:t>
            </a:r>
            <a:endParaRPr lang="en-US"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11</a:t>
            </a:fld>
            <a:endParaRPr lang="it-IT"/>
          </a:p>
        </p:txBody>
      </p:sp>
    </p:spTree>
    <p:extLst>
      <p:ext uri="{BB962C8B-B14F-4D97-AF65-F5344CB8AC3E}">
        <p14:creationId xmlns:p14="http://schemas.microsoft.com/office/powerpoint/2010/main" val="32726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https://www.bdc.ca/en/articles-tools/start-buy-business/start-business/pages/start-up-financing-sources.aspx</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19</a:t>
            </a:fld>
            <a:endParaRPr lang="it-IT"/>
          </a:p>
        </p:txBody>
      </p:sp>
    </p:spTree>
    <p:extLst>
      <p:ext uri="{BB962C8B-B14F-4D97-AF65-F5344CB8AC3E}">
        <p14:creationId xmlns:p14="http://schemas.microsoft.com/office/powerpoint/2010/main" val="397212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https://www.investeurope.eu/about-private-equity/private-equity-in-action/case-studies/#i</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21</a:t>
            </a:fld>
            <a:endParaRPr lang="it-IT"/>
          </a:p>
        </p:txBody>
      </p:sp>
    </p:spTree>
    <p:extLst>
      <p:ext uri="{BB962C8B-B14F-4D97-AF65-F5344CB8AC3E}">
        <p14:creationId xmlns:p14="http://schemas.microsoft.com/office/powerpoint/2010/main" val="304125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https://www.bdc.ca/en/articles-tools/start-buy-business/start-business/pages/start-up-financing-sources.aspx</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22</a:t>
            </a:fld>
            <a:endParaRPr lang="it-IT"/>
          </a:p>
        </p:txBody>
      </p:sp>
    </p:spTree>
    <p:extLst>
      <p:ext uri="{BB962C8B-B14F-4D97-AF65-F5344CB8AC3E}">
        <p14:creationId xmlns:p14="http://schemas.microsoft.com/office/powerpoint/2010/main" val="383652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https://www.bdc.ca/en/articles-tools/start-buy-business/start-business/pages/start-up-financing-sources.aspx</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23</a:t>
            </a:fld>
            <a:endParaRPr lang="it-IT"/>
          </a:p>
        </p:txBody>
      </p:sp>
    </p:spTree>
    <p:extLst>
      <p:ext uri="{BB962C8B-B14F-4D97-AF65-F5344CB8AC3E}">
        <p14:creationId xmlns:p14="http://schemas.microsoft.com/office/powerpoint/2010/main" val="74509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https://www.linkedin.com/pulse/types-angel-investors-rajh-v-iyer</a:t>
            </a:r>
          </a:p>
        </p:txBody>
      </p:sp>
      <p:sp>
        <p:nvSpPr>
          <p:cNvPr id="4" name="Ograda številke diapozitiva 3"/>
          <p:cNvSpPr>
            <a:spLocks noGrp="1"/>
          </p:cNvSpPr>
          <p:nvPr>
            <p:ph type="sldNum" sz="quarter" idx="10"/>
          </p:nvPr>
        </p:nvSpPr>
        <p:spPr/>
        <p:txBody>
          <a:bodyPr/>
          <a:lstStyle/>
          <a:p>
            <a:fld id="{46E2C264-1118-49D5-A62B-244C331CC437}" type="slidenum">
              <a:rPr lang="it-IT" smtClean="0"/>
              <a:pPr/>
              <a:t>24</a:t>
            </a:fld>
            <a:endParaRPr lang="it-IT"/>
          </a:p>
        </p:txBody>
      </p:sp>
    </p:spTree>
    <p:extLst>
      <p:ext uri="{BB962C8B-B14F-4D97-AF65-F5344CB8AC3E}">
        <p14:creationId xmlns:p14="http://schemas.microsoft.com/office/powerpoint/2010/main" val="179830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dirty="0"/>
              <a:t>https://www.forbes.com/sites/tanyaprive/2013/12/16/20-most-active-angel-investors/#2195be59566a</a:t>
            </a:r>
          </a:p>
          <a:p>
            <a:r>
              <a:rPr lang="en-US" dirty="0"/>
              <a:t>https://www.inc.com/john-boitnott/15-of-the-biggest-angel-investors-of-all-time.html</a:t>
            </a:r>
          </a:p>
          <a:p>
            <a:r>
              <a:rPr lang="en-US" dirty="0"/>
              <a:t>https://mashable.com/2011/10/26/how-angels-invest/#GvD_A6m5CgqE</a:t>
            </a:r>
          </a:p>
          <a:p>
            <a:endParaRPr lang="sl-SI" dirty="0"/>
          </a:p>
        </p:txBody>
      </p:sp>
      <p:sp>
        <p:nvSpPr>
          <p:cNvPr id="4" name="Ograda številke diapozitiva 3"/>
          <p:cNvSpPr>
            <a:spLocks noGrp="1"/>
          </p:cNvSpPr>
          <p:nvPr>
            <p:ph type="sldNum" sz="quarter" idx="10"/>
          </p:nvPr>
        </p:nvSpPr>
        <p:spPr/>
        <p:txBody>
          <a:bodyPr/>
          <a:lstStyle/>
          <a:p>
            <a:fld id="{46E2C264-1118-49D5-A62B-244C331CC437}" type="slidenum">
              <a:rPr lang="it-IT" smtClean="0"/>
              <a:pPr/>
              <a:t>25</a:t>
            </a:fld>
            <a:endParaRPr lang="it-IT"/>
          </a:p>
        </p:txBody>
      </p:sp>
    </p:spTree>
    <p:extLst>
      <p:ext uri="{BB962C8B-B14F-4D97-AF65-F5344CB8AC3E}">
        <p14:creationId xmlns:p14="http://schemas.microsoft.com/office/powerpoint/2010/main" val="18778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99F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99"/>
              </a:buClr>
              <a:buSzPts val="2400"/>
              <a:buNone/>
              <a:defRPr sz="2400"/>
            </a:lvl1pPr>
            <a:lvl2pPr lvl="1" algn="ctr">
              <a:lnSpc>
                <a:spcPct val="90000"/>
              </a:lnSpc>
              <a:spcBef>
                <a:spcPts val="500"/>
              </a:spcBef>
              <a:spcAft>
                <a:spcPts val="0"/>
              </a:spcAft>
              <a:buClr>
                <a:srgbClr val="003399"/>
              </a:buClr>
              <a:buSzPts val="2000"/>
              <a:buNone/>
              <a:defRPr sz="2000"/>
            </a:lvl2pPr>
            <a:lvl3pPr lvl="2" algn="ctr">
              <a:lnSpc>
                <a:spcPct val="90000"/>
              </a:lnSpc>
              <a:spcBef>
                <a:spcPts val="500"/>
              </a:spcBef>
              <a:spcAft>
                <a:spcPts val="0"/>
              </a:spcAft>
              <a:buClr>
                <a:srgbClr val="003399"/>
              </a:buClr>
              <a:buSzPts val="1800"/>
              <a:buNone/>
              <a:defRPr sz="1800"/>
            </a:lvl3pPr>
            <a:lvl4pPr lvl="3" algn="ctr">
              <a:lnSpc>
                <a:spcPct val="90000"/>
              </a:lnSpc>
              <a:spcBef>
                <a:spcPts val="500"/>
              </a:spcBef>
              <a:spcAft>
                <a:spcPts val="0"/>
              </a:spcAft>
              <a:buClr>
                <a:srgbClr val="003399"/>
              </a:buClr>
              <a:buSzPts val="1600"/>
              <a:buNone/>
              <a:defRPr sz="1600"/>
            </a:lvl4pPr>
            <a:lvl5pPr lvl="4" algn="ctr">
              <a:lnSpc>
                <a:spcPct val="90000"/>
              </a:lnSpc>
              <a:spcBef>
                <a:spcPts val="500"/>
              </a:spcBef>
              <a:spcAft>
                <a:spcPts val="0"/>
              </a:spcAft>
              <a:buClr>
                <a:srgbClr val="00339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3"/>
          <p:cNvPicPr preferRelativeResize="0"/>
          <p:nvPr/>
        </p:nvPicPr>
        <p:blipFill rotWithShape="1">
          <a:blip r:embed="rId2">
            <a:alphaModFix/>
          </a:blip>
          <a:srcRect/>
          <a:stretch/>
        </p:blipFill>
        <p:spPr>
          <a:xfrm>
            <a:off x="913685" y="5335844"/>
            <a:ext cx="2141777" cy="885396"/>
          </a:xfrm>
          <a:prstGeom prst="rect">
            <a:avLst/>
          </a:prstGeom>
          <a:noFill/>
          <a:ln>
            <a:noFill/>
          </a:ln>
        </p:spPr>
      </p:pic>
      <p:pic>
        <p:nvPicPr>
          <p:cNvPr id="16" name="Google Shape;16;p3"/>
          <p:cNvPicPr preferRelativeResize="0"/>
          <p:nvPr/>
        </p:nvPicPr>
        <p:blipFill rotWithShape="1">
          <a:blip r:embed="rId3">
            <a:alphaModFix/>
          </a:blip>
          <a:srcRect/>
          <a:stretch/>
        </p:blipFill>
        <p:spPr>
          <a:xfrm>
            <a:off x="8267433" y="5046675"/>
            <a:ext cx="3086367" cy="937341"/>
          </a:xfrm>
          <a:prstGeom prst="rect">
            <a:avLst/>
          </a:prstGeom>
          <a:noFill/>
          <a:ln>
            <a:noFill/>
          </a:ln>
        </p:spPr>
      </p:pic>
      <p:cxnSp>
        <p:nvCxnSpPr>
          <p:cNvPr id="17" name="Google Shape;17;p3"/>
          <p:cNvCxnSpPr/>
          <p:nvPr/>
        </p:nvCxnSpPr>
        <p:spPr>
          <a:xfrm>
            <a:off x="1180684" y="3533533"/>
            <a:ext cx="9830632" cy="0"/>
          </a:xfrm>
          <a:prstGeom prst="straightConnector1">
            <a:avLst/>
          </a:prstGeom>
          <a:noFill/>
          <a:ln w="76200" cap="flat" cmpd="sng">
            <a:solidFill>
              <a:srgbClr val="F0EA00"/>
            </a:solidFill>
            <a:prstDash val="solid"/>
            <a:miter lim="800000"/>
            <a:headEnd type="none" w="sm" len="sm"/>
            <a:tailEnd type="none" w="sm" len="sm"/>
          </a:ln>
        </p:spPr>
      </p:cxnSp>
      <p:pic>
        <p:nvPicPr>
          <p:cNvPr id="3" name="Picture 2">
            <a:extLst>
              <a:ext uri="{FF2B5EF4-FFF2-40B4-BE49-F238E27FC236}">
                <a16:creationId xmlns:a16="http://schemas.microsoft.com/office/drawing/2014/main" id="{B31B4F66-6EBD-B3E8-6CA7-10C636552EDF}"/>
              </a:ext>
            </a:extLst>
          </p:cNvPr>
          <p:cNvPicPr>
            <a:picLocks noChangeAspect="1"/>
          </p:cNvPicPr>
          <p:nvPr userDrawn="1"/>
        </p:nvPicPr>
        <p:blipFill>
          <a:blip r:embed="rId4"/>
          <a:stretch>
            <a:fillRect/>
          </a:stretch>
        </p:blipFill>
        <p:spPr>
          <a:xfrm>
            <a:off x="3576253" y="5326304"/>
            <a:ext cx="4170388" cy="11312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a:off x="838200" y="141422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3" name="Google Shape;33;p6"/>
          <p:cNvCxnSpPr/>
          <p:nvPr/>
        </p:nvCxnSpPr>
        <p:spPr>
          <a:xfrm>
            <a:off x="942559" y="1404695"/>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 name="Google Shape;45;p8"/>
          <p:cNvCxnSpPr/>
          <p:nvPr/>
        </p:nvCxnSpPr>
        <p:spPr>
          <a:xfrm>
            <a:off x="838200" y="139517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99"/>
              </a:buClr>
              <a:buSzPts val="3200"/>
              <a:buChar char="•"/>
              <a:defRPr sz="3200"/>
            </a:lvl1pPr>
            <a:lvl2pPr marL="914400" lvl="1" indent="-406400" algn="l">
              <a:lnSpc>
                <a:spcPct val="90000"/>
              </a:lnSpc>
              <a:spcBef>
                <a:spcPts val="500"/>
              </a:spcBef>
              <a:spcAft>
                <a:spcPts val="0"/>
              </a:spcAft>
              <a:buClr>
                <a:srgbClr val="003399"/>
              </a:buClr>
              <a:buSzPts val="2800"/>
              <a:buChar char="•"/>
              <a:defRPr sz="2800"/>
            </a:lvl2pPr>
            <a:lvl3pPr marL="1371600" lvl="2" indent="-381000" algn="l">
              <a:lnSpc>
                <a:spcPct val="90000"/>
              </a:lnSpc>
              <a:spcBef>
                <a:spcPts val="500"/>
              </a:spcBef>
              <a:spcAft>
                <a:spcPts val="0"/>
              </a:spcAft>
              <a:buClr>
                <a:srgbClr val="003399"/>
              </a:buClr>
              <a:buSzPts val="2400"/>
              <a:buChar char="•"/>
              <a:defRPr sz="2400"/>
            </a:lvl3pPr>
            <a:lvl4pPr marL="1828800" lvl="3" indent="-355600" algn="l">
              <a:lnSpc>
                <a:spcPct val="90000"/>
              </a:lnSpc>
              <a:spcBef>
                <a:spcPts val="500"/>
              </a:spcBef>
              <a:spcAft>
                <a:spcPts val="0"/>
              </a:spcAft>
              <a:buClr>
                <a:srgbClr val="003399"/>
              </a:buClr>
              <a:buSzPts val="2000"/>
              <a:buChar char="•"/>
              <a:defRPr sz="2000"/>
            </a:lvl4pPr>
            <a:lvl5pPr marL="2286000" lvl="4" indent="-355600" algn="l">
              <a:lnSpc>
                <a:spcPct val="90000"/>
              </a:lnSpc>
              <a:spcBef>
                <a:spcPts val="500"/>
              </a:spcBef>
              <a:spcAft>
                <a:spcPts val="0"/>
              </a:spcAft>
              <a:buClr>
                <a:srgbClr val="00339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 name="Google Shape;53;p10"/>
          <p:cNvCxnSpPr/>
          <p:nvPr/>
        </p:nvCxnSpPr>
        <p:spPr>
          <a:xfrm>
            <a:off x="875884" y="2057400"/>
            <a:ext cx="3591341"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5"/>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9" name="Google Shape;59;p11"/>
          <p:cNvCxnSpPr/>
          <p:nvPr/>
        </p:nvCxnSpPr>
        <p:spPr>
          <a:xfrm>
            <a:off x="838200" y="2057400"/>
            <a:ext cx="3933825"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4" name="Google Shape;64;p12"/>
          <p:cNvCxnSpPr/>
          <p:nvPr/>
        </p:nvCxnSpPr>
        <p:spPr>
          <a:xfrm>
            <a:off x="838200" y="1404695"/>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3"/>
          <p:cNvCxnSpPr/>
          <p:nvPr/>
        </p:nvCxnSpPr>
        <p:spPr>
          <a:xfrm>
            <a:off x="9286875" y="365125"/>
            <a:ext cx="0" cy="5811838"/>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99FF"/>
              </a:buClr>
              <a:buSzPts val="4400"/>
              <a:buFont typeface="Arial"/>
              <a:buNone/>
              <a:defRPr sz="4400" b="0" i="0" u="none" strike="noStrike" cap="none">
                <a:solidFill>
                  <a:srgbClr val="3399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Arial"/>
                <a:ea typeface="Arial"/>
                <a:cs typeface="Arial"/>
                <a:sym typeface="Arial"/>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Arial"/>
                <a:ea typeface="Arial"/>
                <a:cs typeface="Arial"/>
                <a:sym typeface="Arial"/>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Arial"/>
                <a:ea typeface="Arial"/>
                <a:cs typeface="Arial"/>
                <a:sym typeface="Arial"/>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3399"/>
                </a:solidFill>
                <a:latin typeface="Calibri"/>
                <a:ea typeface="Calibri"/>
                <a:cs typeface="Calibri"/>
                <a:sym typeface="Calibri"/>
              </a:defRPr>
            </a:lvl1pPr>
            <a:lvl2pPr marL="0" marR="0" lvl="1" indent="0" algn="r" rtl="0">
              <a:spcBef>
                <a:spcPts val="0"/>
              </a:spcBef>
              <a:buNone/>
              <a:defRPr sz="1200" b="0" i="0" u="none" strike="noStrike" cap="none">
                <a:solidFill>
                  <a:srgbClr val="003399"/>
                </a:solidFill>
                <a:latin typeface="Calibri"/>
                <a:ea typeface="Calibri"/>
                <a:cs typeface="Calibri"/>
                <a:sym typeface="Calibri"/>
              </a:defRPr>
            </a:lvl2pPr>
            <a:lvl3pPr marL="0" marR="0" lvl="2" indent="0" algn="r" rtl="0">
              <a:spcBef>
                <a:spcPts val="0"/>
              </a:spcBef>
              <a:buNone/>
              <a:defRPr sz="1200" b="0" i="0" u="none" strike="noStrike" cap="none">
                <a:solidFill>
                  <a:srgbClr val="003399"/>
                </a:solidFill>
                <a:latin typeface="Calibri"/>
                <a:ea typeface="Calibri"/>
                <a:cs typeface="Calibri"/>
                <a:sym typeface="Calibri"/>
              </a:defRPr>
            </a:lvl3pPr>
            <a:lvl4pPr marL="0" marR="0" lvl="3" indent="0" algn="r" rtl="0">
              <a:spcBef>
                <a:spcPts val="0"/>
              </a:spcBef>
              <a:buNone/>
              <a:defRPr sz="1200" b="0" i="0" u="none" strike="noStrike" cap="none">
                <a:solidFill>
                  <a:srgbClr val="003399"/>
                </a:solidFill>
                <a:latin typeface="Calibri"/>
                <a:ea typeface="Calibri"/>
                <a:cs typeface="Calibri"/>
                <a:sym typeface="Calibri"/>
              </a:defRPr>
            </a:lvl4pPr>
            <a:lvl5pPr marL="0" marR="0" lvl="4" indent="0" algn="r" rtl="0">
              <a:spcBef>
                <a:spcPts val="0"/>
              </a:spcBef>
              <a:buNone/>
              <a:defRPr sz="1200" b="0" i="0" u="none" strike="noStrike" cap="none">
                <a:solidFill>
                  <a:srgbClr val="003399"/>
                </a:solidFill>
                <a:latin typeface="Calibri"/>
                <a:ea typeface="Calibri"/>
                <a:cs typeface="Calibri"/>
                <a:sym typeface="Calibri"/>
              </a:defRPr>
            </a:lvl5pPr>
            <a:lvl6pPr marL="0" marR="0" lvl="5" indent="0" algn="r" rtl="0">
              <a:spcBef>
                <a:spcPts val="0"/>
              </a:spcBef>
              <a:buNone/>
              <a:defRPr sz="1200" b="0" i="0" u="none" strike="noStrike" cap="none">
                <a:solidFill>
                  <a:srgbClr val="003399"/>
                </a:solidFill>
                <a:latin typeface="Calibri"/>
                <a:ea typeface="Calibri"/>
                <a:cs typeface="Calibri"/>
                <a:sym typeface="Calibri"/>
              </a:defRPr>
            </a:lvl6pPr>
            <a:lvl7pPr marL="0" marR="0" lvl="6" indent="0" algn="r" rtl="0">
              <a:spcBef>
                <a:spcPts val="0"/>
              </a:spcBef>
              <a:buNone/>
              <a:defRPr sz="1200" b="0" i="0" u="none" strike="noStrike" cap="none">
                <a:solidFill>
                  <a:srgbClr val="003399"/>
                </a:solidFill>
                <a:latin typeface="Calibri"/>
                <a:ea typeface="Calibri"/>
                <a:cs typeface="Calibri"/>
                <a:sym typeface="Calibri"/>
              </a:defRPr>
            </a:lvl7pPr>
            <a:lvl8pPr marL="0" marR="0" lvl="7" indent="0" algn="r" rtl="0">
              <a:spcBef>
                <a:spcPts val="0"/>
              </a:spcBef>
              <a:buNone/>
              <a:defRPr sz="1200" b="0" i="0" u="none" strike="noStrike" cap="none">
                <a:solidFill>
                  <a:srgbClr val="003399"/>
                </a:solidFill>
                <a:latin typeface="Calibri"/>
                <a:ea typeface="Calibri"/>
                <a:cs typeface="Calibri"/>
                <a:sym typeface="Calibri"/>
              </a:defRPr>
            </a:lvl8pPr>
            <a:lvl9pPr marL="0" marR="0" lvl="8" indent="0" algn="r" rtl="0">
              <a:spcBef>
                <a:spcPts val="0"/>
              </a:spcBef>
              <a:buNone/>
              <a:defRPr sz="1200" b="0" i="0" u="none" strike="noStrike" cap="none">
                <a:solidFill>
                  <a:srgbClr val="0033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2"/>
          <p:cNvPicPr preferRelativeResize="0"/>
          <p:nvPr/>
        </p:nvPicPr>
        <p:blipFill rotWithShape="1">
          <a:blip r:embed="rId11">
            <a:alphaModFix/>
          </a:blip>
          <a:srcRect/>
          <a:stretch/>
        </p:blipFill>
        <p:spPr>
          <a:xfrm>
            <a:off x="10830757" y="33578"/>
            <a:ext cx="1294917" cy="12949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adaptthis.com/category/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insmes.com/2017/04/gemspring-capital-hires-aron-grossman-as-principal.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investeurope.eu/about-private-equity/private-equity-in-action/case-studies/skyscanner/" TargetMode="Externa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investeurope.eu/about-private-equity/private-equity-in-action/case-studies/avg/" TargetMode="External"/><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nsanemclero.blogspot.com/2014/04/business-angels-todo-sobre-ello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usinessangelseurope.com/" TargetMode="External"/><Relationship Id="rId7" Type="http://schemas.openxmlformats.org/officeDocument/2006/relationships/hyperlink" Target="https://publications.europa.eu/en/publication-detail/-/publication/cf4dcc4d-cfc4-11e5-a4b5-01aa75ed71a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u-startups.com/2017/12/top-40-business-angels-that-are-rocking-europe-and-help-startups-grow/" TargetMode="External"/><Relationship Id="rId5" Type="http://schemas.openxmlformats.org/officeDocument/2006/relationships/hyperlink" Target="https://angel.co/europe/investors" TargetMode="External"/><Relationship Id="rId4" Type="http://schemas.openxmlformats.org/officeDocument/2006/relationships/hyperlink" Target="http://www.eban.org/"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www.peoplematters.in/article/strategic-hr/hr-as-an-innovation-incubator-14042"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engaging-project.eu/" TargetMode="External"/><Relationship Id="rId7" Type="http://schemas.openxmlformats.org/officeDocument/2006/relationships/image" Target="../media/image24.png"/><Relationship Id="rId2" Type="http://schemas.openxmlformats.org/officeDocument/2006/relationships/hyperlink" Target="https://www.etondigital.com/guide-to-european-incubators-and-accelerators/"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jpeg"/></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hyperlink" Target="#slide=id.g1043c2be49_0_2"/><Relationship Id="rId2" Type="http://schemas.openxmlformats.org/officeDocument/2006/relationships/hyperlink" Target="#slide=id.g1043c2be49_1_15"/><Relationship Id="rId1" Type="http://schemas.openxmlformats.org/officeDocument/2006/relationships/slideLayout" Target="../slideLayouts/slideLayout2.xml"/><Relationship Id="rId6" Type="http://schemas.openxmlformats.org/officeDocument/2006/relationships/hyperlink" Target="#slide=id.gf108db66e_0_174"/><Relationship Id="rId5" Type="http://schemas.openxmlformats.org/officeDocument/2006/relationships/hyperlink" Target="#slide=id.g10e6f1ee0a_0_11"/><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finsmes.com/"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usinesscasestudies.co.uk/bannatyne/from-ice-cream-van-to-dragons-den-duncan-bannatyne/investors.html"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c.europa.eu/budget/competition/27projects/vote_en.cf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Crowdfundingescense.jpg"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forbes.com/sites/wilschroter/2014/04/16/top-10-business-crowdfunding-campaigns-of-all-time/#48ce6d13e9fd" TargetMode="External"/><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uropa.eu/youreurope/business/funding-grants/access-to-finance/search/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1524000" y="86836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399FF"/>
              </a:buClr>
              <a:buSzPts val="6000"/>
              <a:buFont typeface="Arial"/>
              <a:buNone/>
            </a:pPr>
            <a:r>
              <a:rPr lang="en-US" dirty="0"/>
              <a:t>Commercialization</a:t>
            </a:r>
            <a:endParaRPr dirty="0"/>
          </a:p>
        </p:txBody>
      </p:sp>
      <p:sp>
        <p:nvSpPr>
          <p:cNvPr id="75" name="Google Shape;7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How to obtain the funding sources for commercialization of your business idea</a:t>
            </a:r>
          </a:p>
          <a:p>
            <a:pPr marL="0" lvl="0" indent="0" algn="ctr" rtl="0">
              <a:lnSpc>
                <a:spcPct val="90000"/>
              </a:lnSpc>
              <a:spcBef>
                <a:spcPts val="0"/>
              </a:spcBef>
              <a:spcAft>
                <a:spcPts val="0"/>
              </a:spcAft>
              <a:buClr>
                <a:srgbClr val="003399"/>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Group</a:t>
            </a:r>
            <a:r>
              <a:rPr lang="sl-SI" dirty="0"/>
              <a:t> </a:t>
            </a:r>
            <a:r>
              <a:rPr lang="sl-SI" dirty="0" err="1"/>
              <a:t>discussion</a:t>
            </a:r>
            <a:endParaRPr lang="sl-SI" dirty="0"/>
          </a:p>
        </p:txBody>
      </p:sp>
      <p:pic>
        <p:nvPicPr>
          <p:cNvPr id="4" name="Picture 5" descr="C:\Users\trozman\AppData\Local\Temp\Articulate\Storyline\6JbqopXf0cZ.png">
            <a:extLst>
              <a:ext uri="{FF2B5EF4-FFF2-40B4-BE49-F238E27FC236}">
                <a16:creationId xmlns:a16="http://schemas.microsoft.com/office/drawing/2014/main" id="{2341335A-2F45-475D-8539-8D5F5171848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44882"/>
          <a:stretch/>
        </p:blipFill>
        <p:spPr bwMode="auto">
          <a:xfrm>
            <a:off x="3863385" y="1600200"/>
            <a:ext cx="4347361" cy="4989136"/>
          </a:xfrm>
          <a:prstGeom prst="rect">
            <a:avLst/>
          </a:prstGeom>
          <a:noFill/>
          <a:ln>
            <a:noFill/>
          </a:ln>
        </p:spPr>
      </p:pic>
      <p:sp>
        <p:nvSpPr>
          <p:cNvPr id="5" name="Pravokotnik 4"/>
          <p:cNvSpPr/>
          <p:nvPr/>
        </p:nvSpPr>
        <p:spPr>
          <a:xfrm rot="21442310">
            <a:off x="3940869" y="2269247"/>
            <a:ext cx="2444405" cy="3711785"/>
          </a:xfrm>
          <a:prstGeom prst="rect">
            <a:avLst/>
          </a:prstGeom>
        </p:spPr>
        <p:txBody>
          <a:bodyPr wrap="square">
            <a:spAutoFit/>
          </a:bodyPr>
          <a:lstStyle/>
          <a:p>
            <a:pPr marL="342900" indent="-342900">
              <a:buFont typeface="Arial" panose="020B0604020202020204" pitchFamily="34" charset="0"/>
              <a:buChar char="•"/>
            </a:pPr>
            <a:r>
              <a:rPr lang="en-US" sz="2100" dirty="0">
                <a:latin typeface="+mj-lt"/>
                <a:ea typeface="Fira Sans" panose="020B0503050000020004" pitchFamily="34" charset="0"/>
              </a:rPr>
              <a:t>Have you ever used non-banking funding source? Which one?</a:t>
            </a:r>
          </a:p>
          <a:p>
            <a:pPr marL="342900" indent="-342900">
              <a:buFont typeface="Arial" panose="020B0604020202020204" pitchFamily="34" charset="0"/>
              <a:buChar char="•"/>
            </a:pPr>
            <a:endParaRPr lang="en-US" sz="2100" b="1" dirty="0">
              <a:latin typeface="+mj-lt"/>
              <a:ea typeface="Fira Sans" panose="020B0503050000020004" pitchFamily="34" charset="0"/>
            </a:endParaRPr>
          </a:p>
          <a:p>
            <a:pPr marL="342900" indent="-342900">
              <a:spcBef>
                <a:spcPct val="20000"/>
              </a:spcBef>
              <a:buFont typeface="Arial" panose="020B0604020202020204" pitchFamily="34" charset="0"/>
              <a:buChar char="•"/>
            </a:pPr>
            <a:r>
              <a:rPr lang="en-US" sz="2100" dirty="0">
                <a:latin typeface="+mj-lt"/>
                <a:ea typeface="Fira Sans" panose="020B0503050000020004" pitchFamily="34" charset="0"/>
              </a:rPr>
              <a:t>Discuss it with colleagues in a group. Share your experiences.</a:t>
            </a:r>
          </a:p>
        </p:txBody>
      </p:sp>
    </p:spTree>
    <p:extLst>
      <p:ext uri="{BB962C8B-B14F-4D97-AF65-F5344CB8AC3E}">
        <p14:creationId xmlns:p14="http://schemas.microsoft.com/office/powerpoint/2010/main" val="357763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Which</a:t>
            </a:r>
            <a:r>
              <a:rPr lang="sl-SI" dirty="0"/>
              <a:t> </a:t>
            </a:r>
            <a:r>
              <a:rPr lang="sl-SI" dirty="0" err="1"/>
              <a:t>funding</a:t>
            </a:r>
            <a:r>
              <a:rPr lang="sl-SI" dirty="0"/>
              <a:t> (</a:t>
            </a:r>
            <a:r>
              <a:rPr lang="sl-SI" dirty="0" err="1"/>
              <a:t>by</a:t>
            </a:r>
            <a:r>
              <a:rPr lang="sl-SI" dirty="0"/>
              <a:t> </a:t>
            </a:r>
            <a:r>
              <a:rPr lang="sl-SI" dirty="0" err="1"/>
              <a:t>revenues</a:t>
            </a:r>
            <a:r>
              <a:rPr lang="sl-SI" dirty="0"/>
              <a:t>)? </a:t>
            </a:r>
          </a:p>
        </p:txBody>
      </p:sp>
      <p:pic>
        <p:nvPicPr>
          <p:cNvPr id="4" name="Picture 2" descr="The Valley of Death">
            <a:extLst>
              <a:ext uri="{FF2B5EF4-FFF2-40B4-BE49-F238E27FC236}">
                <a16:creationId xmlns:a16="http://schemas.microsoft.com/office/drawing/2014/main" id="{5767B756-A18B-44C4-B53B-3D7A79287E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48315" y="1600200"/>
            <a:ext cx="76953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0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Which funding (by revenues)? </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583676" y="1690688"/>
            <a:ext cx="10313709" cy="4528041"/>
          </a:xfrm>
        </p:spPr>
        <p:txBody>
          <a:bodyPr>
            <a:noAutofit/>
          </a:bodyPr>
          <a:lstStyle/>
          <a:p>
            <a:pPr algn="just">
              <a:lnSpc>
                <a:spcPct val="150000"/>
              </a:lnSpc>
              <a:spcBef>
                <a:spcPts val="0"/>
              </a:spcBef>
            </a:pPr>
            <a:r>
              <a:rPr lang="en-US" sz="1500" b="1" i="0" u="none" strike="noStrike" baseline="0" dirty="0">
                <a:latin typeface="Arial" panose="020B0604020202020204" pitchFamily="34" charset="0"/>
                <a:cs typeface="Arial" panose="020B0604020202020204" pitchFamily="34" charset="0"/>
              </a:rPr>
              <a:t>Venture capital- </a:t>
            </a:r>
            <a:r>
              <a:rPr lang="en-US" sz="1500" b="0" i="0" u="none" strike="noStrike" baseline="0" dirty="0">
                <a:latin typeface="Arial" panose="020B0604020202020204" pitchFamily="34" charset="0"/>
                <a:cs typeface="Arial" panose="020B0604020202020204" pitchFamily="34" charset="0"/>
              </a:rPr>
              <a:t>Venture capital funds are looking to invest in companies that can be resold for hundreds of millions of euros within a few years. They are looking for extremely high rewards but are also willing to take high risks. Only a very small fraction of startups qualify for this kind of reward, and one of the biggest mistakes in the funding process for startups is to spend your time chasing venture capital funds when you clearly don’t have an interesting proposal for them.</a:t>
            </a:r>
          </a:p>
          <a:p>
            <a:pPr algn="just">
              <a:lnSpc>
                <a:spcPct val="150000"/>
              </a:lnSpc>
              <a:spcBef>
                <a:spcPts val="0"/>
              </a:spcBef>
            </a:pPr>
            <a:r>
              <a:rPr lang="en-US" sz="1500" b="1" i="0" u="none" strike="noStrike" baseline="0" dirty="0">
                <a:latin typeface="Arial" panose="020B0604020202020204" pitchFamily="34" charset="0"/>
                <a:cs typeface="Arial" panose="020B0604020202020204" pitchFamily="34" charset="0"/>
              </a:rPr>
              <a:t>Startup accelerators</a:t>
            </a:r>
            <a:r>
              <a:rPr lang="en-US" sz="1500" b="1" dirty="0">
                <a:latin typeface="Arial" panose="020B0604020202020204" pitchFamily="34" charset="0"/>
                <a:cs typeface="Arial" panose="020B0604020202020204" pitchFamily="34" charset="0"/>
              </a:rPr>
              <a:t> - </a:t>
            </a:r>
            <a:r>
              <a:rPr lang="en-US" sz="1500" b="0" i="0" u="none" strike="noStrike" baseline="0" dirty="0">
                <a:latin typeface="Arial" panose="020B0604020202020204" pitchFamily="34" charset="0"/>
                <a:cs typeface="Arial" panose="020B0604020202020204" pitchFamily="34" charset="0"/>
              </a:rPr>
              <a:t>Startup accelerators are looking for startups that can become very big, and are essentially looking for the same types of deals as venture capital funds.</a:t>
            </a:r>
          </a:p>
          <a:p>
            <a:pPr algn="just">
              <a:lnSpc>
                <a:spcPct val="150000"/>
              </a:lnSpc>
              <a:spcBef>
                <a:spcPts val="0"/>
              </a:spcBef>
            </a:pPr>
            <a:r>
              <a:rPr lang="en-US" sz="1500" b="1" i="0" u="none" strike="noStrike" baseline="0" dirty="0">
                <a:latin typeface="Arial" panose="020B0604020202020204" pitchFamily="34" charset="0"/>
                <a:cs typeface="Arial" panose="020B0604020202020204" pitchFamily="34" charset="0"/>
              </a:rPr>
              <a:t>Business angels- </a:t>
            </a:r>
            <a:r>
              <a:rPr lang="en-US" sz="1500" b="0" i="0" u="none" strike="noStrike" baseline="0" dirty="0">
                <a:latin typeface="Arial" panose="020B0604020202020204" pitchFamily="34" charset="0"/>
                <a:cs typeface="Arial" panose="020B0604020202020204" pitchFamily="34" charset="0"/>
              </a:rPr>
              <a:t>Most business angels are also looking for something that can become ‘big’, but they’re not as extreme as venture capitalist funds in their requirements for return, so you don’t have to approach them with something that could be worth hundreds of millions. Even if your startup isn’t the next big thing, business angels might be interested anyway. One of the biggest mistakes founders make when approaching business angels is to believe business angels are only driven by financial return. Money is only one reason why business angels invest in startups.</a:t>
            </a:r>
          </a:p>
        </p:txBody>
      </p:sp>
    </p:spTree>
    <p:extLst>
      <p:ext uri="{BB962C8B-B14F-4D97-AF65-F5344CB8AC3E}">
        <p14:creationId xmlns:p14="http://schemas.microsoft.com/office/powerpoint/2010/main" val="234711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Which funding (by revenues)? </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907599" cy="4839127"/>
          </a:xfrm>
        </p:spPr>
        <p:txBody>
          <a:bodyPr>
            <a:noAutofit/>
          </a:bodyPr>
          <a:lstStyle/>
          <a:p>
            <a:pPr algn="just">
              <a:lnSpc>
                <a:spcPct val="150000"/>
              </a:lnSpc>
              <a:spcBef>
                <a:spcPts val="0"/>
              </a:spcBef>
            </a:pPr>
            <a:r>
              <a:rPr lang="en-US" sz="1400" b="1" i="0" u="none" strike="noStrike" baseline="0" dirty="0">
                <a:latin typeface="Arial" panose="020B0604020202020204" pitchFamily="34" charset="0"/>
                <a:cs typeface="Arial" panose="020B0604020202020204" pitchFamily="34" charset="0"/>
              </a:rPr>
              <a:t>Banks-  </a:t>
            </a:r>
            <a:r>
              <a:rPr lang="en-US" sz="1400" b="0" i="0" u="none" strike="noStrike" baseline="0" dirty="0">
                <a:latin typeface="Arial" panose="020B0604020202020204" pitchFamily="34" charset="0"/>
                <a:cs typeface="Arial" panose="020B0604020202020204" pitchFamily="34" charset="0"/>
              </a:rPr>
              <a:t>Unlike other funding sources, banks don’t provide equity but instead they lend money to companies in return for interest. They don’t therefore gain anything amazing if your company suddenly becomes massively successful. With only a very low reward potential (interest rate), they are only willing to take very low risks. Many startups make the mistake of chasing bank loans when their startup clearly has way too much risk to be interesting to banks.</a:t>
            </a:r>
          </a:p>
          <a:p>
            <a:pPr algn="just">
              <a:lnSpc>
                <a:spcPct val="150000"/>
              </a:lnSpc>
              <a:spcBef>
                <a:spcPts val="0"/>
              </a:spcBef>
            </a:pPr>
            <a:r>
              <a:rPr lang="en-US" sz="1400" b="1" i="0" u="none" strike="noStrike" baseline="0" dirty="0">
                <a:latin typeface="Arial" panose="020B0604020202020204" pitchFamily="34" charset="0"/>
                <a:cs typeface="Arial" panose="020B0604020202020204" pitchFamily="34" charset="0"/>
              </a:rPr>
              <a:t>Crowdfunding- </a:t>
            </a:r>
            <a:r>
              <a:rPr lang="en-US" sz="1400" b="0" i="0" u="none" strike="noStrike" baseline="0" dirty="0">
                <a:latin typeface="Arial" panose="020B0604020202020204" pitchFamily="34" charset="0"/>
                <a:cs typeface="Arial" panose="020B0604020202020204" pitchFamily="34" charset="0"/>
              </a:rPr>
              <a:t>Crowdfunding attracts different investors depending on the crowdfunding model. With reward-based crowdfunding, individuals take a risk on unproven products because they feel some kind of affinity with the company; in exchange, they receive a discount or another non-financial reward. Equity crowdfunding attracts slightly higher investments in exchange for equity, with the risk of failure offset by potentially having shares in ‘next big thing’. Crowdlending is a safer investment, where investors receive interest but play no part in</a:t>
            </a:r>
          </a:p>
          <a:p>
            <a:pPr marL="114300" indent="0" algn="just">
              <a:lnSpc>
                <a:spcPct val="150000"/>
              </a:lnSpc>
              <a:spcBef>
                <a:spcPts val="0"/>
              </a:spcBef>
              <a:buNone/>
            </a:pPr>
            <a:r>
              <a:rPr lang="en-US" sz="1400" b="0" i="0" u="none" strike="noStrike" baseline="0" dirty="0">
                <a:latin typeface="Arial" panose="020B0604020202020204" pitchFamily="34" charset="0"/>
                <a:cs typeface="Arial" panose="020B0604020202020204" pitchFamily="34" charset="0"/>
              </a:rPr>
              <a:t>      the upside when a startup succeeds.</a:t>
            </a:r>
          </a:p>
          <a:p>
            <a:pPr algn="just">
              <a:lnSpc>
                <a:spcPct val="150000"/>
              </a:lnSpc>
              <a:spcBef>
                <a:spcPts val="0"/>
              </a:spcBef>
            </a:pPr>
            <a:r>
              <a:rPr lang="en-US" sz="1400" b="1" i="0" u="none" strike="noStrike" baseline="0" dirty="0">
                <a:latin typeface="Arial" panose="020B0604020202020204" pitchFamily="34" charset="0"/>
                <a:cs typeface="Arial" panose="020B0604020202020204" pitchFamily="34" charset="0"/>
              </a:rPr>
              <a:t>Friends/family- </a:t>
            </a:r>
            <a:r>
              <a:rPr lang="en-US" sz="1400" b="0" i="0" u="none" strike="noStrike" baseline="0" dirty="0">
                <a:latin typeface="Arial" panose="020B0604020202020204" pitchFamily="34" charset="0"/>
                <a:cs typeface="Arial" panose="020B0604020202020204" pitchFamily="34" charset="0"/>
              </a:rPr>
              <a:t>Friends and family don’t really invest in your business – they invest in you. This also means they invest all over the place – even in projects that don’t make sense from a financial point of view.</a:t>
            </a:r>
          </a:p>
          <a:p>
            <a:pPr algn="just">
              <a:lnSpc>
                <a:spcPct val="150000"/>
              </a:lnSpc>
              <a:spcBef>
                <a:spcPts val="0"/>
              </a:spcBef>
            </a:pPr>
            <a:r>
              <a:rPr lang="en-US" sz="1400" b="1" i="0" u="none" strike="noStrike" baseline="0" dirty="0">
                <a:latin typeface="Arial" panose="020B0604020202020204" pitchFamily="34" charset="0"/>
                <a:cs typeface="Arial" panose="020B0604020202020204" pitchFamily="34" charset="0"/>
              </a:rPr>
              <a:t>Public support- </a:t>
            </a:r>
            <a:r>
              <a:rPr lang="en-US" sz="1400" b="0" i="0" u="none" strike="noStrike" baseline="0" dirty="0">
                <a:latin typeface="Arial" panose="020B0604020202020204" pitchFamily="34" charset="0"/>
                <a:cs typeface="Arial" panose="020B0604020202020204" pitchFamily="34" charset="0"/>
              </a:rPr>
              <a:t>Many startup projects generate value for society, and governments all over the world want to provide financial support to startups in their various forms. A common mistake made by startups is to overlook this very important source of funding.</a:t>
            </a:r>
          </a:p>
        </p:txBody>
      </p:sp>
    </p:spTree>
    <p:extLst>
      <p:ext uri="{BB962C8B-B14F-4D97-AF65-F5344CB8AC3E}">
        <p14:creationId xmlns:p14="http://schemas.microsoft.com/office/powerpoint/2010/main" val="217229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Which funding? </a:t>
            </a:r>
            <a:r>
              <a:rPr lang="sl-SI" dirty="0" err="1"/>
              <a:t>When</a:t>
            </a:r>
            <a:r>
              <a:rPr lang="sl-SI" dirty="0"/>
              <a:t>?</a:t>
            </a:r>
          </a:p>
        </p:txBody>
      </p:sp>
      <p:pic>
        <p:nvPicPr>
          <p:cNvPr id="4" name="Picture 2" descr="https://startupfundingbook.com/wp-content/uploads/2017/05/Valley-of-death-for-startups.png">
            <a:extLst>
              <a:ext uri="{FF2B5EF4-FFF2-40B4-BE49-F238E27FC236}">
                <a16:creationId xmlns:a16="http://schemas.microsoft.com/office/drawing/2014/main" id="{7FCA7757-1D14-4272-9236-EB6718745A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351" y="1600200"/>
            <a:ext cx="80232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7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Which funding? When?</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a:bodyPr>
          <a:lstStyle/>
          <a:p>
            <a:pPr algn="just">
              <a:lnSpc>
                <a:spcPct val="150000"/>
              </a:lnSpc>
              <a:spcBef>
                <a:spcPts val="0"/>
              </a:spcBef>
            </a:pPr>
            <a:r>
              <a:rPr lang="en-US" sz="1800" b="1" i="0" u="none" strike="noStrike" baseline="0" dirty="0">
                <a:latin typeface="Arial" panose="020B0604020202020204" pitchFamily="34" charset="0"/>
                <a:cs typeface="Arial" panose="020B0604020202020204" pitchFamily="34" charset="0"/>
              </a:rPr>
              <a:t>Crowdfunding- </a:t>
            </a:r>
            <a:r>
              <a:rPr lang="en-US" sz="1800" b="0" i="0" u="none" strike="noStrike" baseline="0" dirty="0">
                <a:latin typeface="Arial" panose="020B0604020202020204" pitchFamily="34" charset="0"/>
                <a:cs typeface="Arial" panose="020B0604020202020204" pitchFamily="34" charset="0"/>
              </a:rPr>
              <a:t>Reward crowdfunders normally invest quickly and for personal reasons, which means they’ll invest earlier than most professional investors. But they need something to get excited about, so at least a semi-functional prototype is usually required. Equity crowdfunding normally attracts higher investments in the hope of a large financial reward, so success is more likely after the first professional funding rounds, while crowdlending is later again. Crowdlending platforms normally won’t even accept a campaign unless the company has a stable cashflow.</a:t>
            </a:r>
          </a:p>
          <a:p>
            <a:pPr algn="just">
              <a:lnSpc>
                <a:spcPct val="150000"/>
              </a:lnSpc>
              <a:spcBef>
                <a:spcPts val="0"/>
              </a:spcBef>
            </a:pPr>
            <a:r>
              <a:rPr lang="en-US" sz="1800" b="1" i="0" u="none" strike="noStrike" baseline="0" dirty="0">
                <a:latin typeface="Arial" panose="020B0604020202020204" pitchFamily="34" charset="0"/>
                <a:cs typeface="Arial" panose="020B0604020202020204" pitchFamily="34" charset="0"/>
              </a:rPr>
              <a:t>Banks- </a:t>
            </a:r>
            <a:r>
              <a:rPr lang="en-US" sz="1800" b="0" i="0" u="none" strike="noStrike" baseline="0" dirty="0">
                <a:latin typeface="Arial" panose="020B0604020202020204" pitchFamily="34" charset="0"/>
                <a:cs typeface="Arial" panose="020B0604020202020204" pitchFamily="34" charset="0"/>
              </a:rPr>
              <a:t>Startup founders should forget about banks in the initial phases. The risk is simply too high for banks to be interested until the company is early-stage positive. But some public support </a:t>
            </a:r>
            <a:r>
              <a:rPr lang="en-US" sz="1800" b="0" i="0" u="none" strike="noStrike" baseline="0" dirty="0" err="1">
                <a:latin typeface="Arial" panose="020B0604020202020204" pitchFamily="34" charset="0"/>
                <a:cs typeface="Arial" panose="020B0604020202020204" pitchFamily="34" charset="0"/>
              </a:rPr>
              <a:t>programmes</a:t>
            </a:r>
            <a:r>
              <a:rPr lang="en-US" sz="1800" b="0" i="0" u="none" strike="noStrike" baseline="0" dirty="0">
                <a:latin typeface="Arial" panose="020B0604020202020204" pitchFamily="34" charset="0"/>
                <a:cs typeface="Arial" panose="020B0604020202020204" pitchFamily="34" charset="0"/>
              </a:rPr>
              <a:t> exist that can de-risk the projects in a bank’s mindset and thereby make a bank loan more accessible earlier in the process.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82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Which funding? When?</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lstStyle/>
          <a:p>
            <a:pPr algn="just">
              <a:lnSpc>
                <a:spcPct val="100000"/>
              </a:lnSpc>
            </a:pPr>
            <a:r>
              <a:rPr lang="en-US" sz="1800" b="1" i="0" u="none" strike="noStrike" baseline="0" dirty="0">
                <a:latin typeface="+mn-lt"/>
              </a:rPr>
              <a:t>Venture capital- </a:t>
            </a:r>
            <a:r>
              <a:rPr lang="en-US" sz="1800" b="0" i="0" u="none" strike="noStrike" baseline="0" dirty="0">
                <a:latin typeface="+mn-lt"/>
              </a:rPr>
              <a:t>Venture capital funds are willing to take very high risks in their pursuit of very high financial rewards. Many startup founders believe that a willingness to take risks means venture capital funds invest mainly when the startup is at the idea stage. Nothing could be further from the truth. A venture capital fund normally invests when there are signs of commercial traction, meaning the company has launched its first product and generates a lot of users and/or revenue.</a:t>
            </a:r>
          </a:p>
          <a:p>
            <a:pPr algn="just">
              <a:lnSpc>
                <a:spcPct val="100000"/>
              </a:lnSpc>
            </a:pPr>
            <a:r>
              <a:rPr lang="en-US" sz="1800" b="1" i="0" u="none" strike="noStrike" baseline="0" dirty="0">
                <a:latin typeface="+mn-lt"/>
              </a:rPr>
              <a:t>Business angels- </a:t>
            </a:r>
            <a:r>
              <a:rPr lang="en-US" sz="1800" b="0" i="0" u="none" strike="noStrike" baseline="0" dirty="0">
                <a:latin typeface="+mn-lt"/>
              </a:rPr>
              <a:t>Business angels invest earlier than venture capital funds. But even business angels ideally want some traction before they invest. This doesn’t need to be real revenue, but ideally means the company has already gathered a talented team which has built the first beta product.</a:t>
            </a:r>
            <a:endParaRPr lang="en-US" dirty="0">
              <a:latin typeface="+mn-lt"/>
            </a:endParaRPr>
          </a:p>
        </p:txBody>
      </p:sp>
    </p:spTree>
    <p:extLst>
      <p:ext uri="{BB962C8B-B14F-4D97-AF65-F5344CB8AC3E}">
        <p14:creationId xmlns:p14="http://schemas.microsoft.com/office/powerpoint/2010/main" val="71386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Which funding? When?</a:t>
            </a:r>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a:bodyPr>
          <a:lstStyle/>
          <a:p>
            <a:pPr algn="just"/>
            <a:r>
              <a:rPr lang="en-US" sz="1800" b="1" i="0" u="none" strike="noStrike" baseline="0" dirty="0">
                <a:latin typeface="+mn-lt"/>
              </a:rPr>
              <a:t>Startup accelerators. </a:t>
            </a:r>
            <a:r>
              <a:rPr lang="en-US" sz="1800" b="0" i="0" u="none" strike="noStrike" baseline="0" dirty="0">
                <a:latin typeface="+mn-lt"/>
              </a:rPr>
              <a:t>These are willing to go in early because they see their role as accelerating startups to a point where they can get further financing – typically from business angels or venture capital funds. But even accelerators want more than a business idea. As a minimum they want to invest in a talented team which already has built a prototype of the intended product.</a:t>
            </a:r>
          </a:p>
          <a:p>
            <a:pPr algn="just"/>
            <a:r>
              <a:rPr lang="en-US" sz="1800" b="1" i="0" u="none" strike="noStrike" baseline="0" dirty="0">
                <a:latin typeface="+mn-lt"/>
              </a:rPr>
              <a:t>Public support </a:t>
            </a:r>
            <a:r>
              <a:rPr lang="en-US" sz="1800" b="1" i="0" u="none" strike="noStrike" baseline="0" dirty="0" err="1">
                <a:latin typeface="+mn-lt"/>
              </a:rPr>
              <a:t>programmes</a:t>
            </a:r>
            <a:r>
              <a:rPr lang="en-US" sz="1800" b="1" i="0" u="none" strike="noStrike" baseline="0" dirty="0">
                <a:latin typeface="+mn-lt"/>
              </a:rPr>
              <a:t>. </a:t>
            </a:r>
            <a:r>
              <a:rPr lang="en-US" sz="1800" b="0" i="0" u="none" strike="noStrike" baseline="0" dirty="0">
                <a:latin typeface="+mn-lt"/>
              </a:rPr>
              <a:t>There are public support </a:t>
            </a:r>
            <a:r>
              <a:rPr lang="en-US" sz="1800" b="0" i="0" u="none" strike="noStrike" baseline="0" dirty="0" err="1">
                <a:latin typeface="+mn-lt"/>
              </a:rPr>
              <a:t>programmes</a:t>
            </a:r>
            <a:r>
              <a:rPr lang="en-US" sz="1800" b="0" i="0" u="none" strike="noStrike" baseline="0" dirty="0">
                <a:latin typeface="+mn-lt"/>
              </a:rPr>
              <a:t> even from the very early phases, but the majority of those work only on a co-financing basis. This means that the government only pays part of the costs and the startup needs to find supplementary funding from other sources.</a:t>
            </a:r>
          </a:p>
          <a:p>
            <a:pPr algn="just"/>
            <a:r>
              <a:rPr lang="en-US" sz="1800" b="1" i="0" u="none" strike="noStrike" baseline="0" dirty="0">
                <a:latin typeface="+mn-lt"/>
              </a:rPr>
              <a:t>Friends and family. </a:t>
            </a:r>
            <a:r>
              <a:rPr lang="en-US" sz="1800" b="0" i="0" u="none" strike="noStrike" baseline="0" dirty="0">
                <a:latin typeface="+mn-lt"/>
              </a:rPr>
              <a:t>All professional investors want some traction before they’ll be interested in investing. So which initial investors will provide you with money before the </a:t>
            </a:r>
            <a:r>
              <a:rPr lang="en-US" sz="1800" b="0" i="0" u="none" strike="noStrike" baseline="0" dirty="0" err="1">
                <a:latin typeface="+mn-lt"/>
              </a:rPr>
              <a:t>professionalsstep</a:t>
            </a:r>
            <a:r>
              <a:rPr lang="en-US" sz="1800" b="0" i="0" u="none" strike="noStrike" baseline="0" dirty="0">
                <a:latin typeface="+mn-lt"/>
              </a:rPr>
              <a:t> in? In many cases, your friends and family!</a:t>
            </a:r>
            <a:endParaRPr lang="en-US" dirty="0">
              <a:latin typeface="+mn-lt"/>
            </a:endParaRPr>
          </a:p>
        </p:txBody>
      </p:sp>
    </p:spTree>
    <p:extLst>
      <p:ext uri="{BB962C8B-B14F-4D97-AF65-F5344CB8AC3E}">
        <p14:creationId xmlns:p14="http://schemas.microsoft.com/office/powerpoint/2010/main" val="415416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Group</a:t>
            </a:r>
            <a:r>
              <a:rPr lang="sl-SI" dirty="0"/>
              <a:t> </a:t>
            </a:r>
            <a:r>
              <a:rPr lang="sl-SI" dirty="0" err="1"/>
              <a:t>discussion</a:t>
            </a:r>
            <a:endParaRPr lang="sl-SI" dirty="0"/>
          </a:p>
        </p:txBody>
      </p:sp>
      <p:pic>
        <p:nvPicPr>
          <p:cNvPr id="4" name="Picture 5" descr="C:\Users\trozman\AppData\Local\Temp\Articulate\Storyline\6JbqopXf0cZ.png">
            <a:extLst>
              <a:ext uri="{FF2B5EF4-FFF2-40B4-BE49-F238E27FC236}">
                <a16:creationId xmlns:a16="http://schemas.microsoft.com/office/drawing/2014/main" id="{2341335A-2F45-475D-8539-8D5F5171848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44882"/>
          <a:stretch/>
        </p:blipFill>
        <p:spPr bwMode="auto">
          <a:xfrm>
            <a:off x="3863384" y="1894788"/>
            <a:ext cx="5233481" cy="4231375"/>
          </a:xfrm>
          <a:prstGeom prst="rect">
            <a:avLst/>
          </a:prstGeom>
          <a:noFill/>
          <a:ln>
            <a:noFill/>
          </a:ln>
        </p:spPr>
      </p:pic>
      <p:sp>
        <p:nvSpPr>
          <p:cNvPr id="5" name="Pravokotnik 4"/>
          <p:cNvSpPr/>
          <p:nvPr/>
        </p:nvSpPr>
        <p:spPr>
          <a:xfrm rot="21442310">
            <a:off x="4006509" y="2365991"/>
            <a:ext cx="2785455" cy="3477875"/>
          </a:xfrm>
          <a:prstGeom prst="rect">
            <a:avLst/>
          </a:prstGeom>
        </p:spPr>
        <p:txBody>
          <a:bodyPr wrap="square">
            <a:spAutoFit/>
          </a:bodyPr>
          <a:lstStyle/>
          <a:p>
            <a:pPr marL="342900" indent="-342900">
              <a:buFont typeface="Arial" panose="020B0604020202020204" pitchFamily="34" charset="0"/>
              <a:buChar char="•"/>
            </a:pPr>
            <a:r>
              <a:rPr lang="en-US" sz="2000" dirty="0">
                <a:latin typeface="+mj-lt"/>
                <a:ea typeface="Fira Sans" panose="020B0503050000020004" pitchFamily="34" charset="0"/>
              </a:rPr>
              <a:t>In which phase is your company at the moment? Which funding sources are available in this phase?</a:t>
            </a:r>
          </a:p>
          <a:p>
            <a:pPr marL="342900" indent="-342900">
              <a:buFont typeface="Arial" panose="020B0604020202020204" pitchFamily="34" charset="0"/>
              <a:buChar char="•"/>
            </a:pPr>
            <a:endParaRPr lang="en-US" sz="2000" dirty="0">
              <a:latin typeface="+mj-lt"/>
              <a:ea typeface="Fira Sans" panose="020B0503050000020004" pitchFamily="34" charset="0"/>
            </a:endParaRPr>
          </a:p>
          <a:p>
            <a:pPr marL="342900" indent="-342900">
              <a:buFont typeface="Arial" panose="020B0604020202020204" pitchFamily="34" charset="0"/>
              <a:buChar char="•"/>
            </a:pPr>
            <a:r>
              <a:rPr lang="en-US" sz="2000" dirty="0">
                <a:latin typeface="+mj-lt"/>
                <a:ea typeface="Fira Sans" panose="020B0503050000020004" pitchFamily="34" charset="0"/>
              </a:rPr>
              <a:t>Discuss it with colleagues in a group. Share your experiences.</a:t>
            </a:r>
          </a:p>
        </p:txBody>
      </p:sp>
    </p:spTree>
    <p:extLst>
      <p:ext uri="{BB962C8B-B14F-4D97-AF65-F5344CB8AC3E}">
        <p14:creationId xmlns:p14="http://schemas.microsoft.com/office/powerpoint/2010/main" val="341837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Personal</a:t>
            </a:r>
            <a:r>
              <a:rPr lang="sl-SI" dirty="0"/>
              <a:t> </a:t>
            </a:r>
            <a:r>
              <a:rPr lang="sl-SI" dirty="0" err="1"/>
              <a:t>and</a:t>
            </a:r>
            <a:r>
              <a:rPr lang="sl-SI" dirty="0"/>
              <a:t> “love” </a:t>
            </a:r>
            <a:r>
              <a:rPr lang="sl-SI" dirty="0" err="1"/>
              <a:t>money</a:t>
            </a:r>
            <a:endParaRPr lang="sl-SI" dirty="0"/>
          </a:p>
        </p:txBody>
      </p:sp>
      <p:sp>
        <p:nvSpPr>
          <p:cNvPr id="3" name="Ograda vsebine 2"/>
          <p:cNvSpPr>
            <a:spLocks noGrp="1"/>
          </p:cNvSpPr>
          <p:nvPr>
            <p:ph idx="1"/>
          </p:nvPr>
        </p:nvSpPr>
        <p:spPr/>
        <p:txBody>
          <a:bodyPr/>
          <a:lstStyle/>
          <a:p>
            <a:r>
              <a:rPr lang="en-US" dirty="0"/>
              <a:t>Personal €: </a:t>
            </a:r>
          </a:p>
          <a:p>
            <a:pPr lvl="1"/>
            <a:r>
              <a:rPr lang="en-US" dirty="0"/>
              <a:t>proves you have long-term commitment</a:t>
            </a:r>
          </a:p>
          <a:p>
            <a:r>
              <a:rPr lang="en-US" dirty="0"/>
              <a:t>Family (‘love money’):</a:t>
            </a:r>
          </a:p>
          <a:p>
            <a:pPr lvl="1"/>
            <a:r>
              <a:rPr lang="en-US" dirty="0"/>
              <a:t>rarely have much capital</a:t>
            </a:r>
          </a:p>
          <a:p>
            <a:pPr lvl="1"/>
            <a:r>
              <a:rPr lang="en-US" dirty="0"/>
              <a:t>want to have equity?</a:t>
            </a:r>
          </a:p>
          <a:p>
            <a:pPr lvl="1"/>
            <a:r>
              <a:rPr lang="en-US" dirty="0"/>
              <a:t>danger: mixing business and family relations</a:t>
            </a:r>
          </a:p>
        </p:txBody>
      </p:sp>
      <p:pic>
        <p:nvPicPr>
          <p:cNvPr id="4" name="Picture 5" descr="A picture containing cup&#10;&#10;Description generated with very high confidence">
            <a:extLst>
              <a:ext uri="{FF2B5EF4-FFF2-40B4-BE49-F238E27FC236}">
                <a16:creationId xmlns:a16="http://schemas.microsoft.com/office/drawing/2014/main" id="{31C2F9C9-D54B-420D-A2FA-CBA5D129AE1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420" r="28494" b="-1"/>
          <a:stretch/>
        </p:blipFill>
        <p:spPr>
          <a:xfrm>
            <a:off x="8328248" y="1261729"/>
            <a:ext cx="3863752" cy="5596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6">
            <a:extLst>
              <a:ext uri="{FF2B5EF4-FFF2-40B4-BE49-F238E27FC236}">
                <a16:creationId xmlns:a16="http://schemas.microsoft.com/office/drawing/2014/main" id="{4FA406CA-EBCE-48F8-865B-228C79B2C915}"/>
              </a:ext>
            </a:extLst>
          </p:cNvPr>
          <p:cNvSpPr txBox="1"/>
          <p:nvPr/>
        </p:nvSpPr>
        <p:spPr>
          <a:xfrm>
            <a:off x="9723992" y="6657945"/>
            <a:ext cx="2440091" cy="200055"/>
          </a:xfrm>
          <a:prstGeom prst="rect">
            <a:avLst/>
          </a:prstGeom>
          <a:solidFill>
            <a:srgbClr val="F7A600"/>
          </a:solidFill>
        </p:spPr>
        <p:txBody>
          <a:bodyPr wrap="none" rtlCol="0">
            <a:spAutoFit/>
          </a:bodyPr>
          <a:lstStyle/>
          <a:p>
            <a:pPr algn="r">
              <a:spcAft>
                <a:spcPts val="600"/>
              </a:spcAft>
            </a:pPr>
            <a:r>
              <a:rPr lang="en-US" sz="700">
                <a:solidFill>
                  <a:srgbClr val="FFFFFF"/>
                </a:solidFill>
                <a:hlinkClick r:id="rId4" tooltip="http://adaptthis.com/category/blog/"/>
              </a:rPr>
              <a:t>This Photo</a:t>
            </a:r>
            <a:r>
              <a:rPr lang="en-US" sz="700">
                <a:solidFill>
                  <a:srgbClr val="FFFFFF"/>
                </a:solidFill>
              </a:rPr>
              <a:t> by Unknown Author is licensed under </a:t>
            </a:r>
            <a:r>
              <a:rPr lang="en-US" sz="700">
                <a:solidFill>
                  <a:srgbClr val="FFFFFF"/>
                </a:solidFill>
                <a:hlinkClick r:id="rId5" tooltip="https://creativecommons.org/licenses/by-nc-sa/4.0/"/>
              </a:rPr>
              <a:t>CC BY-NC-SA</a:t>
            </a:r>
            <a:endParaRPr lang="en-US" sz="700">
              <a:solidFill>
                <a:srgbClr val="FFFFFF"/>
              </a:solidFill>
            </a:endParaRPr>
          </a:p>
        </p:txBody>
      </p:sp>
    </p:spTree>
    <p:extLst>
      <p:ext uri="{BB962C8B-B14F-4D97-AF65-F5344CB8AC3E}">
        <p14:creationId xmlns:p14="http://schemas.microsoft.com/office/powerpoint/2010/main" val="193392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Outline</a:t>
            </a:r>
            <a:endParaRPr lang="sl-SI" dirty="0"/>
          </a:p>
        </p:txBody>
      </p:sp>
      <p:sp>
        <p:nvSpPr>
          <p:cNvPr id="3" name="Ograda vsebine 2"/>
          <p:cNvSpPr>
            <a:spLocks noGrp="1"/>
          </p:cNvSpPr>
          <p:nvPr>
            <p:ph idx="1"/>
          </p:nvPr>
        </p:nvSpPr>
        <p:spPr/>
        <p:txBody>
          <a:bodyPr>
            <a:normAutofit fontScale="85000" lnSpcReduction="20000"/>
          </a:bodyPr>
          <a:lstStyle/>
          <a:p>
            <a:pPr marL="514350" indent="-514350">
              <a:buFont typeface="+mj-lt"/>
              <a:buAutoNum type="arabicPeriod"/>
            </a:pPr>
            <a:r>
              <a:rPr lang="en-US" dirty="0"/>
              <a:t>Business start-up and development</a:t>
            </a:r>
          </a:p>
          <a:p>
            <a:pPr marL="514350" indent="-514350">
              <a:buFont typeface="+mj-lt"/>
              <a:buAutoNum type="arabicPeriod"/>
            </a:pPr>
            <a:r>
              <a:rPr lang="en-US" dirty="0"/>
              <a:t>Funding sources classification </a:t>
            </a:r>
          </a:p>
          <a:p>
            <a:pPr marL="514350" indent="-514350">
              <a:buFont typeface="+mj-lt"/>
              <a:buAutoNum type="arabicPeriod"/>
            </a:pPr>
            <a:r>
              <a:rPr lang="en-US" dirty="0"/>
              <a:t>Funding and phases of a company </a:t>
            </a:r>
          </a:p>
          <a:p>
            <a:pPr marL="514350" indent="-514350">
              <a:buFont typeface="+mj-lt"/>
              <a:buAutoNum type="arabicPeriod"/>
            </a:pPr>
            <a:r>
              <a:rPr lang="en-US" dirty="0"/>
              <a:t>Personal &amp; family funding</a:t>
            </a:r>
          </a:p>
          <a:p>
            <a:pPr marL="514350" indent="-514350">
              <a:buFont typeface="+mj-lt"/>
              <a:buAutoNum type="arabicPeriod"/>
            </a:pPr>
            <a:r>
              <a:rPr lang="en-US" dirty="0"/>
              <a:t>Private equity</a:t>
            </a:r>
          </a:p>
          <a:p>
            <a:pPr marL="514350" indent="-514350">
              <a:buFont typeface="+mj-lt"/>
              <a:buAutoNum type="arabicPeriod"/>
            </a:pPr>
            <a:r>
              <a:rPr lang="en-US" dirty="0"/>
              <a:t>Business angels</a:t>
            </a:r>
          </a:p>
          <a:p>
            <a:pPr marL="514350" indent="-514350">
              <a:buFont typeface="+mj-lt"/>
              <a:buAutoNum type="arabicPeriod"/>
            </a:pPr>
            <a:r>
              <a:rPr lang="en-US" dirty="0"/>
              <a:t>Business Incubators</a:t>
            </a:r>
          </a:p>
          <a:p>
            <a:pPr marL="514350" indent="-514350">
              <a:buFont typeface="+mj-lt"/>
              <a:buAutoNum type="arabicPeriod"/>
            </a:pPr>
            <a:r>
              <a:rPr lang="en-US" dirty="0"/>
              <a:t>Venture capital</a:t>
            </a:r>
          </a:p>
          <a:p>
            <a:pPr marL="514350" indent="-514350">
              <a:buFont typeface="+mj-lt"/>
              <a:buAutoNum type="arabicPeriod"/>
            </a:pPr>
            <a:r>
              <a:rPr lang="en-US" dirty="0"/>
              <a:t>EU funds</a:t>
            </a:r>
          </a:p>
          <a:p>
            <a:pPr marL="514350" indent="-514350">
              <a:buFont typeface="+mj-lt"/>
              <a:buAutoNum type="arabicPeriod"/>
            </a:pPr>
            <a:r>
              <a:rPr lang="en-US" dirty="0"/>
              <a:t>Crowdfunding</a:t>
            </a:r>
          </a:p>
          <a:p>
            <a:pPr marL="514350" indent="-514350">
              <a:buFont typeface="+mj-lt"/>
              <a:buAutoNum type="arabicPeriod"/>
            </a:pPr>
            <a:r>
              <a:rPr lang="en-US" dirty="0"/>
              <a:t>ICO (Initial Coin Offering), </a:t>
            </a:r>
            <a:r>
              <a:rPr lang="en-US" dirty="0" err="1"/>
              <a:t>blockchain</a:t>
            </a:r>
            <a:r>
              <a:rPr lang="en-US" dirty="0"/>
              <a:t> and cryptocurrencies</a:t>
            </a:r>
          </a:p>
        </p:txBody>
      </p:sp>
    </p:spTree>
    <p:extLst>
      <p:ext uri="{BB962C8B-B14F-4D97-AF65-F5344CB8AC3E}">
        <p14:creationId xmlns:p14="http://schemas.microsoft.com/office/powerpoint/2010/main" val="129638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Private</a:t>
            </a:r>
            <a:r>
              <a:rPr lang="sl-SI" dirty="0"/>
              <a:t> </a:t>
            </a:r>
            <a:r>
              <a:rPr lang="sl-SI" dirty="0" err="1"/>
              <a:t>Equity</a:t>
            </a:r>
            <a:endParaRPr lang="sl-SI" dirty="0"/>
          </a:p>
        </p:txBody>
      </p:sp>
      <p:sp>
        <p:nvSpPr>
          <p:cNvPr id="3" name="Ograda vsebine 2"/>
          <p:cNvSpPr>
            <a:spLocks noGrp="1"/>
          </p:cNvSpPr>
          <p:nvPr>
            <p:ph idx="1"/>
          </p:nvPr>
        </p:nvSpPr>
        <p:spPr>
          <a:xfrm>
            <a:off x="609600" y="1600201"/>
            <a:ext cx="7574632" cy="4525963"/>
          </a:xfrm>
        </p:spPr>
        <p:txBody>
          <a:bodyPr>
            <a:normAutofit/>
          </a:bodyPr>
          <a:lstStyle/>
          <a:p>
            <a:r>
              <a:rPr lang="en-US" dirty="0"/>
              <a:t>Definition:</a:t>
            </a:r>
          </a:p>
          <a:p>
            <a:pPr lvl="1"/>
            <a:r>
              <a:rPr lang="en-US" dirty="0"/>
              <a:t>shares representing ownership of or an interest in an entity – that is not publicly listed or traded</a:t>
            </a:r>
          </a:p>
          <a:p>
            <a:r>
              <a:rPr lang="en-US" dirty="0"/>
              <a:t>Ownership</a:t>
            </a:r>
          </a:p>
          <a:p>
            <a:pPr lvl="1"/>
            <a:r>
              <a:rPr lang="en-US" dirty="0"/>
              <a:t>significant level of influence over the firm's operations</a:t>
            </a:r>
          </a:p>
          <a:p>
            <a:r>
              <a:rPr lang="en-US" dirty="0"/>
              <a:t>Investor‘s motivation:</a:t>
            </a:r>
          </a:p>
          <a:p>
            <a:pPr lvl="1"/>
            <a:r>
              <a:rPr lang="en-US" dirty="0"/>
              <a:t>pursuit of achieving a positive return on investment (4-7 </a:t>
            </a:r>
            <a:r>
              <a:rPr lang="en-US" dirty="0" err="1"/>
              <a:t>yrs</a:t>
            </a:r>
            <a:r>
              <a:rPr lang="en-US" dirty="0"/>
              <a:t>)</a:t>
            </a:r>
          </a:p>
        </p:txBody>
      </p:sp>
      <p:pic>
        <p:nvPicPr>
          <p:cNvPr id="4" name="Picture 31" descr="A picture containing tennis, person, racket, ball&#10;&#10;Description generated with high confidence">
            <a:extLst>
              <a:ext uri="{FF2B5EF4-FFF2-40B4-BE49-F238E27FC236}">
                <a16:creationId xmlns:a16="http://schemas.microsoft.com/office/drawing/2014/main" id="{EAE6FC88-37CA-464E-A065-5AF01C9EDDF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22" r="25392" b="-1"/>
          <a:stretch/>
        </p:blipFill>
        <p:spPr>
          <a:xfrm>
            <a:off x="8381451" y="1340768"/>
            <a:ext cx="3809184" cy="55172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32">
            <a:extLst>
              <a:ext uri="{FF2B5EF4-FFF2-40B4-BE49-F238E27FC236}">
                <a16:creationId xmlns:a16="http://schemas.microsoft.com/office/drawing/2014/main" id="{971BB1E0-456C-412B-834A-8F49C5CF5696}"/>
              </a:ext>
            </a:extLst>
          </p:cNvPr>
          <p:cNvSpPr txBox="1"/>
          <p:nvPr/>
        </p:nvSpPr>
        <p:spPr>
          <a:xfrm>
            <a:off x="9732673" y="6657944"/>
            <a:ext cx="2459327" cy="200055"/>
          </a:xfrm>
          <a:prstGeom prst="rect">
            <a:avLst/>
          </a:prstGeom>
          <a:solidFill>
            <a:srgbClr val="F7A600"/>
          </a:solidFill>
        </p:spPr>
        <p:txBody>
          <a:bodyPr wrap="none" rtlCol="0">
            <a:spAutoFit/>
          </a:bodyPr>
          <a:lstStyle/>
          <a:p>
            <a:pPr algn="r">
              <a:spcAft>
                <a:spcPts val="600"/>
              </a:spcAft>
            </a:pPr>
            <a:r>
              <a:rPr lang="en-US" sz="700" dirty="0">
                <a:solidFill>
                  <a:srgbClr val="FFFFFF"/>
                </a:solidFill>
                <a:hlinkClick r:id="rId3" tooltip="http://www.finsmes.com/2017/04/gemspring-capital-hires-aron-grossman-as-principal.html"/>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rPr>
              <a:t>CC BY-NC-ND</a:t>
            </a:r>
            <a:endParaRPr lang="en-US" sz="700" dirty="0">
              <a:solidFill>
                <a:srgbClr val="FFFFFF"/>
              </a:solidFill>
            </a:endParaRPr>
          </a:p>
        </p:txBody>
      </p:sp>
    </p:spTree>
    <p:extLst>
      <p:ext uri="{BB962C8B-B14F-4D97-AF65-F5344CB8AC3E}">
        <p14:creationId xmlns:p14="http://schemas.microsoft.com/office/powerpoint/2010/main" val="192786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Private</a:t>
            </a:r>
            <a:r>
              <a:rPr lang="sl-SI" dirty="0"/>
              <a:t> </a:t>
            </a:r>
            <a:r>
              <a:rPr lang="sl-SI" dirty="0" err="1"/>
              <a:t>equity</a:t>
            </a:r>
            <a:r>
              <a:rPr lang="sl-SI" dirty="0"/>
              <a:t> - </a:t>
            </a:r>
            <a:r>
              <a:rPr lang="sl-SI" dirty="0" err="1"/>
              <a:t>examples</a:t>
            </a:r>
            <a:endParaRPr lang="sl-SI" dirty="0"/>
          </a:p>
        </p:txBody>
      </p:sp>
      <p:sp>
        <p:nvSpPr>
          <p:cNvPr id="3" name="Ograda vsebine 2"/>
          <p:cNvSpPr>
            <a:spLocks noGrp="1"/>
          </p:cNvSpPr>
          <p:nvPr>
            <p:ph idx="1"/>
          </p:nvPr>
        </p:nvSpPr>
        <p:spPr/>
        <p:txBody>
          <a:bodyPr>
            <a:noAutofit/>
          </a:bodyPr>
          <a:lstStyle/>
          <a:p>
            <a:r>
              <a:rPr lang="en-US" sz="2800" dirty="0" err="1">
                <a:latin typeface="+mj-lt"/>
              </a:rPr>
              <a:t>Skyscanner</a:t>
            </a:r>
            <a:endParaRPr lang="en-US" sz="2800" dirty="0">
              <a:latin typeface="+mj-lt"/>
            </a:endParaRPr>
          </a:p>
          <a:p>
            <a:pPr lvl="1"/>
            <a:r>
              <a:rPr lang="en-US" sz="2400" dirty="0">
                <a:latin typeface="+mj-lt"/>
              </a:rPr>
              <a:t>leading global travel search business</a:t>
            </a:r>
          </a:p>
          <a:p>
            <a:pPr lvl="1"/>
            <a:r>
              <a:rPr lang="en-US" sz="2400" dirty="0">
                <a:latin typeface="+mj-lt"/>
              </a:rPr>
              <a:t>770 staff in 10 global offices, 120% revenue growth in 8 </a:t>
            </a:r>
            <a:r>
              <a:rPr lang="en-US" sz="2400" dirty="0" err="1">
                <a:latin typeface="+mj-lt"/>
              </a:rPr>
              <a:t>yrs</a:t>
            </a:r>
            <a:endParaRPr lang="en-US" sz="2400" dirty="0">
              <a:latin typeface="+mj-lt"/>
            </a:endParaRPr>
          </a:p>
          <a:p>
            <a:pPr lvl="1"/>
            <a:r>
              <a:rPr lang="en-US" sz="2400" dirty="0">
                <a:latin typeface="+mj-lt"/>
                <a:hlinkClick r:id="rId3"/>
              </a:rPr>
              <a:t>More &gt;&gt;</a:t>
            </a:r>
            <a:endParaRPr lang="en-US" sz="2400" dirty="0">
              <a:latin typeface="+mj-lt"/>
            </a:endParaRPr>
          </a:p>
          <a:p>
            <a:r>
              <a:rPr lang="en-US" sz="2800" dirty="0">
                <a:latin typeface="+mj-lt"/>
              </a:rPr>
              <a:t>AVG technologies</a:t>
            </a:r>
          </a:p>
          <a:p>
            <a:pPr lvl="1"/>
            <a:r>
              <a:rPr lang="en-US" sz="2400" dirty="0">
                <a:latin typeface="+mj-lt"/>
              </a:rPr>
              <a:t>anti-virus software</a:t>
            </a:r>
          </a:p>
          <a:p>
            <a:pPr lvl="1"/>
            <a:r>
              <a:rPr lang="en-US" sz="2400" dirty="0">
                <a:latin typeface="+mj-lt"/>
              </a:rPr>
              <a:t>7.5x increase in the number of active users, </a:t>
            </a:r>
          </a:p>
          <a:p>
            <a:pPr lvl="1"/>
            <a:r>
              <a:rPr lang="en-US" sz="2400" dirty="0">
                <a:latin typeface="+mj-lt"/>
              </a:rPr>
              <a:t>sales of over US$400m in 2013, 11.5x increase in company’s value to US$1bn</a:t>
            </a:r>
          </a:p>
          <a:p>
            <a:pPr lvl="1"/>
            <a:r>
              <a:rPr lang="en-US" sz="2400" dirty="0">
                <a:latin typeface="+mj-lt"/>
                <a:hlinkClick r:id="rId4"/>
              </a:rPr>
              <a:t>More &gt;&gt;</a:t>
            </a:r>
            <a:endParaRPr lang="en-US" sz="2400" dirty="0">
              <a:latin typeface="+mj-lt"/>
            </a:endParaRPr>
          </a:p>
        </p:txBody>
      </p:sp>
      <p:pic>
        <p:nvPicPr>
          <p:cNvPr id="4" name="Picture 4" descr="Skyscanner Logo">
            <a:extLst>
              <a:ext uri="{FF2B5EF4-FFF2-40B4-BE49-F238E27FC236}">
                <a16:creationId xmlns:a16="http://schemas.microsoft.com/office/drawing/2014/main" id="{A111E4C1-3E0E-418D-A8AF-4A38A3E74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416" y="1700808"/>
            <a:ext cx="1428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VG Technologies Logo">
            <a:extLst>
              <a:ext uri="{FF2B5EF4-FFF2-40B4-BE49-F238E27FC236}">
                <a16:creationId xmlns:a16="http://schemas.microsoft.com/office/drawing/2014/main" id="{E67483C0-8885-4947-BA40-DC353B93F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0416" y="3506907"/>
            <a:ext cx="14287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ugo Boss Logo">
            <a:extLst>
              <a:ext uri="{FF2B5EF4-FFF2-40B4-BE49-F238E27FC236}">
                <a16:creationId xmlns:a16="http://schemas.microsoft.com/office/drawing/2014/main" id="{94A8A7DA-C70F-4071-B6A7-55C182CA66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464" y="5706469"/>
            <a:ext cx="14287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ucati  Logo">
            <a:extLst>
              <a:ext uri="{FF2B5EF4-FFF2-40B4-BE49-F238E27FC236}">
                <a16:creationId xmlns:a16="http://schemas.microsoft.com/office/drawing/2014/main" id="{D0906F7B-6A92-4E25-B9C4-C78E59DEA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9866" y="5435720"/>
            <a:ext cx="14287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ster Logo">
            <a:extLst>
              <a:ext uri="{FF2B5EF4-FFF2-40B4-BE49-F238E27FC236}">
                <a16:creationId xmlns:a16="http://schemas.microsoft.com/office/drawing/2014/main" id="{1A1ED74F-9BDD-4157-8032-1D702F9DAD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0191" y="5504458"/>
            <a:ext cx="12763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a:t>
            </a:r>
            <a:r>
              <a:rPr lang="sl-SI" dirty="0" err="1"/>
              <a:t>angels</a:t>
            </a:r>
            <a:endParaRPr lang="sl-SI" dirty="0"/>
          </a:p>
        </p:txBody>
      </p:sp>
      <p:sp>
        <p:nvSpPr>
          <p:cNvPr id="3" name="Ograda vsebine 2"/>
          <p:cNvSpPr>
            <a:spLocks noGrp="1"/>
          </p:cNvSpPr>
          <p:nvPr>
            <p:ph idx="1"/>
          </p:nvPr>
        </p:nvSpPr>
        <p:spPr/>
        <p:txBody>
          <a:bodyPr/>
          <a:lstStyle/>
          <a:p>
            <a:pPr marL="0" indent="0">
              <a:buNone/>
            </a:pPr>
            <a:r>
              <a:rPr lang="en-US" i="1" dirty="0"/>
              <a:t>"Angel investors are not in the corporate world nor are they part of Government when they invest in startups. They are people investing in people." </a:t>
            </a:r>
            <a:r>
              <a:rPr lang="en-US" dirty="0"/>
              <a:t>Candace Johnson</a:t>
            </a:r>
          </a:p>
          <a:p>
            <a:pPr marL="0" indent="0">
              <a:buNone/>
            </a:pPr>
            <a:endParaRPr lang="sl-SI" dirty="0"/>
          </a:p>
        </p:txBody>
      </p:sp>
      <p:pic>
        <p:nvPicPr>
          <p:cNvPr id="4" name="Imagen 1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4667"/>
          <a:stretch/>
        </p:blipFill>
        <p:spPr>
          <a:xfrm>
            <a:off x="3719736" y="2996952"/>
            <a:ext cx="5061832" cy="3406333"/>
          </a:xfrm>
          <a:prstGeom prst="rect">
            <a:avLst/>
          </a:prstGeom>
        </p:spPr>
      </p:pic>
    </p:spTree>
    <p:extLst>
      <p:ext uri="{BB962C8B-B14F-4D97-AF65-F5344CB8AC3E}">
        <p14:creationId xmlns:p14="http://schemas.microsoft.com/office/powerpoint/2010/main" val="300400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a:t>
            </a:r>
            <a:r>
              <a:rPr lang="sl-SI" dirty="0" err="1"/>
              <a:t>Angels</a:t>
            </a:r>
            <a:endParaRPr lang="sl-SI" dirty="0"/>
          </a:p>
        </p:txBody>
      </p:sp>
      <p:sp>
        <p:nvSpPr>
          <p:cNvPr id="3" name="Ograda vsebine 2"/>
          <p:cNvSpPr>
            <a:spLocks noGrp="1"/>
          </p:cNvSpPr>
          <p:nvPr>
            <p:ph idx="1"/>
          </p:nvPr>
        </p:nvSpPr>
        <p:spPr>
          <a:xfrm>
            <a:off x="609600" y="1600201"/>
            <a:ext cx="7502624" cy="4525963"/>
          </a:xfrm>
        </p:spPr>
        <p:txBody>
          <a:bodyPr/>
          <a:lstStyle/>
          <a:p>
            <a:r>
              <a:rPr lang="en-US" dirty="0"/>
              <a:t>Wealthy individuals</a:t>
            </a:r>
          </a:p>
          <a:p>
            <a:r>
              <a:rPr lang="en-US" dirty="0"/>
              <a:t>Early stages of the business</a:t>
            </a:r>
          </a:p>
          <a:p>
            <a:pPr lvl="1"/>
            <a:r>
              <a:rPr lang="en-US" dirty="0"/>
              <a:t>25-100k€</a:t>
            </a:r>
          </a:p>
          <a:p>
            <a:r>
              <a:rPr lang="en-US" dirty="0"/>
              <a:t>the right to supervise the company's management practices</a:t>
            </a:r>
          </a:p>
          <a:p>
            <a:r>
              <a:rPr lang="en-US" dirty="0"/>
              <a:t>VC = company, Business Angel = individual</a:t>
            </a:r>
          </a:p>
        </p:txBody>
      </p:sp>
      <p:pic>
        <p:nvPicPr>
          <p:cNvPr id="4" name="Content Placeholder 7" descr="A close up of a logo&#10;&#10;Description generated with high confidence">
            <a:extLst>
              <a:ext uri="{FF2B5EF4-FFF2-40B4-BE49-F238E27FC236}">
                <a16:creationId xmlns:a16="http://schemas.microsoft.com/office/drawing/2014/main" id="{66251E2A-5BE3-48E2-A67B-E8823D585DC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92" r="53602" b="1"/>
          <a:stretch/>
        </p:blipFill>
        <p:spPr>
          <a:xfrm>
            <a:off x="8357939" y="1318755"/>
            <a:ext cx="3832671" cy="555125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6">
            <a:extLst>
              <a:ext uri="{FF2B5EF4-FFF2-40B4-BE49-F238E27FC236}">
                <a16:creationId xmlns:a16="http://schemas.microsoft.com/office/drawing/2014/main" id="{186984E5-E6E0-4BA0-8469-5C83214F955E}"/>
              </a:ext>
            </a:extLst>
          </p:cNvPr>
          <p:cNvSpPr txBox="1"/>
          <p:nvPr/>
        </p:nvSpPr>
        <p:spPr>
          <a:xfrm>
            <a:off x="9732673" y="6690612"/>
            <a:ext cx="2459327" cy="200055"/>
          </a:xfrm>
          <a:prstGeom prst="rect">
            <a:avLst/>
          </a:prstGeom>
          <a:solidFill>
            <a:srgbClr val="F7A600"/>
          </a:solidFill>
        </p:spPr>
        <p:txBody>
          <a:bodyPr wrap="none" rtlCol="0">
            <a:spAutoFit/>
          </a:bodyPr>
          <a:lstStyle/>
          <a:p>
            <a:pPr algn="r">
              <a:spcAft>
                <a:spcPts val="600"/>
              </a:spcAft>
            </a:pPr>
            <a:r>
              <a:rPr lang="en-US" sz="700" dirty="0">
                <a:solidFill>
                  <a:srgbClr val="FFFFFF"/>
                </a:solidFill>
                <a:hlinkClick r:id="rId4" tooltip="http://insanemclero.blogspot.com/2014/04/business-angels-todo-sobre-ellos.html"/>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rPr>
              <a:t>CC BY-NC-ND</a:t>
            </a:r>
            <a:endParaRPr lang="en-US" sz="700" dirty="0">
              <a:solidFill>
                <a:srgbClr val="FFFFFF"/>
              </a:solidFill>
            </a:endParaRPr>
          </a:p>
        </p:txBody>
      </p:sp>
    </p:spTree>
    <p:extLst>
      <p:ext uri="{BB962C8B-B14F-4D97-AF65-F5344CB8AC3E}">
        <p14:creationId xmlns:p14="http://schemas.microsoft.com/office/powerpoint/2010/main" val="13763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a:t>
            </a:r>
            <a:r>
              <a:rPr lang="sl-SI" dirty="0" err="1"/>
              <a:t>Angels</a:t>
            </a:r>
            <a:r>
              <a:rPr lang="sl-SI" dirty="0"/>
              <a:t> - </a:t>
            </a:r>
            <a:r>
              <a:rPr lang="sl-SI" dirty="0" err="1"/>
              <a:t>types</a:t>
            </a:r>
            <a:endParaRPr lang="sl-SI" dirty="0"/>
          </a:p>
        </p:txBody>
      </p:sp>
      <p:sp>
        <p:nvSpPr>
          <p:cNvPr id="3" name="Ograda vsebine 2"/>
          <p:cNvSpPr>
            <a:spLocks noGrp="1"/>
          </p:cNvSpPr>
          <p:nvPr>
            <p:ph idx="1"/>
          </p:nvPr>
        </p:nvSpPr>
        <p:spPr/>
        <p:txBody>
          <a:bodyPr>
            <a:normAutofit lnSpcReduction="10000"/>
          </a:bodyPr>
          <a:lstStyle/>
          <a:p>
            <a:r>
              <a:rPr lang="en-US" dirty="0"/>
              <a:t>The Kindred Investor:</a:t>
            </a:r>
          </a:p>
          <a:p>
            <a:pPr lvl="1"/>
            <a:r>
              <a:rPr lang="sl-SI" dirty="0"/>
              <a:t>C</a:t>
            </a:r>
            <a:r>
              <a:rPr lang="en-US" dirty="0"/>
              <a:t>lose family member, investment based on trust</a:t>
            </a:r>
          </a:p>
          <a:p>
            <a:r>
              <a:rPr lang="en-US" dirty="0"/>
              <a:t>Professional relationship investor</a:t>
            </a:r>
          </a:p>
          <a:p>
            <a:pPr lvl="1"/>
            <a:r>
              <a:rPr lang="en-US" dirty="0"/>
              <a:t>Someone who worked you in the past</a:t>
            </a:r>
          </a:p>
          <a:p>
            <a:r>
              <a:rPr lang="en-US" dirty="0"/>
              <a:t>Specialty investor</a:t>
            </a:r>
          </a:p>
          <a:p>
            <a:pPr lvl="1"/>
            <a:r>
              <a:rPr lang="en-US" dirty="0"/>
              <a:t>Knows the field</a:t>
            </a:r>
          </a:p>
          <a:p>
            <a:r>
              <a:rPr lang="en-US" dirty="0"/>
              <a:t>Friend-of-a-friend investor</a:t>
            </a:r>
          </a:p>
          <a:p>
            <a:pPr lvl="1"/>
            <a:r>
              <a:rPr lang="en-US" dirty="0"/>
              <a:t>Trust based on recommendation</a:t>
            </a:r>
          </a:p>
          <a:p>
            <a:r>
              <a:rPr lang="en-US" dirty="0"/>
              <a:t>The expert investor</a:t>
            </a:r>
          </a:p>
          <a:p>
            <a:pPr lvl="1"/>
            <a:r>
              <a:rPr lang="en-US" dirty="0"/>
              <a:t>Experienced, good mentors</a:t>
            </a:r>
          </a:p>
          <a:p>
            <a:endParaRPr lang="en-US" dirty="0"/>
          </a:p>
          <a:p>
            <a:endParaRPr lang="en-US" dirty="0"/>
          </a:p>
          <a:p>
            <a:endParaRPr lang="en-US" dirty="0"/>
          </a:p>
          <a:p>
            <a:endParaRPr lang="en-US" dirty="0"/>
          </a:p>
          <a:p>
            <a:endParaRPr lang="en-US" dirty="0"/>
          </a:p>
          <a:p>
            <a:endParaRPr lang="sl-SI" dirty="0"/>
          </a:p>
        </p:txBody>
      </p:sp>
      <p:pic>
        <p:nvPicPr>
          <p:cNvPr id="4" name="Picture 2" descr="https://media-exp2.licdn.com/media/AAMAAwDGAAoAAQAAAAAAABHFAAAAJDdmMzA4YTkwLWRmMzgtNDZmOC1hM2Y3LTFhZDliYjYzNmJmNg.jpg">
            <a:extLst>
              <a:ext uri="{FF2B5EF4-FFF2-40B4-BE49-F238E27FC236}">
                <a16:creationId xmlns:a16="http://schemas.microsoft.com/office/drawing/2014/main" id="{541F74B0-6915-4A7A-8886-EEAAF48818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01" r="26189" b="1"/>
          <a:stretch/>
        </p:blipFill>
        <p:spPr bwMode="auto">
          <a:xfrm>
            <a:off x="8328248" y="1304258"/>
            <a:ext cx="3834383" cy="555372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7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a:t>
            </a:r>
            <a:r>
              <a:rPr lang="sl-SI" dirty="0" err="1"/>
              <a:t>Angels</a:t>
            </a:r>
            <a:r>
              <a:rPr lang="sl-SI" dirty="0"/>
              <a:t> - </a:t>
            </a:r>
            <a:r>
              <a:rPr lang="sl-SI" dirty="0" err="1"/>
              <a:t>examples</a:t>
            </a:r>
            <a:endParaRPr lang="sl-SI" dirty="0"/>
          </a:p>
        </p:txBody>
      </p:sp>
      <p:sp>
        <p:nvSpPr>
          <p:cNvPr id="3" name="Ograda vsebine 2"/>
          <p:cNvSpPr>
            <a:spLocks noGrp="1"/>
          </p:cNvSpPr>
          <p:nvPr>
            <p:ph idx="1"/>
          </p:nvPr>
        </p:nvSpPr>
        <p:spPr/>
        <p:txBody>
          <a:bodyPr>
            <a:normAutofit/>
          </a:bodyPr>
          <a:lstStyle/>
          <a:p>
            <a:r>
              <a:rPr lang="en-US" dirty="0"/>
              <a:t>Investors (examples)</a:t>
            </a:r>
            <a:r>
              <a:rPr lang="sl-SI" dirty="0"/>
              <a:t>:</a:t>
            </a:r>
          </a:p>
          <a:p>
            <a:pPr lvl="1"/>
            <a:r>
              <a:rPr lang="en-US" sz="2400" dirty="0"/>
              <a:t>Jeff Bezos (Amazon.com)</a:t>
            </a:r>
          </a:p>
          <a:p>
            <a:pPr lvl="1"/>
            <a:r>
              <a:rPr lang="en-US" sz="2400" dirty="0"/>
              <a:t>Paul </a:t>
            </a:r>
            <a:r>
              <a:rPr lang="en-US" sz="2400" dirty="0" err="1"/>
              <a:t>Buchheit</a:t>
            </a:r>
            <a:r>
              <a:rPr lang="en-US" sz="2400" dirty="0"/>
              <a:t> (Y </a:t>
            </a:r>
            <a:r>
              <a:rPr lang="en-US" sz="2400" dirty="0" err="1"/>
              <a:t>Combinator</a:t>
            </a:r>
            <a:r>
              <a:rPr lang="en-US" sz="2400" dirty="0"/>
              <a:t>)</a:t>
            </a:r>
          </a:p>
          <a:p>
            <a:pPr lvl="1"/>
            <a:r>
              <a:rPr lang="en-US" sz="2400" dirty="0"/>
              <a:t>Jeff Clavier (</a:t>
            </a:r>
            <a:r>
              <a:rPr lang="en-US" sz="2400" dirty="0" err="1"/>
              <a:t>SoftTech</a:t>
            </a:r>
            <a:r>
              <a:rPr lang="en-US" sz="2400" dirty="0"/>
              <a:t>)</a:t>
            </a:r>
          </a:p>
          <a:p>
            <a:r>
              <a:rPr lang="en-US" dirty="0"/>
              <a:t>More:</a:t>
            </a:r>
          </a:p>
          <a:p>
            <a:pPr lvl="1"/>
            <a:r>
              <a:rPr lang="en-US" sz="2400" dirty="0"/>
              <a:t>Business angels EU: </a:t>
            </a:r>
            <a:r>
              <a:rPr lang="en-US" sz="2400" dirty="0">
                <a:hlinkClick r:id="rId3"/>
              </a:rPr>
              <a:t>http://www.businessangelseurope.com</a:t>
            </a:r>
            <a:r>
              <a:rPr lang="en-US" sz="2400" dirty="0"/>
              <a:t> </a:t>
            </a:r>
          </a:p>
          <a:p>
            <a:pPr lvl="1"/>
            <a:r>
              <a:rPr lang="en-US" sz="2400" dirty="0"/>
              <a:t>European Business angels: </a:t>
            </a:r>
            <a:r>
              <a:rPr lang="en-US" sz="2400" dirty="0">
                <a:hlinkClick r:id="rId4"/>
              </a:rPr>
              <a:t>http://www.eban.org/</a:t>
            </a:r>
            <a:r>
              <a:rPr lang="en-US" sz="2400" dirty="0"/>
              <a:t> </a:t>
            </a:r>
          </a:p>
          <a:p>
            <a:pPr lvl="1"/>
            <a:r>
              <a:rPr lang="en-US" sz="2400" dirty="0"/>
              <a:t>EU angel investors: </a:t>
            </a:r>
            <a:r>
              <a:rPr lang="en-US" sz="2400" dirty="0">
                <a:hlinkClick r:id="rId5"/>
              </a:rPr>
              <a:t>https://angel.co/europe/investors</a:t>
            </a:r>
            <a:r>
              <a:rPr lang="en-US" sz="2400" dirty="0"/>
              <a:t> </a:t>
            </a:r>
          </a:p>
          <a:p>
            <a:pPr lvl="1"/>
            <a:r>
              <a:rPr lang="en-US" sz="2400" dirty="0">
                <a:hlinkClick r:id="rId6"/>
              </a:rPr>
              <a:t>Top 40 EU investors</a:t>
            </a:r>
            <a:endParaRPr lang="en-US" sz="2400" dirty="0"/>
          </a:p>
          <a:p>
            <a:pPr lvl="1"/>
            <a:r>
              <a:rPr lang="en-US" sz="2400" dirty="0">
                <a:hlinkClick r:id="rId7"/>
              </a:rPr>
              <a:t>Good EU practices</a:t>
            </a:r>
            <a:endParaRPr lang="en-US" sz="2400" dirty="0"/>
          </a:p>
        </p:txBody>
      </p:sp>
    </p:spTree>
    <p:extLst>
      <p:ext uri="{BB962C8B-B14F-4D97-AF65-F5344CB8AC3E}">
        <p14:creationId xmlns:p14="http://schemas.microsoft.com/office/powerpoint/2010/main" val="1699731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Business angels: how to get funding?</a:t>
            </a:r>
            <a:endParaRPr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3776" y="1430058"/>
            <a:ext cx="5873484" cy="4801893"/>
          </a:xfrm>
          <a:prstGeom prst="rect">
            <a:avLst/>
          </a:prstGeom>
          <a:noFill/>
          <a:ln>
            <a:noFill/>
          </a:ln>
        </p:spPr>
      </p:pic>
      <p:graphicFrame>
        <p:nvGraphicFramePr>
          <p:cNvPr id="5" name="Diagram 4">
            <a:extLst>
              <a:ext uri="{FF2B5EF4-FFF2-40B4-BE49-F238E27FC236}">
                <a16:creationId xmlns:a16="http://schemas.microsoft.com/office/drawing/2014/main" id="{958B4EB7-2603-4487-9777-544A8E969268}"/>
              </a:ext>
            </a:extLst>
          </p:cNvPr>
          <p:cNvGraphicFramePr/>
          <p:nvPr>
            <p:extLst>
              <p:ext uri="{D42A27DB-BD31-4B8C-83A1-F6EECF244321}">
                <p14:modId xmlns:p14="http://schemas.microsoft.com/office/powerpoint/2010/main" val="2171845187"/>
              </p:ext>
            </p:extLst>
          </p:nvPr>
        </p:nvGraphicFramePr>
        <p:xfrm>
          <a:off x="3719736" y="1772816"/>
          <a:ext cx="252028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peech Bubble: Rectangle with Corners Rounded 11">
            <a:extLst>
              <a:ext uri="{FF2B5EF4-FFF2-40B4-BE49-F238E27FC236}">
                <a16:creationId xmlns:a16="http://schemas.microsoft.com/office/drawing/2014/main" id="{A22D6EF6-4C37-48DD-AD4A-3D8C976BBB95}"/>
              </a:ext>
            </a:extLst>
          </p:cNvPr>
          <p:cNvSpPr/>
          <p:nvPr/>
        </p:nvSpPr>
        <p:spPr>
          <a:xfrm>
            <a:off x="9696400" y="1700808"/>
            <a:ext cx="1600200" cy="1304290"/>
          </a:xfrm>
          <a:prstGeom prst="wedgeRoundRectCallout">
            <a:avLst>
              <a:gd name="adj1" fmla="val -115690"/>
              <a:gd name="adj2" fmla="val 28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Things to consider when asking for BA money</a:t>
            </a:r>
          </a:p>
        </p:txBody>
      </p:sp>
    </p:spTree>
    <p:extLst>
      <p:ext uri="{BB962C8B-B14F-4D97-AF65-F5344CB8AC3E}">
        <p14:creationId xmlns:p14="http://schemas.microsoft.com/office/powerpoint/2010/main" val="371435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a:t>
            </a:r>
            <a:r>
              <a:rPr lang="sl-SI" dirty="0" err="1"/>
              <a:t>Incubators</a:t>
            </a:r>
            <a:endParaRPr lang="sl-SI" dirty="0"/>
          </a:p>
        </p:txBody>
      </p:sp>
      <p:sp>
        <p:nvSpPr>
          <p:cNvPr id="3" name="Ograda vsebine 2"/>
          <p:cNvSpPr>
            <a:spLocks noGrp="1"/>
          </p:cNvSpPr>
          <p:nvPr>
            <p:ph idx="1"/>
          </p:nvPr>
        </p:nvSpPr>
        <p:spPr>
          <a:xfrm>
            <a:off x="609600" y="1600201"/>
            <a:ext cx="7790656" cy="4525963"/>
          </a:xfrm>
        </p:spPr>
        <p:txBody>
          <a:bodyPr/>
          <a:lstStyle/>
          <a:p>
            <a:r>
              <a:rPr lang="en-US" dirty="0"/>
              <a:t>Focus on the high-tech sector </a:t>
            </a:r>
          </a:p>
          <a:p>
            <a:r>
              <a:rPr lang="en-US" dirty="0"/>
              <a:t>Local economic development incubators</a:t>
            </a:r>
          </a:p>
          <a:p>
            <a:r>
              <a:rPr lang="en-US" dirty="0"/>
              <a:t>Sharing of:</a:t>
            </a:r>
          </a:p>
          <a:p>
            <a:pPr lvl="1"/>
            <a:r>
              <a:rPr lang="en-US" dirty="0"/>
              <a:t>The premises, admin., logistics and technical resources</a:t>
            </a:r>
          </a:p>
          <a:p>
            <a:r>
              <a:rPr lang="sl-SI" dirty="0"/>
              <a:t>I</a:t>
            </a:r>
            <a:r>
              <a:rPr lang="en-US" dirty="0" err="1"/>
              <a:t>ncubation</a:t>
            </a:r>
            <a:r>
              <a:rPr lang="en-US" dirty="0"/>
              <a:t> phase</a:t>
            </a:r>
          </a:p>
          <a:p>
            <a:pPr lvl="1"/>
            <a:r>
              <a:rPr lang="en-US" dirty="0"/>
              <a:t>~2 years</a:t>
            </a:r>
          </a:p>
        </p:txBody>
      </p:sp>
      <p:pic>
        <p:nvPicPr>
          <p:cNvPr id="4" name="Picture 9" descr="A picture containing table, sitting&#10;&#10;Description generated with very high confidence">
            <a:extLst>
              <a:ext uri="{FF2B5EF4-FFF2-40B4-BE49-F238E27FC236}">
                <a16:creationId xmlns:a16="http://schemas.microsoft.com/office/drawing/2014/main" id="{04AA55A3-2D4E-4DB6-AD8D-2EAE87D506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340" r="25824"/>
          <a:stretch/>
        </p:blipFill>
        <p:spPr>
          <a:xfrm>
            <a:off x="8400256" y="1366016"/>
            <a:ext cx="3791744" cy="549197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10">
            <a:extLst>
              <a:ext uri="{FF2B5EF4-FFF2-40B4-BE49-F238E27FC236}">
                <a16:creationId xmlns:a16="http://schemas.microsoft.com/office/drawing/2014/main" id="{A9496D7D-4777-4DF5-A91F-144A6894136E}"/>
              </a:ext>
            </a:extLst>
          </p:cNvPr>
          <p:cNvSpPr txBox="1"/>
          <p:nvPr/>
        </p:nvSpPr>
        <p:spPr>
          <a:xfrm>
            <a:off x="9723992" y="6641641"/>
            <a:ext cx="2440091" cy="200055"/>
          </a:xfrm>
          <a:prstGeom prst="rect">
            <a:avLst/>
          </a:prstGeom>
          <a:solidFill>
            <a:srgbClr val="F7A600"/>
          </a:solidFill>
        </p:spPr>
        <p:txBody>
          <a:bodyPr wrap="none" rtlCol="0">
            <a:spAutoFit/>
          </a:bodyPr>
          <a:lstStyle/>
          <a:p>
            <a:pPr algn="r">
              <a:spcAft>
                <a:spcPts val="600"/>
              </a:spcAft>
            </a:pPr>
            <a:r>
              <a:rPr lang="en-US" sz="700" dirty="0">
                <a:solidFill>
                  <a:srgbClr val="FFFFFF"/>
                </a:solidFill>
                <a:hlinkClick r:id="rId4" tooltip="https://www.peoplematters.in/article/strategic-hr/hr-as-an-innovation-incubator-14042"/>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4.0/"/>
              </a:rPr>
              <a:t>CC BY-NC-SA</a:t>
            </a:r>
            <a:endParaRPr lang="en-US" sz="700" dirty="0">
              <a:solidFill>
                <a:srgbClr val="FFFFFF"/>
              </a:solidFill>
            </a:endParaRPr>
          </a:p>
        </p:txBody>
      </p:sp>
    </p:spTree>
    <p:extLst>
      <p:ext uri="{BB962C8B-B14F-4D97-AF65-F5344CB8AC3E}">
        <p14:creationId xmlns:p14="http://schemas.microsoft.com/office/powerpoint/2010/main" val="97665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Incubators</a:t>
            </a:r>
            <a:r>
              <a:rPr lang="sl-SI" dirty="0"/>
              <a:t> – some EU </a:t>
            </a:r>
            <a:r>
              <a:rPr lang="sl-SI" dirty="0" err="1"/>
              <a:t>examples</a:t>
            </a:r>
            <a:endParaRPr lang="sl-SI" dirty="0"/>
          </a:p>
        </p:txBody>
      </p:sp>
      <p:sp>
        <p:nvSpPr>
          <p:cNvPr id="3" name="Ograda vsebine 2"/>
          <p:cNvSpPr>
            <a:spLocks noGrp="1"/>
          </p:cNvSpPr>
          <p:nvPr>
            <p:ph idx="1"/>
          </p:nvPr>
        </p:nvSpPr>
        <p:spPr>
          <a:xfrm>
            <a:off x="737647" y="1538107"/>
            <a:ext cx="11454353" cy="5319893"/>
          </a:xfrm>
        </p:spPr>
        <p:txBody>
          <a:bodyPr>
            <a:noAutofit/>
          </a:bodyPr>
          <a:lstStyle/>
          <a:p>
            <a:r>
              <a:rPr lang="en-US" sz="1800" dirty="0">
                <a:latin typeface="+mj-lt"/>
              </a:rPr>
              <a:t>Austria</a:t>
            </a:r>
          </a:p>
          <a:p>
            <a:pPr lvl="1"/>
            <a:r>
              <a:rPr lang="en-US" sz="1800" dirty="0">
                <a:latin typeface="+mj-lt"/>
              </a:rPr>
              <a:t>I5invest, </a:t>
            </a:r>
            <a:r>
              <a:rPr lang="en-US" sz="1800" dirty="0" err="1">
                <a:latin typeface="+mj-lt"/>
              </a:rPr>
              <a:t>INiTS</a:t>
            </a:r>
            <a:r>
              <a:rPr lang="en-US" sz="1800" dirty="0">
                <a:latin typeface="+mj-lt"/>
              </a:rPr>
              <a:t>, Up to Eleven, </a:t>
            </a:r>
            <a:r>
              <a:rPr lang="en-US" sz="1800" dirty="0" err="1">
                <a:latin typeface="+mj-lt"/>
              </a:rPr>
              <a:t>Kubator</a:t>
            </a:r>
            <a:r>
              <a:rPr lang="en-US" sz="1800" dirty="0">
                <a:latin typeface="+mj-lt"/>
              </a:rPr>
              <a:t>,…</a:t>
            </a:r>
          </a:p>
          <a:p>
            <a:r>
              <a:rPr lang="en-US" sz="1800" dirty="0">
                <a:latin typeface="+mj-lt"/>
              </a:rPr>
              <a:t>Belgium</a:t>
            </a:r>
          </a:p>
          <a:p>
            <a:pPr lvl="1"/>
            <a:r>
              <a:rPr lang="en-US" sz="1800" dirty="0" err="1">
                <a:latin typeface="+mj-lt"/>
              </a:rPr>
              <a:t>Telenet</a:t>
            </a:r>
            <a:r>
              <a:rPr lang="en-US" sz="1800" dirty="0">
                <a:latin typeface="+mj-lt"/>
              </a:rPr>
              <a:t> </a:t>
            </a:r>
            <a:r>
              <a:rPr lang="en-US" sz="1800" dirty="0" err="1">
                <a:latin typeface="+mj-lt"/>
              </a:rPr>
              <a:t>Idealabs</a:t>
            </a:r>
            <a:r>
              <a:rPr lang="en-US" sz="1800" dirty="0">
                <a:latin typeface="+mj-lt"/>
              </a:rPr>
              <a:t>, </a:t>
            </a:r>
            <a:r>
              <a:rPr lang="en-US" sz="1800" dirty="0" err="1">
                <a:latin typeface="+mj-lt"/>
              </a:rPr>
              <a:t>NEST’Up</a:t>
            </a:r>
            <a:r>
              <a:rPr lang="en-US" sz="1800" dirty="0">
                <a:latin typeface="+mj-lt"/>
              </a:rPr>
              <a:t>,…</a:t>
            </a:r>
          </a:p>
          <a:p>
            <a:r>
              <a:rPr lang="en-US" sz="1800" dirty="0">
                <a:latin typeface="+mj-lt"/>
              </a:rPr>
              <a:t>Bulgaria</a:t>
            </a:r>
          </a:p>
          <a:p>
            <a:pPr lvl="1"/>
            <a:r>
              <a:rPr lang="en-US" sz="1800" dirty="0">
                <a:latin typeface="+mj-lt"/>
              </a:rPr>
              <a:t>3Challenge, Eleven, </a:t>
            </a:r>
            <a:r>
              <a:rPr lang="en-US" sz="1800" dirty="0" err="1">
                <a:latin typeface="+mj-lt"/>
              </a:rPr>
              <a:t>LAUNCHub</a:t>
            </a:r>
            <a:endParaRPr lang="en-US" sz="1800" dirty="0">
              <a:latin typeface="+mj-lt"/>
            </a:endParaRPr>
          </a:p>
          <a:p>
            <a:r>
              <a:rPr lang="en-US" sz="1800" dirty="0">
                <a:latin typeface="+mj-lt"/>
              </a:rPr>
              <a:t>Croatia</a:t>
            </a:r>
          </a:p>
          <a:p>
            <a:pPr lvl="1"/>
            <a:r>
              <a:rPr lang="en-US" sz="1800" dirty="0">
                <a:latin typeface="+mj-lt"/>
              </a:rPr>
              <a:t>Zip, …</a:t>
            </a:r>
          </a:p>
          <a:p>
            <a:r>
              <a:rPr lang="en-US" sz="1800" dirty="0">
                <a:latin typeface="+mj-lt"/>
              </a:rPr>
              <a:t>Slovenia</a:t>
            </a:r>
          </a:p>
          <a:p>
            <a:pPr lvl="1"/>
            <a:r>
              <a:rPr lang="en-US" sz="1800" dirty="0">
                <a:latin typeface="+mj-lt"/>
              </a:rPr>
              <a:t>ABC accelerator, </a:t>
            </a:r>
            <a:r>
              <a:rPr lang="en-US" sz="1800" dirty="0" err="1">
                <a:latin typeface="+mj-lt"/>
              </a:rPr>
              <a:t>Tovarna</a:t>
            </a:r>
            <a:r>
              <a:rPr lang="en-US" sz="1800" dirty="0">
                <a:latin typeface="+mj-lt"/>
              </a:rPr>
              <a:t> </a:t>
            </a:r>
            <a:r>
              <a:rPr lang="en-US" sz="1800" dirty="0" err="1">
                <a:latin typeface="+mj-lt"/>
              </a:rPr>
              <a:t>podjemov</a:t>
            </a:r>
            <a:r>
              <a:rPr lang="en-US" sz="1800" dirty="0">
                <a:latin typeface="+mj-lt"/>
              </a:rPr>
              <a:t>,…</a:t>
            </a:r>
          </a:p>
          <a:p>
            <a:r>
              <a:rPr lang="en-US" sz="1800" dirty="0">
                <a:latin typeface="+mj-lt"/>
              </a:rPr>
              <a:t>Italy</a:t>
            </a:r>
          </a:p>
          <a:p>
            <a:pPr lvl="1"/>
            <a:r>
              <a:rPr lang="en-US" sz="1800" dirty="0">
                <a:latin typeface="+mj-lt"/>
              </a:rPr>
              <a:t>H-Farm, …</a:t>
            </a:r>
          </a:p>
          <a:p>
            <a:r>
              <a:rPr lang="en-US" sz="1800" dirty="0">
                <a:latin typeface="+mj-lt"/>
              </a:rPr>
              <a:t>See more at: </a:t>
            </a:r>
          </a:p>
          <a:p>
            <a:pPr lvl="1"/>
            <a:r>
              <a:rPr lang="en-US" sz="1800" dirty="0">
                <a:latin typeface="+mj-lt"/>
                <a:hlinkClick r:id="rId2"/>
              </a:rPr>
              <a:t>A Quick Guide To The Best European Incubators And Accelerators</a:t>
            </a:r>
            <a:endParaRPr lang="en-US" sz="1800" dirty="0">
              <a:latin typeface="+mj-lt"/>
            </a:endParaRPr>
          </a:p>
          <a:p>
            <a:pPr lvl="1"/>
            <a:r>
              <a:rPr lang="en-US" sz="1800" dirty="0" err="1">
                <a:latin typeface="+mj-lt"/>
                <a:hlinkClick r:id="rId3"/>
              </a:rPr>
              <a:t>enGaging</a:t>
            </a:r>
            <a:r>
              <a:rPr lang="en-US" sz="1800" dirty="0">
                <a:latin typeface="+mj-lt"/>
                <a:hlinkClick r:id="rId3"/>
              </a:rPr>
              <a:t> project</a:t>
            </a:r>
            <a:endParaRPr lang="en-US" sz="1800" dirty="0">
              <a:latin typeface="+mj-lt"/>
            </a:endParaRPr>
          </a:p>
        </p:txBody>
      </p:sp>
      <p:pic>
        <p:nvPicPr>
          <p:cNvPr id="4" name="Picture 2" descr="H-Farm">
            <a:extLst>
              <a:ext uri="{FF2B5EF4-FFF2-40B4-BE49-F238E27FC236}">
                <a16:creationId xmlns:a16="http://schemas.microsoft.com/office/drawing/2014/main" id="{3589BB9C-7B67-43AE-BE3C-62EA8AEEC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180" y="4110980"/>
            <a:ext cx="1488109" cy="93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5invest">
            <a:extLst>
              <a:ext uri="{FF2B5EF4-FFF2-40B4-BE49-F238E27FC236}">
                <a16:creationId xmlns:a16="http://schemas.microsoft.com/office/drawing/2014/main" id="{9F45ECA0-708A-45CF-998E-EF059E452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416" y="1744919"/>
            <a:ext cx="1093635" cy="106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estUp">
            <a:extLst>
              <a:ext uri="{FF2B5EF4-FFF2-40B4-BE49-F238E27FC236}">
                <a16:creationId xmlns:a16="http://schemas.microsoft.com/office/drawing/2014/main" id="{EC5C08FB-FF61-4789-8921-6C8AA8A39E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1551" y="1944042"/>
            <a:ext cx="1714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AUNCHub">
            <a:extLst>
              <a:ext uri="{FF2B5EF4-FFF2-40B4-BE49-F238E27FC236}">
                <a16:creationId xmlns:a16="http://schemas.microsoft.com/office/drawing/2014/main" id="{A7CC0953-9244-4D05-AF7E-56FF9624C1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8801" y="3128318"/>
            <a:ext cx="28575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ZIP">
            <a:extLst>
              <a:ext uri="{FF2B5EF4-FFF2-40B4-BE49-F238E27FC236}">
                <a16:creationId xmlns:a16="http://schemas.microsoft.com/office/drawing/2014/main" id="{1EE997EB-499C-4E94-AE84-9B55B1A7AF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8286" y="3743067"/>
            <a:ext cx="961029" cy="537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ABC Accelerator">
            <a:extLst>
              <a:ext uri="{FF2B5EF4-FFF2-40B4-BE49-F238E27FC236}">
                <a16:creationId xmlns:a16="http://schemas.microsoft.com/office/drawing/2014/main" id="{B497FED3-0955-43DF-B0C6-C3BCFC3C95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1675" y="3831516"/>
            <a:ext cx="56197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3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How to join the business incubator?</a:t>
            </a:r>
            <a:endParaRPr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3776" y="1430058"/>
            <a:ext cx="5873484" cy="4801893"/>
          </a:xfrm>
          <a:prstGeom prst="rect">
            <a:avLst/>
          </a:prstGeom>
          <a:noFill/>
          <a:ln>
            <a:noFill/>
          </a:ln>
        </p:spPr>
      </p:pic>
      <p:graphicFrame>
        <p:nvGraphicFramePr>
          <p:cNvPr id="7" name="Diagram 6">
            <a:extLst>
              <a:ext uri="{FF2B5EF4-FFF2-40B4-BE49-F238E27FC236}">
                <a16:creationId xmlns:a16="http://schemas.microsoft.com/office/drawing/2014/main" id="{958B4EB7-2603-4487-9777-544A8E969268}"/>
              </a:ext>
            </a:extLst>
          </p:cNvPr>
          <p:cNvGraphicFramePr/>
          <p:nvPr>
            <p:extLst>
              <p:ext uri="{D42A27DB-BD31-4B8C-83A1-F6EECF244321}">
                <p14:modId xmlns:p14="http://schemas.microsoft.com/office/powerpoint/2010/main" val="1670727834"/>
              </p:ext>
            </p:extLst>
          </p:nvPr>
        </p:nvGraphicFramePr>
        <p:xfrm>
          <a:off x="3647728" y="1700808"/>
          <a:ext cx="288032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peech Bubble: Rectangle with Corners Rounded 11">
            <a:extLst>
              <a:ext uri="{FF2B5EF4-FFF2-40B4-BE49-F238E27FC236}">
                <a16:creationId xmlns:a16="http://schemas.microsoft.com/office/drawing/2014/main" id="{A22D6EF6-4C37-48DD-AD4A-3D8C976BBB95}"/>
              </a:ext>
            </a:extLst>
          </p:cNvPr>
          <p:cNvSpPr/>
          <p:nvPr/>
        </p:nvSpPr>
        <p:spPr>
          <a:xfrm>
            <a:off x="10056440" y="1843696"/>
            <a:ext cx="1600200" cy="1737704"/>
          </a:xfrm>
          <a:prstGeom prst="wedgeRoundRectCallout">
            <a:avLst>
              <a:gd name="adj1" fmla="val -121785"/>
              <a:gd name="adj2" fmla="val 80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homework before joining business incubator</a:t>
            </a:r>
          </a:p>
        </p:txBody>
      </p:sp>
    </p:spTree>
    <p:extLst>
      <p:ext uri="{BB962C8B-B14F-4D97-AF65-F5344CB8AC3E}">
        <p14:creationId xmlns:p14="http://schemas.microsoft.com/office/powerpoint/2010/main" val="32142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28"/>
          <p:cNvSpPr>
            <a:spLocks noGrp="1"/>
          </p:cNvSpPr>
          <p:nvPr>
            <p:ph idx="1"/>
          </p:nvPr>
        </p:nvSpPr>
        <p:spPr>
          <a:xfrm rot="16200000">
            <a:off x="6057269" y="3585664"/>
            <a:ext cx="735848" cy="1651145"/>
          </a:xfrm>
          <a:prstGeom prst="stripedRightArrow">
            <a:avLst>
              <a:gd name="adj1" fmla="val 50000"/>
              <a:gd name="adj2" fmla="val 50000"/>
            </a:avLst>
          </a:prstGeom>
          <a:solidFill>
            <a:srgbClr val="F7A600"/>
          </a:solidFill>
          <a:ln w="9525" cap="flat" cmpd="sng">
            <a:solidFill>
              <a:srgbClr val="F1C232"/>
            </a:solidFill>
            <a:prstDash val="solid"/>
            <a:round/>
            <a:headEnd type="none" w="med" len="med"/>
            <a:tailEnd type="none" w="med" len="med"/>
          </a:ln>
        </p:spPr>
        <p:txBody>
          <a:bodyPr wrap="square" lIns="91425" tIns="91425" rIns="91425" bIns="91425" anchor="ctr" anchorCtr="0">
            <a:noAutofit/>
          </a:bodyPr>
          <a:lstStyle/>
          <a:p>
            <a:pPr marL="0" indent="0">
              <a:buNone/>
            </a:pPr>
            <a:endParaRPr lang="sl-SI" dirty="0"/>
          </a:p>
          <a:p>
            <a:pPr marL="0" indent="0">
              <a:buNone/>
            </a:pPr>
            <a:endParaRPr lang="sl-SI" dirty="0"/>
          </a:p>
        </p:txBody>
      </p:sp>
      <p:sp>
        <p:nvSpPr>
          <p:cNvPr id="2" name="Naslov 1"/>
          <p:cNvSpPr>
            <a:spLocks noGrp="1"/>
          </p:cNvSpPr>
          <p:nvPr>
            <p:ph type="title"/>
          </p:nvPr>
        </p:nvSpPr>
        <p:spPr/>
        <p:txBody>
          <a:bodyPr/>
          <a:lstStyle/>
          <a:p>
            <a:r>
              <a:rPr lang="sl-SI" dirty="0" err="1"/>
              <a:t>Business</a:t>
            </a:r>
            <a:r>
              <a:rPr lang="sl-SI" dirty="0"/>
              <a:t> start-up </a:t>
            </a:r>
            <a:r>
              <a:rPr lang="sl-SI" dirty="0" err="1"/>
              <a:t>and</a:t>
            </a:r>
            <a:r>
              <a:rPr lang="sl-SI" dirty="0"/>
              <a:t> </a:t>
            </a:r>
            <a:r>
              <a:rPr lang="sl-SI" dirty="0" err="1"/>
              <a:t>development</a:t>
            </a:r>
            <a:endParaRPr lang="sl-SI" dirty="0"/>
          </a:p>
        </p:txBody>
      </p:sp>
      <p:sp>
        <p:nvSpPr>
          <p:cNvPr id="4" name="Shape 326">
            <a:hlinkClick r:id="rId2"/>
          </p:cNvPr>
          <p:cNvSpPr/>
          <p:nvPr/>
        </p:nvSpPr>
        <p:spPr>
          <a:xfrm>
            <a:off x="2255375" y="3545727"/>
            <a:ext cx="2056800" cy="677631"/>
          </a:xfrm>
          <a:prstGeom prst="wedgeRoundRectCallout">
            <a:avLst>
              <a:gd name="adj1" fmla="val 90378"/>
              <a:gd name="adj2" fmla="val -19587"/>
              <a:gd name="adj3" fmla="val 0"/>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GB" u="sng">
                <a:solidFill>
                  <a:srgbClr val="FFFFFF"/>
                </a:solidFill>
                <a:latin typeface="Calibri" panose="020F0502020204030204" pitchFamily="34" charset="0"/>
                <a:ea typeface="Open Sans"/>
                <a:cs typeface="Calibri" panose="020F0502020204030204" pitchFamily="34" charset="0"/>
                <a:sym typeface="Open Sans"/>
              </a:rPr>
              <a:t>Supporting infrastructure</a:t>
            </a:r>
          </a:p>
        </p:txBody>
      </p:sp>
      <p:sp>
        <p:nvSpPr>
          <p:cNvPr id="5" name="Shape 327">
            <a:hlinkClick r:id="rId3"/>
          </p:cNvPr>
          <p:cNvSpPr/>
          <p:nvPr/>
        </p:nvSpPr>
        <p:spPr>
          <a:xfrm>
            <a:off x="4273256" y="4749603"/>
            <a:ext cx="4295700" cy="354300"/>
          </a:xfrm>
          <a:prstGeom prst="round2SameRect">
            <a:avLst>
              <a:gd name="adj1" fmla="val 16667"/>
              <a:gd name="adj2" fmla="val 0"/>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GB" u="sng">
                <a:solidFill>
                  <a:srgbClr val="FFFFFF"/>
                </a:solidFill>
                <a:latin typeface="Calibri" panose="020F0502020204030204" pitchFamily="34" charset="0"/>
                <a:ea typeface="Open Sans"/>
                <a:cs typeface="Calibri" panose="020F0502020204030204" pitchFamily="34" charset="0"/>
                <a:sym typeface="Open Sans"/>
              </a:rPr>
              <a:t>Funding sources</a:t>
            </a:r>
          </a:p>
        </p:txBody>
      </p:sp>
      <p:pic>
        <p:nvPicPr>
          <p:cNvPr id="6" name="Shape 329"/>
          <p:cNvPicPr preferRelativeResize="0"/>
          <p:nvPr/>
        </p:nvPicPr>
        <p:blipFill>
          <a:blip r:embed="rId4">
            <a:alphaModFix/>
          </a:blip>
          <a:stretch>
            <a:fillRect/>
          </a:stretch>
        </p:blipFill>
        <p:spPr>
          <a:xfrm>
            <a:off x="4269137" y="5103902"/>
            <a:ext cx="1431921" cy="995425"/>
          </a:xfrm>
          <a:prstGeom prst="rect">
            <a:avLst/>
          </a:prstGeom>
          <a:noFill/>
          <a:ln>
            <a:noFill/>
          </a:ln>
        </p:spPr>
      </p:pic>
      <p:pic>
        <p:nvPicPr>
          <p:cNvPr id="7" name="Shape 330"/>
          <p:cNvPicPr preferRelativeResize="0"/>
          <p:nvPr/>
        </p:nvPicPr>
        <p:blipFill>
          <a:blip r:embed="rId4">
            <a:alphaModFix/>
          </a:blip>
          <a:stretch>
            <a:fillRect/>
          </a:stretch>
        </p:blipFill>
        <p:spPr>
          <a:xfrm>
            <a:off x="5709233" y="5089476"/>
            <a:ext cx="1431921" cy="995425"/>
          </a:xfrm>
          <a:prstGeom prst="rect">
            <a:avLst/>
          </a:prstGeom>
          <a:noFill/>
          <a:ln>
            <a:noFill/>
          </a:ln>
        </p:spPr>
      </p:pic>
      <p:pic>
        <p:nvPicPr>
          <p:cNvPr id="8" name="Shape 331"/>
          <p:cNvPicPr preferRelativeResize="0"/>
          <p:nvPr/>
        </p:nvPicPr>
        <p:blipFill>
          <a:blip r:embed="rId4">
            <a:alphaModFix/>
          </a:blip>
          <a:stretch>
            <a:fillRect/>
          </a:stretch>
        </p:blipFill>
        <p:spPr>
          <a:xfrm>
            <a:off x="7141154" y="5103903"/>
            <a:ext cx="1431921" cy="995425"/>
          </a:xfrm>
          <a:prstGeom prst="rect">
            <a:avLst/>
          </a:prstGeom>
          <a:noFill/>
          <a:ln>
            <a:noFill/>
          </a:ln>
        </p:spPr>
      </p:pic>
      <p:sp>
        <p:nvSpPr>
          <p:cNvPr id="9" name="Shape 333">
            <a:hlinkClick r:id="rId5"/>
          </p:cNvPr>
          <p:cNvSpPr/>
          <p:nvPr/>
        </p:nvSpPr>
        <p:spPr>
          <a:xfrm>
            <a:off x="8344475" y="2621428"/>
            <a:ext cx="2056800" cy="690962"/>
          </a:xfrm>
          <a:prstGeom prst="wedgeRoundRectCallout">
            <a:avLst>
              <a:gd name="adj1" fmla="val -79646"/>
              <a:gd name="adj2" fmla="val -8946"/>
              <a:gd name="adj3" fmla="val 0"/>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GB" u="sng">
                <a:solidFill>
                  <a:srgbClr val="FFFFFF"/>
                </a:solidFill>
                <a:latin typeface="Calibri" panose="020F0502020204030204" pitchFamily="34" charset="0"/>
                <a:ea typeface="Open Sans"/>
                <a:cs typeface="Calibri" panose="020F0502020204030204" pitchFamily="34" charset="0"/>
                <a:sym typeface="Open Sans"/>
              </a:rPr>
              <a:t>Business growth management</a:t>
            </a:r>
          </a:p>
        </p:txBody>
      </p:sp>
      <p:sp>
        <p:nvSpPr>
          <p:cNvPr id="10" name="Shape 334"/>
          <p:cNvSpPr txBox="1"/>
          <p:nvPr/>
        </p:nvSpPr>
        <p:spPr>
          <a:xfrm>
            <a:off x="5902500" y="4179884"/>
            <a:ext cx="996600" cy="462706"/>
          </a:xfrm>
          <a:prstGeom prst="rect">
            <a:avLst/>
          </a:prstGeom>
          <a:noFill/>
          <a:ln>
            <a:noFill/>
          </a:ln>
        </p:spPr>
        <p:txBody>
          <a:bodyPr wrap="square" lIns="91425" tIns="91425" rIns="91425" bIns="91425" anchor="t" anchorCtr="0">
            <a:noAutofit/>
          </a:bodyPr>
          <a:lstStyle/>
          <a:p>
            <a:pPr marL="0" lvl="0" indent="0" algn="ctr">
              <a:spcBef>
                <a:spcPts val="0"/>
              </a:spcBef>
              <a:buNone/>
            </a:pPr>
            <a:r>
              <a:rPr lang="en-GB" b="1" dirty="0">
                <a:solidFill>
                  <a:schemeClr val="bg1"/>
                </a:solidFill>
                <a:latin typeface="Calibri" panose="020F0502020204030204" pitchFamily="34" charset="0"/>
                <a:ea typeface="Open Sans"/>
                <a:cs typeface="Calibri" panose="020F0502020204030204" pitchFamily="34" charset="0"/>
                <a:sym typeface="Open Sans"/>
              </a:rPr>
              <a:t>drive</a:t>
            </a:r>
          </a:p>
        </p:txBody>
      </p:sp>
      <p:sp>
        <p:nvSpPr>
          <p:cNvPr id="11" name="Shape 335">
            <a:hlinkClick r:id="rId6"/>
          </p:cNvPr>
          <p:cNvSpPr/>
          <p:nvPr/>
        </p:nvSpPr>
        <p:spPr>
          <a:xfrm>
            <a:off x="5182650" y="1772816"/>
            <a:ext cx="2436300" cy="709500"/>
          </a:xfrm>
          <a:prstGeom prst="roundRect">
            <a:avLst>
              <a:gd name="adj" fmla="val 16667"/>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GB" dirty="0">
                <a:solidFill>
                  <a:srgbClr val="FFFFFF"/>
                </a:solidFill>
                <a:latin typeface="Calibri" panose="020F0502020204030204" pitchFamily="34" charset="0"/>
                <a:ea typeface="Open Sans"/>
                <a:cs typeface="Calibri" panose="020F0502020204030204" pitchFamily="34" charset="0"/>
                <a:sym typeface="Open Sans"/>
              </a:rPr>
              <a:t>Business closure/selling</a:t>
            </a:r>
          </a:p>
        </p:txBody>
      </p:sp>
      <p:sp>
        <p:nvSpPr>
          <p:cNvPr id="12" name="Shape 336">
            <a:hlinkClick r:id="rId6"/>
          </p:cNvPr>
          <p:cNvSpPr/>
          <p:nvPr/>
        </p:nvSpPr>
        <p:spPr>
          <a:xfrm>
            <a:off x="5182650" y="2542603"/>
            <a:ext cx="2436300" cy="709500"/>
          </a:xfrm>
          <a:prstGeom prst="roundRect">
            <a:avLst>
              <a:gd name="adj" fmla="val 16667"/>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GB">
                <a:solidFill>
                  <a:srgbClr val="FFFFFF"/>
                </a:solidFill>
                <a:latin typeface="Calibri" panose="020F0502020204030204" pitchFamily="34" charset="0"/>
                <a:ea typeface="Open Sans"/>
                <a:cs typeface="Calibri" panose="020F0502020204030204" pitchFamily="34" charset="0"/>
                <a:sym typeface="Open Sans"/>
              </a:rPr>
              <a:t>Business development</a:t>
            </a:r>
          </a:p>
        </p:txBody>
      </p:sp>
      <p:sp>
        <p:nvSpPr>
          <p:cNvPr id="13" name="Shape 337">
            <a:hlinkClick r:id="rId6"/>
          </p:cNvPr>
          <p:cNvSpPr/>
          <p:nvPr/>
        </p:nvSpPr>
        <p:spPr>
          <a:xfrm>
            <a:off x="5182650" y="3312390"/>
            <a:ext cx="2436300" cy="709500"/>
          </a:xfrm>
          <a:prstGeom prst="roundRect">
            <a:avLst>
              <a:gd name="adj" fmla="val 16667"/>
            </a:avLst>
          </a:prstGeom>
          <a:solidFill>
            <a:srgbClr val="00738C"/>
          </a:solidFill>
          <a:ln w="9525" cap="flat" cmpd="sng">
            <a:solidFill>
              <a:srgbClr val="BD9BAF"/>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GB">
                <a:solidFill>
                  <a:srgbClr val="FFFFFF"/>
                </a:solidFill>
                <a:latin typeface="Calibri" panose="020F0502020204030204" pitchFamily="34" charset="0"/>
                <a:ea typeface="Open Sans"/>
                <a:cs typeface="Calibri" panose="020F0502020204030204" pitchFamily="34" charset="0"/>
                <a:sym typeface="Open Sans"/>
              </a:rPr>
              <a:t>Business startup</a:t>
            </a:r>
          </a:p>
        </p:txBody>
      </p:sp>
    </p:spTree>
    <p:extLst>
      <p:ext uri="{BB962C8B-B14F-4D97-AF65-F5344CB8AC3E}">
        <p14:creationId xmlns:p14="http://schemas.microsoft.com/office/powerpoint/2010/main" val="1379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Venture</a:t>
            </a:r>
            <a:r>
              <a:rPr lang="sl-SI" dirty="0"/>
              <a:t> </a:t>
            </a:r>
            <a:r>
              <a:rPr lang="sl-SI" dirty="0" err="1"/>
              <a:t>Capital</a:t>
            </a:r>
            <a:endParaRPr lang="sl-SI" dirty="0"/>
          </a:p>
        </p:txBody>
      </p:sp>
      <p:sp>
        <p:nvSpPr>
          <p:cNvPr id="3" name="Ograda vsebine 2"/>
          <p:cNvSpPr>
            <a:spLocks noGrp="1"/>
          </p:cNvSpPr>
          <p:nvPr>
            <p:ph idx="1"/>
          </p:nvPr>
        </p:nvSpPr>
        <p:spPr>
          <a:xfrm>
            <a:off x="609600" y="1600201"/>
            <a:ext cx="8078688" cy="4525963"/>
          </a:xfrm>
        </p:spPr>
        <p:txBody>
          <a:bodyPr/>
          <a:lstStyle/>
          <a:p>
            <a:r>
              <a:rPr lang="en-US" dirty="0"/>
              <a:t>For technology-driven businesses and companies with high-growth potential</a:t>
            </a:r>
          </a:p>
          <a:p>
            <a:pPr lvl="1"/>
            <a:r>
              <a:rPr lang="en-US" dirty="0"/>
              <a:t>IT, communications and biotechnology, 1M€+</a:t>
            </a:r>
          </a:p>
          <a:p>
            <a:r>
              <a:rPr lang="en-US" dirty="0"/>
              <a:t>Ownership:</a:t>
            </a:r>
          </a:p>
          <a:p>
            <a:pPr lvl="1"/>
            <a:r>
              <a:rPr lang="en-US" dirty="0"/>
              <a:t>give up some ownership or equity</a:t>
            </a:r>
          </a:p>
          <a:p>
            <a:r>
              <a:rPr lang="en-US" dirty="0"/>
              <a:t>Experience:  </a:t>
            </a:r>
          </a:p>
          <a:p>
            <a:pPr lvl="1"/>
            <a:r>
              <a:rPr lang="en-US" dirty="0"/>
              <a:t>look for investors who bring relevant experience and knowledge to your business</a:t>
            </a:r>
          </a:p>
        </p:txBody>
      </p:sp>
      <p:pic>
        <p:nvPicPr>
          <p:cNvPr id="4" name="Picture 6" descr="A close up of a sign&#10;&#10;Description generated with very high confidence">
            <a:extLst>
              <a:ext uri="{FF2B5EF4-FFF2-40B4-BE49-F238E27FC236}">
                <a16:creationId xmlns:a16="http://schemas.microsoft.com/office/drawing/2014/main" id="{3120709C-E185-4FE0-BC97-EDD0DD98C4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554" r="15533"/>
          <a:stretch/>
        </p:blipFill>
        <p:spPr>
          <a:xfrm>
            <a:off x="8328248" y="1261719"/>
            <a:ext cx="3863752" cy="5596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7">
            <a:extLst>
              <a:ext uri="{FF2B5EF4-FFF2-40B4-BE49-F238E27FC236}">
                <a16:creationId xmlns:a16="http://schemas.microsoft.com/office/drawing/2014/main" id="{3A03145E-8A6A-4342-A627-97C1D17BF111}"/>
              </a:ext>
            </a:extLst>
          </p:cNvPr>
          <p:cNvSpPr txBox="1"/>
          <p:nvPr/>
        </p:nvSpPr>
        <p:spPr>
          <a:xfrm>
            <a:off x="9732673" y="6657932"/>
            <a:ext cx="2459327" cy="200055"/>
          </a:xfrm>
          <a:prstGeom prst="rect">
            <a:avLst/>
          </a:prstGeom>
          <a:solidFill>
            <a:srgbClr val="F7A600"/>
          </a:solidFill>
        </p:spPr>
        <p:txBody>
          <a:bodyPr wrap="none" rtlCol="0">
            <a:spAutoFit/>
          </a:bodyPr>
          <a:lstStyle/>
          <a:p>
            <a:pPr algn="r">
              <a:spcAft>
                <a:spcPts val="600"/>
              </a:spcAft>
            </a:pPr>
            <a:r>
              <a:rPr lang="en-US" sz="700">
                <a:solidFill>
                  <a:srgbClr val="FFFFFF"/>
                </a:solidFill>
                <a:hlinkClick r:id="rId3" tooltip="http://www.finsmes.com/"/>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1639224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VC – Benefits, risks and examples</a:t>
            </a:r>
            <a:endParaRPr lang="sl-SI" dirty="0"/>
          </a:p>
        </p:txBody>
      </p:sp>
      <p:pic>
        <p:nvPicPr>
          <p:cNvPr id="4" name="Picture 2" descr="http://legacy.businesscasestudies.co.uk/company_images/138/337/12368515755.jpg">
            <a:extLst>
              <a:ext uri="{FF2B5EF4-FFF2-40B4-BE49-F238E27FC236}">
                <a16:creationId xmlns:a16="http://schemas.microsoft.com/office/drawing/2014/main" id="{66B38E4D-7927-4E79-8D65-9589F832C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556792"/>
            <a:ext cx="7400494"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4D25AB41-5D23-4A4B-9C28-58B97AC3D05D}"/>
              </a:ext>
            </a:extLst>
          </p:cNvPr>
          <p:cNvSpPr txBox="1">
            <a:spLocks noGrp="1"/>
          </p:cNvSpPr>
          <p:nvPr>
            <p:ph idx="1"/>
          </p:nvPr>
        </p:nvSpPr>
        <p:spPr>
          <a:xfrm>
            <a:off x="2423591" y="3588792"/>
            <a:ext cx="8136905" cy="276999"/>
          </a:xfrm>
          <a:prstGeom prst="rect">
            <a:avLst/>
          </a:prstGeom>
          <a:noFill/>
        </p:spPr>
        <p:txBody>
          <a:bodyPr wrap="square" rtlCol="0">
            <a:spAutoFit/>
          </a:bodyPr>
          <a:lstStyle/>
          <a:p>
            <a:pPr marL="0" indent="0">
              <a:buNone/>
            </a:pPr>
            <a:r>
              <a:rPr lang="en-US" sz="1200" dirty="0">
                <a:solidFill>
                  <a:schemeClr val="bg1">
                    <a:lumMod val="50000"/>
                  </a:schemeClr>
                </a:solidFill>
              </a:rPr>
              <a:t>Source: </a:t>
            </a:r>
            <a:r>
              <a:rPr lang="en-US" sz="1200" dirty="0">
                <a:solidFill>
                  <a:schemeClr val="bg1">
                    <a:lumMod val="50000"/>
                  </a:schemeClr>
                </a:solidFill>
                <a:hlinkClick r:id="rId4"/>
              </a:rPr>
              <a:t>http://businesscasestudies.co.uk/bannatyne/from-ice-cream-van-to-dragons-den-duncan-bannatyne/investors.html</a:t>
            </a:r>
            <a:r>
              <a:rPr lang="en-US" sz="1200" dirty="0">
                <a:solidFill>
                  <a:schemeClr val="bg1">
                    <a:lumMod val="50000"/>
                  </a:schemeClr>
                </a:solidFill>
              </a:rPr>
              <a:t> </a:t>
            </a:r>
          </a:p>
        </p:txBody>
      </p:sp>
      <p:sp>
        <p:nvSpPr>
          <p:cNvPr id="6" name="Pravokotnik 5"/>
          <p:cNvSpPr/>
          <p:nvPr/>
        </p:nvSpPr>
        <p:spPr>
          <a:xfrm>
            <a:off x="2927648" y="4293096"/>
            <a:ext cx="6096000" cy="1200329"/>
          </a:xfrm>
          <a:prstGeom prst="rect">
            <a:avLst/>
          </a:prstGeom>
        </p:spPr>
        <p:txBody>
          <a:bodyPr>
            <a:spAutoFit/>
          </a:bodyPr>
          <a:lstStyle/>
          <a:p>
            <a:pPr algn="ctr"/>
            <a:r>
              <a:rPr lang="en-US" sz="2400" dirty="0"/>
              <a:t>Microsoft (Dave </a:t>
            </a:r>
            <a:r>
              <a:rPr lang="en-US" sz="2400" dirty="0" err="1"/>
              <a:t>Marqurdt</a:t>
            </a:r>
            <a:r>
              <a:rPr lang="en-US" sz="2400" dirty="0"/>
              <a:t>), Facebook, Starbucks, eBay, Intel, Apple, Google, …</a:t>
            </a:r>
          </a:p>
          <a:p>
            <a:pPr algn="ctr"/>
            <a:endParaRPr lang="en-US" sz="2400" dirty="0"/>
          </a:p>
        </p:txBody>
      </p:sp>
    </p:spTree>
    <p:extLst>
      <p:ext uri="{BB962C8B-B14F-4D97-AF65-F5344CB8AC3E}">
        <p14:creationId xmlns:p14="http://schemas.microsoft.com/office/powerpoint/2010/main" val="1423791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VC, How to Get It?</a:t>
            </a:r>
            <a:endParaRPr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3776" y="1430058"/>
            <a:ext cx="5873484" cy="4801893"/>
          </a:xfrm>
          <a:prstGeom prst="rect">
            <a:avLst/>
          </a:prstGeom>
          <a:noFill/>
          <a:ln>
            <a:noFill/>
          </a:ln>
        </p:spPr>
      </p:pic>
      <p:graphicFrame>
        <p:nvGraphicFramePr>
          <p:cNvPr id="6" name="Diagram 5">
            <a:extLst>
              <a:ext uri="{FF2B5EF4-FFF2-40B4-BE49-F238E27FC236}">
                <a16:creationId xmlns:a16="http://schemas.microsoft.com/office/drawing/2014/main" id="{958B4EB7-2603-4487-9777-544A8E969268}"/>
              </a:ext>
            </a:extLst>
          </p:cNvPr>
          <p:cNvGraphicFramePr/>
          <p:nvPr/>
        </p:nvGraphicFramePr>
        <p:xfrm>
          <a:off x="3575721" y="1700808"/>
          <a:ext cx="2808312"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peech Bubble: Rectangle with Corners Rounded 11">
            <a:extLst>
              <a:ext uri="{FF2B5EF4-FFF2-40B4-BE49-F238E27FC236}">
                <a16:creationId xmlns:a16="http://schemas.microsoft.com/office/drawing/2014/main" id="{A22D6EF6-4C37-48DD-AD4A-3D8C976BBB95}"/>
              </a:ext>
            </a:extLst>
          </p:cNvPr>
          <p:cNvSpPr/>
          <p:nvPr/>
        </p:nvSpPr>
        <p:spPr>
          <a:xfrm>
            <a:off x="9840416" y="1988840"/>
            <a:ext cx="1600200" cy="1304290"/>
          </a:xfrm>
          <a:prstGeom prst="wedgeRoundRectCallout">
            <a:avLst>
              <a:gd name="adj1" fmla="val -104261"/>
              <a:gd name="adj2" fmla="val 28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Things to consider when asking for VC money</a:t>
            </a:r>
          </a:p>
        </p:txBody>
      </p:sp>
    </p:spTree>
    <p:extLst>
      <p:ext uri="{BB962C8B-B14F-4D97-AF65-F5344CB8AC3E}">
        <p14:creationId xmlns:p14="http://schemas.microsoft.com/office/powerpoint/2010/main" val="389075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EU </a:t>
            </a:r>
            <a:r>
              <a:rPr lang="sl-SI" dirty="0" err="1"/>
              <a:t>Funds</a:t>
            </a:r>
            <a:endParaRPr lang="sl-SI" dirty="0"/>
          </a:p>
        </p:txBody>
      </p:sp>
      <p:sp>
        <p:nvSpPr>
          <p:cNvPr id="3" name="Ograda vsebine 2"/>
          <p:cNvSpPr>
            <a:spLocks noGrp="1"/>
          </p:cNvSpPr>
          <p:nvPr>
            <p:ph idx="1"/>
          </p:nvPr>
        </p:nvSpPr>
        <p:spPr>
          <a:xfrm>
            <a:off x="609600" y="1600201"/>
            <a:ext cx="8150696" cy="4525963"/>
          </a:xfrm>
        </p:spPr>
        <p:txBody>
          <a:bodyPr>
            <a:normAutofit/>
          </a:bodyPr>
          <a:lstStyle/>
          <a:p>
            <a:r>
              <a:rPr lang="en-US" dirty="0"/>
              <a:t>Competition:</a:t>
            </a:r>
          </a:p>
          <a:p>
            <a:pPr lvl="1"/>
            <a:r>
              <a:rPr lang="en-US" dirty="0"/>
              <a:t>strong competition and the criteria for awards are often stringent</a:t>
            </a:r>
          </a:p>
          <a:p>
            <a:r>
              <a:rPr lang="en-US" dirty="0"/>
              <a:t>Requirements:</a:t>
            </a:r>
          </a:p>
          <a:p>
            <a:pPr lvl="1"/>
            <a:r>
              <a:rPr lang="en-US" dirty="0"/>
              <a:t>Detailed project description matched to the call</a:t>
            </a:r>
          </a:p>
          <a:p>
            <a:r>
              <a:rPr lang="en-US" dirty="0"/>
              <a:t>Criteria:</a:t>
            </a:r>
          </a:p>
          <a:p>
            <a:pPr lvl="1"/>
            <a:r>
              <a:rPr lang="en-US" dirty="0"/>
              <a:t>Excellence, Impact, Implementation (team)</a:t>
            </a:r>
          </a:p>
          <a:p>
            <a:r>
              <a:rPr lang="en-US" dirty="0"/>
              <a:t>Amount:</a:t>
            </a:r>
          </a:p>
          <a:p>
            <a:pPr lvl="1"/>
            <a:r>
              <a:rPr lang="en-US" dirty="0"/>
              <a:t>50k-xM€</a:t>
            </a:r>
          </a:p>
        </p:txBody>
      </p:sp>
      <p:pic>
        <p:nvPicPr>
          <p:cNvPr id="4" name="Picture 9" descr="A picture containing object&#10;&#10;Description generated with high confidence">
            <a:extLst>
              <a:ext uri="{FF2B5EF4-FFF2-40B4-BE49-F238E27FC236}">
                <a16:creationId xmlns:a16="http://schemas.microsoft.com/office/drawing/2014/main" id="{9A6E6C6A-A831-49B5-A00B-89327FF5CA53}"/>
              </a:ext>
            </a:extLst>
          </p:cNvPr>
          <p:cNvPicPr>
            <a:picLocks noChangeAspect="1"/>
          </p:cNvPicPr>
          <p:nvPr/>
        </p:nvPicPr>
        <p:blipFill rotWithShape="1">
          <a:blip r:embed="rId2">
            <a:extLst>
              <a:ext uri="{28A0092B-C50C-407E-A947-70E740481C1C}">
                <a14:useLocalDpi xmlns:a14="http://schemas.microsoft.com/office/drawing/2010/main" val="0"/>
              </a:ext>
            </a:extLst>
          </a:blip>
          <a:srcRect l="9401" r="51763"/>
          <a:stretch/>
        </p:blipFill>
        <p:spPr>
          <a:xfrm>
            <a:off x="8184232" y="1053126"/>
            <a:ext cx="4007768" cy="580486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2082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EU </a:t>
            </a:r>
            <a:r>
              <a:rPr lang="sl-SI" dirty="0" err="1"/>
              <a:t>projects</a:t>
            </a:r>
            <a:r>
              <a:rPr lang="sl-SI" dirty="0"/>
              <a:t>, some </a:t>
            </a:r>
            <a:r>
              <a:rPr lang="sl-SI" dirty="0" err="1"/>
              <a:t>examples</a:t>
            </a:r>
            <a:endParaRPr lang="sl-SI" dirty="0"/>
          </a:p>
        </p:txBody>
      </p:sp>
      <p:sp>
        <p:nvSpPr>
          <p:cNvPr id="3" name="Ograda vsebine 2"/>
          <p:cNvSpPr>
            <a:spLocks noGrp="1"/>
          </p:cNvSpPr>
          <p:nvPr>
            <p:ph idx="1"/>
          </p:nvPr>
        </p:nvSpPr>
        <p:spPr/>
        <p:txBody>
          <a:bodyPr>
            <a:normAutofit fontScale="62500" lnSpcReduction="20000"/>
          </a:bodyPr>
          <a:lstStyle/>
          <a:p>
            <a:r>
              <a:rPr lang="en-US" dirty="0"/>
              <a:t>SLOVAKIA</a:t>
            </a:r>
          </a:p>
          <a:p>
            <a:pPr lvl="1"/>
            <a:r>
              <a:rPr lang="en-US" dirty="0"/>
              <a:t>New serums against hidden pathogens for clinical practice</a:t>
            </a:r>
          </a:p>
          <a:p>
            <a:r>
              <a:rPr lang="en-US" dirty="0"/>
              <a:t>ITALY</a:t>
            </a:r>
          </a:p>
          <a:p>
            <a:pPr lvl="1"/>
            <a:r>
              <a:rPr lang="en-US" dirty="0"/>
              <a:t>Recyclable boxes now used 110 million times a year</a:t>
            </a:r>
          </a:p>
          <a:p>
            <a:r>
              <a:rPr lang="en-US" dirty="0"/>
              <a:t>FINLAND </a:t>
            </a:r>
          </a:p>
          <a:p>
            <a:pPr lvl="1"/>
            <a:r>
              <a:rPr lang="en-US" dirty="0"/>
              <a:t>No to urban flooding</a:t>
            </a:r>
          </a:p>
          <a:p>
            <a:r>
              <a:rPr lang="en-US" dirty="0"/>
              <a:t>UNITED KINGDOM</a:t>
            </a:r>
          </a:p>
          <a:p>
            <a:pPr lvl="1"/>
            <a:r>
              <a:rPr lang="en-US" dirty="0"/>
              <a:t>Unique solution of sludge treatment demanded now around Europe and the World</a:t>
            </a:r>
          </a:p>
          <a:p>
            <a:r>
              <a:rPr lang="en-US" dirty="0"/>
              <a:t>DENMARK</a:t>
            </a:r>
          </a:p>
          <a:p>
            <a:pPr lvl="1"/>
            <a:r>
              <a:rPr lang="en-US" dirty="0"/>
              <a:t>100% of Energy needed is produced from renewable sources on island</a:t>
            </a:r>
          </a:p>
          <a:p>
            <a:r>
              <a:rPr lang="en-US" dirty="0"/>
              <a:t>HUNGARY</a:t>
            </a:r>
          </a:p>
          <a:p>
            <a:pPr lvl="1"/>
            <a:r>
              <a:rPr lang="en-US" dirty="0"/>
              <a:t>Budapest waste water almost 100% biologically treated</a:t>
            </a:r>
          </a:p>
          <a:p>
            <a:r>
              <a:rPr lang="en-US" dirty="0"/>
              <a:t>…</a:t>
            </a:r>
          </a:p>
          <a:p>
            <a:endParaRPr lang="en-US" dirty="0"/>
          </a:p>
          <a:p>
            <a:pPr marL="0" indent="0">
              <a:buNone/>
            </a:pPr>
            <a:r>
              <a:rPr lang="en-US" dirty="0"/>
              <a:t>More:  </a:t>
            </a:r>
            <a:r>
              <a:rPr lang="en-US" dirty="0">
                <a:hlinkClick r:id="rId2"/>
              </a:rPr>
              <a:t>http://ec.europa.eu/budget/competition/27projects/vote_en.cfm</a:t>
            </a:r>
            <a:r>
              <a:rPr lang="en-US" dirty="0"/>
              <a:t> </a:t>
            </a:r>
          </a:p>
        </p:txBody>
      </p:sp>
    </p:spTree>
    <p:extLst>
      <p:ext uri="{BB962C8B-B14F-4D97-AF65-F5344CB8AC3E}">
        <p14:creationId xmlns:p14="http://schemas.microsoft.com/office/powerpoint/2010/main" val="4140924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Group</a:t>
            </a:r>
            <a:r>
              <a:rPr lang="sl-SI" dirty="0"/>
              <a:t> </a:t>
            </a:r>
            <a:r>
              <a:rPr lang="sl-SI" dirty="0" err="1"/>
              <a:t>discussion</a:t>
            </a:r>
            <a:endParaRPr lang="sl-SI" dirty="0"/>
          </a:p>
        </p:txBody>
      </p:sp>
      <p:pic>
        <p:nvPicPr>
          <p:cNvPr id="4" name="Picture 5" descr="C:\Users\trozman\AppData\Local\Temp\Articulate\Storyline\6JbqopXf0cZ.png">
            <a:extLst>
              <a:ext uri="{FF2B5EF4-FFF2-40B4-BE49-F238E27FC236}">
                <a16:creationId xmlns:a16="http://schemas.microsoft.com/office/drawing/2014/main" id="{2341335A-2F45-475D-8539-8D5F5171848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44882"/>
          <a:stretch/>
        </p:blipFill>
        <p:spPr bwMode="auto">
          <a:xfrm>
            <a:off x="3863385" y="1600200"/>
            <a:ext cx="4465230" cy="4525963"/>
          </a:xfrm>
          <a:prstGeom prst="rect">
            <a:avLst/>
          </a:prstGeom>
          <a:noFill/>
          <a:ln>
            <a:noFill/>
          </a:ln>
        </p:spPr>
      </p:pic>
      <p:sp>
        <p:nvSpPr>
          <p:cNvPr id="5" name="Pravokotnik 4"/>
          <p:cNvSpPr/>
          <p:nvPr/>
        </p:nvSpPr>
        <p:spPr>
          <a:xfrm rot="21442310">
            <a:off x="3941772" y="2124244"/>
            <a:ext cx="2567041" cy="3477875"/>
          </a:xfrm>
          <a:prstGeom prst="rect">
            <a:avLst/>
          </a:prstGeom>
        </p:spPr>
        <p:txBody>
          <a:bodyPr wrap="square">
            <a:spAutoFit/>
          </a:bodyPr>
          <a:lstStyle/>
          <a:p>
            <a:pPr marL="342900" indent="-342900">
              <a:buFont typeface="Arial" panose="020B0604020202020204" pitchFamily="34" charset="0"/>
              <a:buChar char="•"/>
            </a:pPr>
            <a:r>
              <a:rPr lang="en-US" sz="2000" dirty="0">
                <a:latin typeface="+mj-lt"/>
                <a:ea typeface="Fira Sans" panose="020B0503050000020004" pitchFamily="34" charset="0"/>
              </a:rPr>
              <a:t>Are you familiar with EU funding opportunities? Have you ever applied for EU funds?</a:t>
            </a:r>
          </a:p>
          <a:p>
            <a:pPr marL="342900" indent="-342900">
              <a:buFont typeface="Arial" panose="020B0604020202020204" pitchFamily="34" charset="0"/>
              <a:buChar char="•"/>
            </a:pPr>
            <a:endParaRPr lang="en-US" sz="2000" dirty="0">
              <a:latin typeface="+mj-lt"/>
              <a:ea typeface="Fira Sans" panose="020B0503050000020004" pitchFamily="34" charset="0"/>
            </a:endParaRPr>
          </a:p>
          <a:p>
            <a:pPr marL="342900" indent="-342900">
              <a:buFont typeface="Arial" panose="020B0604020202020204" pitchFamily="34" charset="0"/>
              <a:buChar char="•"/>
            </a:pPr>
            <a:r>
              <a:rPr lang="en-US" sz="2000" dirty="0">
                <a:latin typeface="+mj-lt"/>
                <a:ea typeface="Fira Sans" panose="020B0503050000020004" pitchFamily="34" charset="0"/>
              </a:rPr>
              <a:t>Discuss it with colleagues in a group. Share your experiences.</a:t>
            </a:r>
          </a:p>
        </p:txBody>
      </p:sp>
    </p:spTree>
    <p:extLst>
      <p:ext uri="{BB962C8B-B14F-4D97-AF65-F5344CB8AC3E}">
        <p14:creationId xmlns:p14="http://schemas.microsoft.com/office/powerpoint/2010/main" val="101392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Before applying for public funding…</a:t>
            </a:r>
            <a:endParaRPr lang="sl-SI" dirty="0"/>
          </a:p>
        </p:txBody>
      </p:sp>
      <p:sp>
        <p:nvSpPr>
          <p:cNvPr id="3" name="Ograda vsebine 2"/>
          <p:cNvSpPr>
            <a:spLocks noGrp="1"/>
          </p:cNvSpPr>
          <p:nvPr>
            <p:ph idx="1"/>
          </p:nvPr>
        </p:nvSpPr>
        <p:spPr/>
        <p:txBody>
          <a:bodyPr>
            <a:normAutofit fontScale="85000" lnSpcReduction="20000"/>
          </a:bodyPr>
          <a:lstStyle/>
          <a:p>
            <a:r>
              <a:rPr lang="en-US" dirty="0"/>
              <a:t>Public funding is a great source …</a:t>
            </a:r>
          </a:p>
          <a:p>
            <a:pPr lvl="1"/>
            <a:r>
              <a:rPr lang="en-US" dirty="0"/>
              <a:t>…of capital for many startups</a:t>
            </a:r>
          </a:p>
          <a:p>
            <a:r>
              <a:rPr lang="en-US" dirty="0"/>
              <a:t>Do your homework …</a:t>
            </a:r>
          </a:p>
          <a:p>
            <a:pPr lvl="1"/>
            <a:r>
              <a:rPr lang="en-US" dirty="0"/>
              <a:t>… and research what is relevant for you!</a:t>
            </a:r>
          </a:p>
          <a:p>
            <a:r>
              <a:rPr lang="en-US" dirty="0"/>
              <a:t>Three major forms of public funding relevant for startups:</a:t>
            </a:r>
          </a:p>
          <a:p>
            <a:pPr lvl="1"/>
            <a:r>
              <a:rPr lang="en-US" dirty="0"/>
              <a:t> Grants, Equity, Loans</a:t>
            </a:r>
          </a:p>
          <a:p>
            <a:r>
              <a:rPr lang="en-US" dirty="0"/>
              <a:t>Often a lot of competition …</a:t>
            </a:r>
          </a:p>
          <a:p>
            <a:pPr lvl="1"/>
            <a:r>
              <a:rPr lang="en-US" dirty="0"/>
              <a:t>… to get the funding</a:t>
            </a:r>
          </a:p>
          <a:p>
            <a:r>
              <a:rPr lang="en-US" dirty="0"/>
              <a:t>Public funding rarely support “ideas” …</a:t>
            </a:r>
          </a:p>
          <a:p>
            <a:pPr lvl="1"/>
            <a:r>
              <a:rPr lang="en-US" dirty="0"/>
              <a:t>… you need to bootstrap before</a:t>
            </a:r>
          </a:p>
          <a:p>
            <a:r>
              <a:rPr lang="en-US" dirty="0"/>
              <a:t>It takes a lot of work to be successful in your applications …</a:t>
            </a:r>
          </a:p>
          <a:p>
            <a:pPr lvl="1"/>
            <a:r>
              <a:rPr lang="en-US" dirty="0"/>
              <a:t>… but the payoff is worth it!</a:t>
            </a:r>
          </a:p>
        </p:txBody>
      </p:sp>
    </p:spTree>
    <p:extLst>
      <p:ext uri="{BB962C8B-B14F-4D97-AF65-F5344CB8AC3E}">
        <p14:creationId xmlns:p14="http://schemas.microsoft.com/office/powerpoint/2010/main" val="3694888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Before applying for public funding…</a:t>
            </a:r>
            <a:endParaRPr lang="sl-SI" dirty="0"/>
          </a:p>
        </p:txBody>
      </p:sp>
      <p:sp>
        <p:nvSpPr>
          <p:cNvPr id="3" name="Ograda vsebine 2"/>
          <p:cNvSpPr>
            <a:spLocks noGrp="1"/>
          </p:cNvSpPr>
          <p:nvPr>
            <p:ph idx="1"/>
          </p:nvPr>
        </p:nvSpPr>
        <p:spPr/>
        <p:txBody>
          <a:bodyPr>
            <a:normAutofit/>
          </a:bodyPr>
          <a:lstStyle/>
          <a:p>
            <a:r>
              <a:rPr lang="en-US" dirty="0">
                <a:latin typeface="+mj-lt"/>
              </a:rPr>
              <a:t>Formal (often bureaucratic) …</a:t>
            </a:r>
          </a:p>
          <a:p>
            <a:pPr lvl="1"/>
            <a:r>
              <a:rPr lang="en-US" dirty="0">
                <a:latin typeface="+mj-lt"/>
              </a:rPr>
              <a:t>… application process</a:t>
            </a:r>
          </a:p>
          <a:p>
            <a:r>
              <a:rPr lang="en-US" dirty="0">
                <a:latin typeface="+mj-lt"/>
              </a:rPr>
              <a:t>You will have to prove that …</a:t>
            </a:r>
          </a:p>
          <a:p>
            <a:pPr lvl="1"/>
            <a:r>
              <a:rPr lang="en-US" dirty="0">
                <a:latin typeface="+mj-lt"/>
              </a:rPr>
              <a:t>… you will help the Government/EU realize </a:t>
            </a:r>
            <a:r>
              <a:rPr lang="en-US" b="1" u="sng" dirty="0">
                <a:latin typeface="+mj-lt"/>
              </a:rPr>
              <a:t>their</a:t>
            </a:r>
            <a:r>
              <a:rPr lang="en-US" dirty="0">
                <a:latin typeface="+mj-lt"/>
              </a:rPr>
              <a:t> goals</a:t>
            </a:r>
          </a:p>
          <a:p>
            <a:r>
              <a:rPr lang="en-US" dirty="0">
                <a:latin typeface="+mj-lt"/>
              </a:rPr>
              <a:t>The goals are different from grant to grant …</a:t>
            </a:r>
          </a:p>
          <a:p>
            <a:pPr lvl="1"/>
            <a:r>
              <a:rPr lang="en-US" dirty="0">
                <a:latin typeface="+mj-lt"/>
              </a:rPr>
              <a:t>… also administrated by different public bodies</a:t>
            </a:r>
          </a:p>
          <a:p>
            <a:r>
              <a:rPr lang="en-US" dirty="0">
                <a:latin typeface="+mj-lt"/>
              </a:rPr>
              <a:t>You will have to co-invest …</a:t>
            </a:r>
          </a:p>
          <a:p>
            <a:pPr lvl="1"/>
            <a:r>
              <a:rPr lang="en-US" dirty="0">
                <a:latin typeface="+mj-lt"/>
              </a:rPr>
              <a:t>… so prove that YOU also want to do it. They normally never fund 100% of  projects/activities (exceptions: SME Inst Ph1, E+ KA2,…).</a:t>
            </a:r>
          </a:p>
        </p:txBody>
      </p:sp>
      <p:sp>
        <p:nvSpPr>
          <p:cNvPr id="4" name="Speech Bubble: Rectangle with Corners Rounded 4">
            <a:extLst>
              <a:ext uri="{FF2B5EF4-FFF2-40B4-BE49-F238E27FC236}">
                <a16:creationId xmlns:a16="http://schemas.microsoft.com/office/drawing/2014/main" id="{56D143D9-9095-4677-B1A5-B2D79EA48A74}"/>
              </a:ext>
            </a:extLst>
          </p:cNvPr>
          <p:cNvSpPr/>
          <p:nvPr/>
        </p:nvSpPr>
        <p:spPr>
          <a:xfrm>
            <a:off x="7464152" y="1844824"/>
            <a:ext cx="2016224" cy="1126976"/>
          </a:xfrm>
          <a:prstGeom prst="wedgeRoundRectCallout">
            <a:avLst>
              <a:gd name="adj1" fmla="val -20833"/>
              <a:gd name="adj2" fmla="val 65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for EU 2020 goals and priorities!</a:t>
            </a:r>
          </a:p>
        </p:txBody>
      </p:sp>
    </p:spTree>
    <p:extLst>
      <p:ext uri="{BB962C8B-B14F-4D97-AF65-F5344CB8AC3E}">
        <p14:creationId xmlns:p14="http://schemas.microsoft.com/office/powerpoint/2010/main" val="2870519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11716"/>
            <a:ext cx="10515600" cy="1325563"/>
          </a:xfrm>
        </p:spPr>
        <p:txBody>
          <a:bodyPr>
            <a:normAutofit/>
          </a:bodyPr>
          <a:lstStyle/>
          <a:p>
            <a:r>
              <a:rPr lang="en-US" dirty="0"/>
              <a:t>How to select the right EU funding </a:t>
            </a:r>
            <a:r>
              <a:rPr lang="en-US" dirty="0" err="1"/>
              <a:t>programme</a:t>
            </a:r>
            <a:r>
              <a:rPr lang="en-US" dirty="0"/>
              <a:t>…</a:t>
            </a:r>
            <a:endParaRPr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2855" y="1116012"/>
            <a:ext cx="6466002" cy="5483412"/>
          </a:xfrm>
          <a:prstGeom prst="rect">
            <a:avLst/>
          </a:prstGeom>
          <a:noFill/>
          <a:ln>
            <a:noFill/>
          </a:ln>
        </p:spPr>
      </p:pic>
      <p:graphicFrame>
        <p:nvGraphicFramePr>
          <p:cNvPr id="7" name="Diagram 6">
            <a:extLst>
              <a:ext uri="{FF2B5EF4-FFF2-40B4-BE49-F238E27FC236}">
                <a16:creationId xmlns:a16="http://schemas.microsoft.com/office/drawing/2014/main" id="{958B4EB7-2603-4487-9777-544A8E969268}"/>
              </a:ext>
            </a:extLst>
          </p:cNvPr>
          <p:cNvGraphicFramePr/>
          <p:nvPr>
            <p:extLst>
              <p:ext uri="{D42A27DB-BD31-4B8C-83A1-F6EECF244321}">
                <p14:modId xmlns:p14="http://schemas.microsoft.com/office/powerpoint/2010/main" val="1921217855"/>
              </p:ext>
            </p:extLst>
          </p:nvPr>
        </p:nvGraphicFramePr>
        <p:xfrm>
          <a:off x="3647728" y="1432949"/>
          <a:ext cx="3312368" cy="4963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0266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Crowdfunding</a:t>
            </a:r>
            <a:endParaRPr lang="sl-SI" dirty="0"/>
          </a:p>
        </p:txBody>
      </p:sp>
      <p:sp>
        <p:nvSpPr>
          <p:cNvPr id="3" name="Ograda vsebine 2"/>
          <p:cNvSpPr>
            <a:spLocks noGrp="1"/>
          </p:cNvSpPr>
          <p:nvPr>
            <p:ph idx="1"/>
          </p:nvPr>
        </p:nvSpPr>
        <p:spPr>
          <a:xfrm>
            <a:off x="609600" y="1600201"/>
            <a:ext cx="7574632" cy="4525963"/>
          </a:xfrm>
        </p:spPr>
        <p:txBody>
          <a:bodyPr>
            <a:normAutofit/>
          </a:bodyPr>
          <a:lstStyle/>
          <a:p>
            <a:r>
              <a:rPr lang="en-US" dirty="0"/>
              <a:t>Definition:</a:t>
            </a:r>
          </a:p>
          <a:p>
            <a:pPr lvl="1"/>
            <a:r>
              <a:rPr lang="sl-SI" dirty="0"/>
              <a:t>F</a:t>
            </a:r>
            <a:r>
              <a:rPr lang="en-US" dirty="0" err="1"/>
              <a:t>unding</a:t>
            </a:r>
            <a:r>
              <a:rPr lang="en-US" dirty="0"/>
              <a:t> a project or venture by raising many small amounts of money from a large number of people</a:t>
            </a:r>
          </a:p>
          <a:p>
            <a:r>
              <a:rPr lang="en-US" dirty="0"/>
              <a:t>Types:</a:t>
            </a:r>
          </a:p>
          <a:p>
            <a:pPr lvl="1"/>
            <a:r>
              <a:rPr lang="en-US" dirty="0"/>
              <a:t>Lend, Reward-based, Equity, Debt-based, Litigation, Donation,  Hybrid: software value token (ICO)</a:t>
            </a:r>
          </a:p>
          <a:p>
            <a:r>
              <a:rPr lang="en-US" dirty="0"/>
              <a:t>Examples:</a:t>
            </a:r>
          </a:p>
          <a:p>
            <a:pPr lvl="1"/>
            <a:r>
              <a:rPr lang="en-US" dirty="0"/>
              <a:t>Kickstarter, </a:t>
            </a:r>
            <a:r>
              <a:rPr lang="en-US" dirty="0" err="1"/>
              <a:t>Adrifund</a:t>
            </a:r>
            <a:r>
              <a:rPr lang="en-US" dirty="0"/>
              <a:t>, Indiegogo, </a:t>
            </a:r>
            <a:r>
              <a:rPr lang="en-US" dirty="0" err="1"/>
              <a:t>Patreon</a:t>
            </a:r>
            <a:r>
              <a:rPr lang="en-US" dirty="0"/>
              <a:t>, GoFundMe</a:t>
            </a:r>
          </a:p>
        </p:txBody>
      </p:sp>
      <p:pic>
        <p:nvPicPr>
          <p:cNvPr id="4" name="Picture 6">
            <a:extLst>
              <a:ext uri="{FF2B5EF4-FFF2-40B4-BE49-F238E27FC236}">
                <a16:creationId xmlns:a16="http://schemas.microsoft.com/office/drawing/2014/main" id="{ECF175AF-47AC-4484-ACA7-27C20E3170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865" r="18669" b="-1"/>
          <a:stretch/>
        </p:blipFill>
        <p:spPr>
          <a:xfrm>
            <a:off x="8356476" y="1302618"/>
            <a:ext cx="3835524" cy="555538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7">
            <a:extLst>
              <a:ext uri="{FF2B5EF4-FFF2-40B4-BE49-F238E27FC236}">
                <a16:creationId xmlns:a16="http://schemas.microsoft.com/office/drawing/2014/main" id="{14A0716C-9DAC-4CBE-9035-160A6CDEA8C6}"/>
              </a:ext>
            </a:extLst>
          </p:cNvPr>
          <p:cNvSpPr txBox="1"/>
          <p:nvPr/>
        </p:nvSpPr>
        <p:spPr>
          <a:xfrm>
            <a:off x="9884958" y="6657945"/>
            <a:ext cx="2307042" cy="200055"/>
          </a:xfrm>
          <a:prstGeom prst="rect">
            <a:avLst/>
          </a:prstGeom>
          <a:solidFill>
            <a:srgbClr val="F7A600"/>
          </a:solidFill>
        </p:spPr>
        <p:txBody>
          <a:bodyPr wrap="none" rtlCol="0">
            <a:spAutoFit/>
          </a:bodyPr>
          <a:lstStyle/>
          <a:p>
            <a:pPr algn="r">
              <a:spcAft>
                <a:spcPts val="600"/>
              </a:spcAft>
            </a:pPr>
            <a:r>
              <a:rPr lang="en-US" sz="700" dirty="0">
                <a:solidFill>
                  <a:srgbClr val="FFFFFF"/>
                </a:solidFill>
                <a:hlinkClick r:id="rId3" tooltip="https://commons.wikimedia.org/wiki/File:Crowdfundingescense.jpg"/>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rPr>
              <a:t>CC BY-SA</a:t>
            </a:r>
            <a:endParaRPr lang="en-US" sz="700" dirty="0">
              <a:solidFill>
                <a:srgbClr val="FFFFFF"/>
              </a:solidFill>
            </a:endParaRPr>
          </a:p>
        </p:txBody>
      </p:sp>
    </p:spTree>
    <p:extLst>
      <p:ext uri="{BB962C8B-B14F-4D97-AF65-F5344CB8AC3E}">
        <p14:creationId xmlns:p14="http://schemas.microsoft.com/office/powerpoint/2010/main" val="424280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start-up </a:t>
            </a:r>
            <a:r>
              <a:rPr lang="sl-SI" dirty="0" err="1"/>
              <a:t>and</a:t>
            </a:r>
            <a:r>
              <a:rPr lang="sl-SI" dirty="0"/>
              <a:t> </a:t>
            </a:r>
            <a:r>
              <a:rPr lang="sl-SI" dirty="0" err="1"/>
              <a:t>development</a:t>
            </a:r>
            <a:endParaRPr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fontScale="70000" lnSpcReduction="20000"/>
          </a:bodyPr>
          <a:lstStyle/>
          <a:p>
            <a:pPr marL="114300" indent="0" algn="just">
              <a:buNone/>
            </a:pPr>
            <a:r>
              <a:rPr lang="en-US" b="1" i="0" dirty="0">
                <a:effectLst/>
                <a:highlight>
                  <a:srgbClr val="FFFFFF"/>
                </a:highlight>
                <a:latin typeface="+mn-lt"/>
              </a:rPr>
              <a:t>Stage I: Existence</a:t>
            </a:r>
          </a:p>
          <a:p>
            <a:pPr algn="just"/>
            <a:r>
              <a:rPr lang="en-US" b="0" i="0" dirty="0">
                <a:effectLst/>
                <a:highlight>
                  <a:srgbClr val="FFFFFF"/>
                </a:highlight>
                <a:latin typeface="+mn-lt"/>
              </a:rPr>
              <a:t> In this stage the main problems of the business are obtaining customers and delivering the product or service contracted for. Among the key questions are the following:</a:t>
            </a:r>
          </a:p>
          <a:p>
            <a:pPr algn="just">
              <a:buFont typeface="Arial" panose="020B0604020202020204" pitchFamily="34" charset="0"/>
              <a:buChar char="•"/>
            </a:pPr>
            <a:r>
              <a:rPr lang="en-US" b="0" i="0" dirty="0">
                <a:effectLst/>
                <a:highlight>
                  <a:srgbClr val="FFFFFF"/>
                </a:highlight>
                <a:latin typeface="+mn-lt"/>
              </a:rPr>
              <a:t>Can we get enough customers, deliver our products, and provide services well enough to become a viable business?</a:t>
            </a:r>
          </a:p>
          <a:p>
            <a:pPr algn="just">
              <a:buFont typeface="Arial" panose="020B0604020202020204" pitchFamily="34" charset="0"/>
              <a:buChar char="•"/>
            </a:pPr>
            <a:r>
              <a:rPr lang="en-US" b="0" i="0" dirty="0">
                <a:effectLst/>
                <a:highlight>
                  <a:srgbClr val="FFFFFF"/>
                </a:highlight>
                <a:latin typeface="+mn-lt"/>
              </a:rPr>
              <a:t>Can we expand from that one key customer or pilot production process to a much broader sales base?</a:t>
            </a:r>
          </a:p>
          <a:p>
            <a:pPr algn="just">
              <a:buFont typeface="Arial" panose="020B0604020202020204" pitchFamily="34" charset="0"/>
              <a:buChar char="•"/>
            </a:pPr>
            <a:r>
              <a:rPr lang="en-US" b="0" i="0" dirty="0">
                <a:effectLst/>
                <a:highlight>
                  <a:srgbClr val="FFFFFF"/>
                </a:highlight>
                <a:latin typeface="+mn-lt"/>
              </a:rPr>
              <a:t>Do we have enough money to cover the considerable cash demands of this start-up phase?</a:t>
            </a:r>
          </a:p>
          <a:p>
            <a:pPr algn="just"/>
            <a:r>
              <a:rPr lang="en-US" b="0" i="0" dirty="0">
                <a:effectLst/>
                <a:highlight>
                  <a:srgbClr val="FFFFFF"/>
                </a:highlight>
                <a:latin typeface="+mn-lt"/>
              </a:rPr>
              <a:t>The organization is a simple one—the owner does everything and directly supervises subordinates, who should be of at least average competence. Systems and formal planning are minimal to nonexistent. The company’s strategy is simply to remain alive. The owner </a:t>
            </a:r>
            <a:r>
              <a:rPr lang="en-US" b="0" i="1" dirty="0">
                <a:effectLst/>
                <a:highlight>
                  <a:srgbClr val="FFFFFF"/>
                </a:highlight>
                <a:latin typeface="+mn-lt"/>
              </a:rPr>
              <a:t>is</a:t>
            </a:r>
            <a:r>
              <a:rPr lang="en-US" b="0" i="0" dirty="0">
                <a:effectLst/>
                <a:highlight>
                  <a:srgbClr val="FFFFFF"/>
                </a:highlight>
                <a:latin typeface="+mn-lt"/>
              </a:rPr>
              <a:t> the business, performs all the important tasks, and is the major supplier of energy, direction, and, with relatives and friends, capital.</a:t>
            </a:r>
          </a:p>
          <a:p>
            <a:endParaRPr lang="en-US" dirty="0"/>
          </a:p>
        </p:txBody>
      </p:sp>
    </p:spTree>
    <p:extLst>
      <p:ext uri="{BB962C8B-B14F-4D97-AF65-F5344CB8AC3E}">
        <p14:creationId xmlns:p14="http://schemas.microsoft.com/office/powerpoint/2010/main" val="2964933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Crowdfunding</a:t>
            </a:r>
            <a:r>
              <a:rPr lang="sl-SI" dirty="0"/>
              <a:t>  - some </a:t>
            </a:r>
            <a:r>
              <a:rPr lang="sl-SI" dirty="0" err="1"/>
              <a:t>examples</a:t>
            </a:r>
            <a:endParaRPr lang="sl-SI" dirty="0"/>
          </a:p>
        </p:txBody>
      </p:sp>
      <p:sp>
        <p:nvSpPr>
          <p:cNvPr id="3" name="Ograda vsebine 2"/>
          <p:cNvSpPr>
            <a:spLocks noGrp="1"/>
          </p:cNvSpPr>
          <p:nvPr>
            <p:ph idx="1"/>
          </p:nvPr>
        </p:nvSpPr>
        <p:spPr/>
        <p:txBody>
          <a:bodyPr>
            <a:normAutofit fontScale="85000" lnSpcReduction="20000"/>
          </a:bodyPr>
          <a:lstStyle/>
          <a:p>
            <a:r>
              <a:rPr lang="en-US" dirty="0"/>
              <a:t>The Pebble E-Paper Watch</a:t>
            </a:r>
          </a:p>
          <a:p>
            <a:pPr lvl="1"/>
            <a:r>
              <a:rPr lang="en-US" dirty="0"/>
              <a:t>raised $10,266,845 in 37 days</a:t>
            </a:r>
          </a:p>
          <a:p>
            <a:r>
              <a:rPr lang="en-US" dirty="0" err="1"/>
              <a:t>Ouya</a:t>
            </a:r>
            <a:r>
              <a:rPr lang="en-US" dirty="0"/>
              <a:t> (open-source game console)</a:t>
            </a:r>
          </a:p>
          <a:p>
            <a:pPr lvl="1"/>
            <a:r>
              <a:rPr lang="en-US" dirty="0"/>
              <a:t>$8.5 million in 29 days via Kickstarter</a:t>
            </a:r>
          </a:p>
          <a:p>
            <a:r>
              <a:rPr lang="en-US" dirty="0" err="1"/>
              <a:t>Formlabs</a:t>
            </a:r>
            <a:r>
              <a:rPr lang="en-US" dirty="0"/>
              <a:t> 3D Printer</a:t>
            </a:r>
          </a:p>
          <a:p>
            <a:pPr lvl="1"/>
            <a:r>
              <a:rPr lang="en-US" dirty="0"/>
              <a:t>$2,945,885</a:t>
            </a:r>
          </a:p>
          <a:p>
            <a:r>
              <a:rPr lang="en-US" dirty="0"/>
              <a:t>Oculus Rift (VR headset)</a:t>
            </a:r>
          </a:p>
          <a:p>
            <a:pPr lvl="1"/>
            <a:r>
              <a:rPr lang="en-US" dirty="0"/>
              <a:t>$2,437,429 raised in 30 days</a:t>
            </a:r>
          </a:p>
          <a:p>
            <a:r>
              <a:rPr lang="en-US" dirty="0"/>
              <a:t>3Doodler</a:t>
            </a:r>
          </a:p>
          <a:p>
            <a:pPr lvl="1"/>
            <a:r>
              <a:rPr lang="en-US" dirty="0"/>
              <a:t>$2,344,134 raised in 34 days</a:t>
            </a:r>
          </a:p>
          <a:p>
            <a:endParaRPr lang="en-US" dirty="0"/>
          </a:p>
          <a:p>
            <a:pPr marL="0" indent="0">
              <a:buNone/>
            </a:pPr>
            <a:r>
              <a:rPr lang="en-US" dirty="0">
                <a:hlinkClick r:id="rId3"/>
              </a:rPr>
              <a:t>More &gt;&gt;</a:t>
            </a:r>
            <a:endParaRPr lang="en-US" dirty="0"/>
          </a:p>
        </p:txBody>
      </p:sp>
      <p:pic>
        <p:nvPicPr>
          <p:cNvPr id="4" name="Picture 2" descr="Pebble is a customizable watch. Download new watchfaces, use sports and fitness apps, get notifications from your phone.">
            <a:extLst>
              <a:ext uri="{FF2B5EF4-FFF2-40B4-BE49-F238E27FC236}">
                <a16:creationId xmlns:a16="http://schemas.microsoft.com/office/drawing/2014/main" id="{C8557C65-434B-400B-88BB-A0B45C49BE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9014" y="1241887"/>
            <a:ext cx="1914914" cy="10771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ksr-ugc.imgix.net/assets/011/364/958/aa5f379413c838d66ce78eee5fae97ce_original.jpg?crop=faces&amp;w=1552&amp;h=873&amp;fit=crop&amp;v=1463681578&amp;auto=format&amp;q=92&amp;s=f8f838d2e9c69ede3524ff9b56356553">
            <a:extLst>
              <a:ext uri="{FF2B5EF4-FFF2-40B4-BE49-F238E27FC236}">
                <a16:creationId xmlns:a16="http://schemas.microsoft.com/office/drawing/2014/main" id="{E0EC9490-CBE7-435B-8F89-ECE65B7995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0416" y="2276872"/>
            <a:ext cx="1914912" cy="1077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ksr-ugc.imgix.net/assets/011/402/637/fc1821c37fff7a70cb6c0a005415d7b4_original.jpg?crop=faces&amp;w=1552&amp;h=873&amp;fit=crop&amp;v=1463682170&amp;auto=format&amp;q=92&amp;s=e5f1d7ba31efa81f08ec614c8e2bc5c7">
            <a:extLst>
              <a:ext uri="{FF2B5EF4-FFF2-40B4-BE49-F238E27FC236}">
                <a16:creationId xmlns:a16="http://schemas.microsoft.com/office/drawing/2014/main" id="{CA5DEA6E-34C7-4697-BF0D-0BBD202AC5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6682" y="3060349"/>
            <a:ext cx="1914912" cy="1077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e latest model 3Doodler">
            <a:extLst>
              <a:ext uri="{FF2B5EF4-FFF2-40B4-BE49-F238E27FC236}">
                <a16:creationId xmlns:a16="http://schemas.microsoft.com/office/drawing/2014/main" id="{D640EB1E-2E70-4F11-93F2-01DE9BF725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6814" y="5031249"/>
            <a:ext cx="2578101" cy="966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Developer kit for the Oculus Rift - the first truly immersive virtual reality headset for video games.">
            <a:extLst>
              <a:ext uri="{FF2B5EF4-FFF2-40B4-BE49-F238E27FC236}">
                <a16:creationId xmlns:a16="http://schemas.microsoft.com/office/drawing/2014/main" id="{75051BF4-5532-434E-A38B-CCE4DD0C5D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9978" y="3948573"/>
            <a:ext cx="1924755"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27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a:t>How to start crowdfunding campaign?</a:t>
            </a:r>
            <a:endParaRPr lang="sl-SI" dirty="0"/>
          </a:p>
        </p:txBody>
      </p:sp>
      <p:pic>
        <p:nvPicPr>
          <p:cNvPr id="4" name="Picture 8" descr="C:\Users\trozman\AppData\Local\Temp\Articulate\Storyline\5rXi1jOqsZd.png">
            <a:extLst>
              <a:ext uri="{FF2B5EF4-FFF2-40B4-BE49-F238E27FC236}">
                <a16:creationId xmlns:a16="http://schemas.microsoft.com/office/drawing/2014/main" id="{CE725D7A-5BCD-4C55-B9E9-26A6D48097E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53859"/>
          <a:stretch/>
        </p:blipFill>
        <p:spPr bwMode="auto">
          <a:xfrm rot="159348">
            <a:off x="3320195" y="1110942"/>
            <a:ext cx="6681794" cy="5613266"/>
          </a:xfrm>
          <a:prstGeom prst="rect">
            <a:avLst/>
          </a:prstGeom>
          <a:noFill/>
          <a:ln>
            <a:noFill/>
          </a:ln>
        </p:spPr>
      </p:pic>
      <p:graphicFrame>
        <p:nvGraphicFramePr>
          <p:cNvPr id="5" name="Diagram 4">
            <a:extLst>
              <a:ext uri="{FF2B5EF4-FFF2-40B4-BE49-F238E27FC236}">
                <a16:creationId xmlns:a16="http://schemas.microsoft.com/office/drawing/2014/main" id="{958B4EB7-2603-4487-9777-544A8E969268}"/>
              </a:ext>
            </a:extLst>
          </p:cNvPr>
          <p:cNvGraphicFramePr/>
          <p:nvPr/>
        </p:nvGraphicFramePr>
        <p:xfrm>
          <a:off x="3575720" y="1417638"/>
          <a:ext cx="3528392" cy="5165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9721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ICO (</a:t>
            </a:r>
            <a:r>
              <a:rPr lang="sl-SI" dirty="0" err="1"/>
              <a:t>Initial</a:t>
            </a:r>
            <a:r>
              <a:rPr lang="sl-SI" dirty="0"/>
              <a:t> </a:t>
            </a:r>
            <a:r>
              <a:rPr lang="sl-SI" dirty="0" err="1"/>
              <a:t>Coin</a:t>
            </a:r>
            <a:r>
              <a:rPr lang="sl-SI" dirty="0"/>
              <a:t> </a:t>
            </a:r>
            <a:r>
              <a:rPr lang="sl-SI" dirty="0" err="1"/>
              <a:t>Offering</a:t>
            </a:r>
            <a:r>
              <a:rPr lang="sl-SI" dirty="0"/>
              <a:t>)</a:t>
            </a:r>
          </a:p>
        </p:txBody>
      </p:sp>
      <p:sp>
        <p:nvSpPr>
          <p:cNvPr id="3" name="Ograda vsebine 2"/>
          <p:cNvSpPr>
            <a:spLocks noGrp="1"/>
          </p:cNvSpPr>
          <p:nvPr>
            <p:ph idx="1"/>
          </p:nvPr>
        </p:nvSpPr>
        <p:spPr>
          <a:xfrm>
            <a:off x="609600" y="1600201"/>
            <a:ext cx="7934672" cy="4525963"/>
          </a:xfrm>
        </p:spPr>
        <p:txBody>
          <a:bodyPr>
            <a:normAutofit fontScale="92500" lnSpcReduction="20000"/>
          </a:bodyPr>
          <a:lstStyle/>
          <a:p>
            <a:r>
              <a:rPr lang="en-US" dirty="0"/>
              <a:t>Definition:</a:t>
            </a:r>
          </a:p>
          <a:p>
            <a:pPr lvl="1"/>
            <a:r>
              <a:rPr lang="en-US" dirty="0"/>
              <a:t>Hybrid of IPO and crowdfunding</a:t>
            </a:r>
          </a:p>
          <a:p>
            <a:pPr lvl="1"/>
            <a:r>
              <a:rPr lang="en-US" dirty="0"/>
              <a:t>(</a:t>
            </a:r>
            <a:r>
              <a:rPr lang="sl-SI" dirty="0"/>
              <a:t>C</a:t>
            </a:r>
            <a:r>
              <a:rPr lang="en-US" dirty="0" err="1"/>
              <a:t>urrently</a:t>
            </a:r>
            <a:r>
              <a:rPr lang="en-US" dirty="0"/>
              <a:t>) an unregulated means by which funds are raised for a new cryptocurrency venture</a:t>
            </a:r>
          </a:p>
          <a:p>
            <a:pPr lvl="1"/>
            <a:r>
              <a:rPr lang="sl-SI" dirty="0"/>
              <a:t>B</a:t>
            </a:r>
            <a:r>
              <a:rPr lang="en-US" dirty="0" err="1"/>
              <a:t>ypass</a:t>
            </a:r>
            <a:r>
              <a:rPr lang="en-US" dirty="0"/>
              <a:t> the rigorous and regulated capital-raising process required by venture capitalists or banks</a:t>
            </a:r>
          </a:p>
          <a:p>
            <a:r>
              <a:rPr lang="en-US" dirty="0"/>
              <a:t>For whom:</a:t>
            </a:r>
          </a:p>
          <a:p>
            <a:pPr lvl="1"/>
            <a:r>
              <a:rPr lang="en-US" dirty="0"/>
              <a:t>Startups</a:t>
            </a:r>
          </a:p>
          <a:p>
            <a:r>
              <a:rPr lang="en-US" dirty="0"/>
              <a:t>Examples:</a:t>
            </a:r>
          </a:p>
          <a:p>
            <a:pPr lvl="1"/>
            <a:r>
              <a:rPr lang="en-US" dirty="0" err="1"/>
              <a:t>Ethereum</a:t>
            </a:r>
            <a:r>
              <a:rPr lang="en-US" dirty="0"/>
              <a:t>, </a:t>
            </a:r>
            <a:r>
              <a:rPr lang="en-US" dirty="0" err="1"/>
              <a:t>Viberate</a:t>
            </a:r>
            <a:r>
              <a:rPr lang="en-US" dirty="0"/>
              <a:t>, </a:t>
            </a:r>
            <a:r>
              <a:rPr lang="en-US" dirty="0" err="1"/>
              <a:t>Iconomi</a:t>
            </a:r>
            <a:r>
              <a:rPr lang="en-US" dirty="0"/>
              <a:t>, </a:t>
            </a:r>
          </a:p>
          <a:p>
            <a:r>
              <a:rPr lang="en-US" dirty="0"/>
              <a:t>Beware:</a:t>
            </a:r>
          </a:p>
          <a:p>
            <a:pPr lvl="1"/>
            <a:r>
              <a:rPr lang="en-US" dirty="0"/>
              <a:t>Early development, high risk</a:t>
            </a:r>
          </a:p>
          <a:p>
            <a:pPr lvl="1"/>
            <a:r>
              <a:rPr lang="en-US" dirty="0"/>
              <a:t>Some are fraudulent</a:t>
            </a:r>
          </a:p>
        </p:txBody>
      </p:sp>
      <p:pic>
        <p:nvPicPr>
          <p:cNvPr id="4" name="Picture 2" descr="Image result for ico">
            <a:extLst>
              <a:ext uri="{FF2B5EF4-FFF2-40B4-BE49-F238E27FC236}">
                <a16:creationId xmlns:a16="http://schemas.microsoft.com/office/drawing/2014/main" id="{44435E9C-3379-45E5-A09E-BB42C806AC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57" r="38129" b="-1"/>
          <a:stretch/>
        </p:blipFill>
        <p:spPr bwMode="auto">
          <a:xfrm>
            <a:off x="8328248" y="1261732"/>
            <a:ext cx="3863752" cy="5596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81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ICO</a:t>
            </a:r>
          </a:p>
        </p:txBody>
      </p:sp>
      <p:sp>
        <p:nvSpPr>
          <p:cNvPr id="3" name="Ograda vsebine 2"/>
          <p:cNvSpPr>
            <a:spLocks noGrp="1"/>
          </p:cNvSpPr>
          <p:nvPr>
            <p:ph idx="1"/>
          </p:nvPr>
        </p:nvSpPr>
        <p:spPr/>
        <p:txBody>
          <a:bodyPr>
            <a:normAutofit fontScale="92500" lnSpcReduction="10000"/>
          </a:bodyPr>
          <a:lstStyle/>
          <a:p>
            <a:r>
              <a:rPr lang="en-US" dirty="0"/>
              <a:t>ICO is a digital stock certificate</a:t>
            </a:r>
          </a:p>
          <a:p>
            <a:pPr lvl="1"/>
            <a:r>
              <a:rPr lang="en-US" dirty="0"/>
              <a:t>crowdfunded cryptocurrency is pre-allocated to investors in the form of "tokens," in exchange for:</a:t>
            </a:r>
          </a:p>
          <a:p>
            <a:pPr lvl="2"/>
            <a:r>
              <a:rPr lang="en-US" dirty="0"/>
              <a:t>legal tender or</a:t>
            </a:r>
          </a:p>
          <a:p>
            <a:pPr lvl="2"/>
            <a:r>
              <a:rPr lang="en-US" dirty="0"/>
              <a:t>cryptocurrencies (Bitcoin, </a:t>
            </a:r>
            <a:r>
              <a:rPr lang="en-US" dirty="0" err="1"/>
              <a:t>Ethereum</a:t>
            </a:r>
            <a:r>
              <a:rPr lang="en-US" dirty="0"/>
              <a:t>)</a:t>
            </a:r>
          </a:p>
          <a:p>
            <a:r>
              <a:rPr lang="en-US" dirty="0"/>
              <a:t>ICO may sell a right of ownership OR royalties to  PROJECT</a:t>
            </a:r>
          </a:p>
          <a:p>
            <a:pPr lvl="1"/>
            <a:r>
              <a:rPr lang="en-US" dirty="0"/>
              <a:t>“utility token” can be exchanged for a unit of service</a:t>
            </a:r>
          </a:p>
          <a:p>
            <a:pPr lvl="1"/>
            <a:r>
              <a:rPr lang="en-US" dirty="0"/>
              <a:t>Comparison with IPO:</a:t>
            </a:r>
          </a:p>
          <a:p>
            <a:pPr lvl="2"/>
            <a:r>
              <a:rPr lang="en-US" dirty="0"/>
              <a:t>IPO sells shares in the ownership of a COMPANY</a:t>
            </a:r>
          </a:p>
          <a:p>
            <a:r>
              <a:rPr lang="en-US" dirty="0"/>
              <a:t>2017: </a:t>
            </a:r>
          </a:p>
          <a:p>
            <a:pPr lvl="1"/>
            <a:r>
              <a:rPr lang="en-US" dirty="0"/>
              <a:t>More than 400 ICOs</a:t>
            </a:r>
          </a:p>
          <a:p>
            <a:pPr lvl="1"/>
            <a:r>
              <a:rPr lang="en-US" dirty="0"/>
              <a:t>10% are scams</a:t>
            </a:r>
          </a:p>
        </p:txBody>
      </p:sp>
    </p:spTree>
    <p:extLst>
      <p:ext uri="{BB962C8B-B14F-4D97-AF65-F5344CB8AC3E}">
        <p14:creationId xmlns:p14="http://schemas.microsoft.com/office/powerpoint/2010/main" val="139599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04869"/>
            <a:ext cx="10515600" cy="1325563"/>
          </a:xfrm>
        </p:spPr>
        <p:txBody>
          <a:bodyPr>
            <a:normAutofit/>
          </a:bodyPr>
          <a:lstStyle/>
          <a:p>
            <a:r>
              <a:rPr lang="en-US" dirty="0"/>
              <a:t>Should you consider an ICO to fund your innovation?</a:t>
            </a:r>
            <a:endParaRPr lang="sl-SI" dirty="0"/>
          </a:p>
        </p:txBody>
      </p:sp>
      <p:sp>
        <p:nvSpPr>
          <p:cNvPr id="3" name="Ograda vsebine 2"/>
          <p:cNvSpPr>
            <a:spLocks noGrp="1"/>
          </p:cNvSpPr>
          <p:nvPr>
            <p:ph idx="1"/>
          </p:nvPr>
        </p:nvSpPr>
        <p:spPr/>
        <p:txBody>
          <a:bodyPr>
            <a:normAutofit fontScale="85000" lnSpcReduction="20000"/>
          </a:bodyPr>
          <a:lstStyle/>
          <a:p>
            <a:r>
              <a:rPr lang="en-US" dirty="0"/>
              <a:t>Properties:</a:t>
            </a:r>
          </a:p>
          <a:p>
            <a:pPr lvl="1"/>
            <a:r>
              <a:rPr lang="en-US" dirty="0"/>
              <a:t>Tokens can be exchanged for service</a:t>
            </a:r>
          </a:p>
          <a:p>
            <a:pPr lvl="1"/>
            <a:r>
              <a:rPr lang="en-US" dirty="0"/>
              <a:t>Tokens can be traded (as stocks)</a:t>
            </a:r>
          </a:p>
          <a:p>
            <a:pPr lvl="1"/>
            <a:r>
              <a:rPr lang="en-US" dirty="0"/>
              <a:t>The value of the token is determined by supply and demand</a:t>
            </a:r>
          </a:p>
          <a:p>
            <a:r>
              <a:rPr lang="en-US" dirty="0"/>
              <a:t>Pro:</a:t>
            </a:r>
          </a:p>
          <a:p>
            <a:pPr lvl="1"/>
            <a:r>
              <a:rPr lang="en-US" dirty="0"/>
              <a:t>Cheaper (than IPO), less hassle</a:t>
            </a:r>
          </a:p>
          <a:p>
            <a:pPr lvl="1"/>
            <a:r>
              <a:rPr lang="en-US" dirty="0"/>
              <a:t>Exposure to new investors</a:t>
            </a:r>
          </a:p>
          <a:p>
            <a:pPr lvl="1"/>
            <a:r>
              <a:rPr lang="en-US" dirty="0"/>
              <a:t>Quick cash in-out for investors</a:t>
            </a:r>
          </a:p>
          <a:p>
            <a:r>
              <a:rPr lang="en-US" dirty="0"/>
              <a:t>Con:</a:t>
            </a:r>
          </a:p>
          <a:p>
            <a:pPr lvl="1"/>
            <a:r>
              <a:rPr lang="en-US" dirty="0"/>
              <a:t>Network congestion (BTC limitations)</a:t>
            </a:r>
          </a:p>
          <a:p>
            <a:pPr lvl="1"/>
            <a:r>
              <a:rPr lang="en-US" dirty="0"/>
              <a:t>Value corrections</a:t>
            </a:r>
          </a:p>
          <a:p>
            <a:pPr lvl="1"/>
            <a:r>
              <a:rPr lang="en-US" dirty="0"/>
              <a:t>Risky (for investors)</a:t>
            </a:r>
          </a:p>
          <a:p>
            <a:pPr lvl="1"/>
            <a:r>
              <a:rPr lang="en-US" dirty="0"/>
              <a:t>Regulatory issues</a:t>
            </a:r>
          </a:p>
        </p:txBody>
      </p:sp>
      <p:graphicFrame>
        <p:nvGraphicFramePr>
          <p:cNvPr id="4" name="Content Placeholder 5">
            <a:extLst>
              <a:ext uri="{FF2B5EF4-FFF2-40B4-BE49-F238E27FC236}">
                <a16:creationId xmlns:a16="http://schemas.microsoft.com/office/drawing/2014/main" id="{56EE7989-8366-4034-9D12-877DFA397A71}"/>
              </a:ext>
            </a:extLst>
          </p:cNvPr>
          <p:cNvGraphicFramePr>
            <a:graphicFrameLocks/>
          </p:cNvGraphicFramePr>
          <p:nvPr/>
        </p:nvGraphicFramePr>
        <p:xfrm>
          <a:off x="3955018" y="5229200"/>
          <a:ext cx="8229600" cy="108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391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How much does ICO cost?</a:t>
            </a:r>
            <a:endParaRPr lang="sl-SI" dirty="0"/>
          </a:p>
        </p:txBody>
      </p:sp>
      <p:sp>
        <p:nvSpPr>
          <p:cNvPr id="3" name="Ograda vsebine 2"/>
          <p:cNvSpPr>
            <a:spLocks noGrp="1"/>
          </p:cNvSpPr>
          <p:nvPr>
            <p:ph idx="1"/>
          </p:nvPr>
        </p:nvSpPr>
        <p:spPr/>
        <p:txBody>
          <a:bodyPr>
            <a:normAutofit/>
          </a:bodyPr>
          <a:lstStyle/>
          <a:p>
            <a:r>
              <a:rPr lang="sl-SI" dirty="0"/>
              <a:t>2017: 235 ICO </a:t>
            </a:r>
            <a:r>
              <a:rPr lang="sl-SI" dirty="0" err="1"/>
              <a:t>offerings</a:t>
            </a:r>
            <a:r>
              <a:rPr lang="sl-SI" dirty="0"/>
              <a:t>, $4B in </a:t>
            </a:r>
            <a:r>
              <a:rPr lang="sl-SI" dirty="0" err="1"/>
              <a:t>funding</a:t>
            </a:r>
            <a:endParaRPr lang="sl-SI" dirty="0"/>
          </a:p>
          <a:p>
            <a:r>
              <a:rPr lang="sl-SI" dirty="0" err="1"/>
              <a:t>Planning</a:t>
            </a:r>
            <a:r>
              <a:rPr lang="sl-SI" dirty="0"/>
              <a:t> ICO (marketing </a:t>
            </a:r>
            <a:r>
              <a:rPr lang="sl-SI" dirty="0" err="1"/>
              <a:t>strategy</a:t>
            </a:r>
            <a:r>
              <a:rPr lang="sl-SI" dirty="0"/>
              <a:t>)</a:t>
            </a:r>
          </a:p>
          <a:p>
            <a:pPr lvl="1"/>
            <a:r>
              <a:rPr lang="sl-SI" dirty="0"/>
              <a:t>Project </a:t>
            </a:r>
            <a:r>
              <a:rPr lang="sl-SI" dirty="0" err="1"/>
              <a:t>readiness</a:t>
            </a:r>
            <a:r>
              <a:rPr lang="sl-SI" dirty="0"/>
              <a:t> </a:t>
            </a:r>
            <a:r>
              <a:rPr lang="sl-SI" dirty="0" err="1"/>
              <a:t>assessment</a:t>
            </a:r>
            <a:r>
              <a:rPr lang="sl-SI" dirty="0"/>
              <a:t>: 5000$</a:t>
            </a:r>
          </a:p>
          <a:p>
            <a:pPr lvl="1"/>
            <a:r>
              <a:rPr lang="sl-SI" dirty="0"/>
              <a:t>ICO </a:t>
            </a:r>
            <a:r>
              <a:rPr lang="sl-SI" dirty="0" err="1"/>
              <a:t>project</a:t>
            </a:r>
            <a:r>
              <a:rPr lang="sl-SI" dirty="0"/>
              <a:t> </a:t>
            </a:r>
            <a:r>
              <a:rPr lang="sl-SI" dirty="0" err="1"/>
              <a:t>manager</a:t>
            </a:r>
            <a:r>
              <a:rPr lang="sl-SI" dirty="0"/>
              <a:t> </a:t>
            </a:r>
            <a:r>
              <a:rPr lang="sl-SI" dirty="0" err="1"/>
              <a:t>per</a:t>
            </a:r>
            <a:r>
              <a:rPr lang="sl-SI" dirty="0"/>
              <a:t> </a:t>
            </a:r>
            <a:r>
              <a:rPr lang="sl-SI" dirty="0" err="1"/>
              <a:t>month</a:t>
            </a:r>
            <a:r>
              <a:rPr lang="sl-SI" dirty="0"/>
              <a:t>: 18.000$</a:t>
            </a:r>
          </a:p>
          <a:p>
            <a:pPr lvl="1"/>
            <a:r>
              <a:rPr lang="sl-SI" dirty="0" err="1"/>
              <a:t>Whitepaper</a:t>
            </a:r>
            <a:r>
              <a:rPr lang="sl-SI" dirty="0"/>
              <a:t> (50 </a:t>
            </a:r>
            <a:r>
              <a:rPr lang="sl-SI" dirty="0" err="1"/>
              <a:t>hrs</a:t>
            </a:r>
            <a:r>
              <a:rPr lang="sl-SI" dirty="0"/>
              <a:t>): 10.000$</a:t>
            </a:r>
          </a:p>
          <a:p>
            <a:pPr lvl="1"/>
            <a:r>
              <a:rPr lang="sl-SI" dirty="0"/>
              <a:t>ICO </a:t>
            </a:r>
            <a:r>
              <a:rPr lang="sl-SI" dirty="0" err="1"/>
              <a:t>landing</a:t>
            </a:r>
            <a:r>
              <a:rPr lang="sl-SI" dirty="0"/>
              <a:t> </a:t>
            </a:r>
            <a:r>
              <a:rPr lang="sl-SI" dirty="0" err="1"/>
              <a:t>page</a:t>
            </a:r>
            <a:r>
              <a:rPr lang="sl-SI" dirty="0"/>
              <a:t>: 10.000$</a:t>
            </a:r>
          </a:p>
          <a:p>
            <a:pPr lvl="1"/>
            <a:r>
              <a:rPr lang="sl-SI" dirty="0" err="1"/>
              <a:t>Localization</a:t>
            </a:r>
            <a:r>
              <a:rPr lang="sl-SI" dirty="0"/>
              <a:t> </a:t>
            </a:r>
            <a:r>
              <a:rPr lang="sl-SI" dirty="0" err="1"/>
              <a:t>per</a:t>
            </a:r>
            <a:r>
              <a:rPr lang="sl-SI" dirty="0"/>
              <a:t> </a:t>
            </a:r>
            <a:r>
              <a:rPr lang="sl-SI" dirty="0" err="1"/>
              <a:t>language</a:t>
            </a:r>
            <a:r>
              <a:rPr lang="sl-SI" dirty="0"/>
              <a:t>: 2.000$</a:t>
            </a:r>
          </a:p>
          <a:p>
            <a:pPr lvl="1"/>
            <a:r>
              <a:rPr lang="sl-SI" dirty="0"/>
              <a:t>ICO </a:t>
            </a:r>
            <a:r>
              <a:rPr lang="sl-SI" dirty="0" err="1"/>
              <a:t>smart</a:t>
            </a:r>
            <a:r>
              <a:rPr lang="sl-SI" dirty="0"/>
              <a:t> </a:t>
            </a:r>
            <a:r>
              <a:rPr lang="sl-SI" dirty="0" err="1"/>
              <a:t>contract</a:t>
            </a:r>
            <a:r>
              <a:rPr lang="sl-SI" dirty="0"/>
              <a:t> (ERC-20 </a:t>
            </a:r>
            <a:r>
              <a:rPr lang="sl-SI" dirty="0" err="1"/>
              <a:t>token</a:t>
            </a:r>
            <a:r>
              <a:rPr lang="sl-SI" dirty="0"/>
              <a:t> </a:t>
            </a:r>
            <a:r>
              <a:rPr lang="sl-SI" dirty="0" err="1"/>
              <a:t>issuing</a:t>
            </a:r>
            <a:r>
              <a:rPr lang="sl-SI" dirty="0"/>
              <a:t>): 5.000$</a:t>
            </a:r>
          </a:p>
          <a:p>
            <a:pPr lvl="1"/>
            <a:r>
              <a:rPr lang="sl-SI" dirty="0"/>
              <a:t>PR, marketing: 150.000$ </a:t>
            </a:r>
          </a:p>
          <a:p>
            <a:endParaRPr lang="sl-SI" dirty="0"/>
          </a:p>
        </p:txBody>
      </p:sp>
    </p:spTree>
    <p:extLst>
      <p:ext uri="{BB962C8B-B14F-4D97-AF65-F5344CB8AC3E}">
        <p14:creationId xmlns:p14="http://schemas.microsoft.com/office/powerpoint/2010/main" val="1435087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So, should you use ICO?</a:t>
            </a:r>
            <a:endParaRPr lang="sl-SI" dirty="0"/>
          </a:p>
        </p:txBody>
      </p:sp>
      <p:graphicFrame>
        <p:nvGraphicFramePr>
          <p:cNvPr id="4" name="Content Placeholder 5">
            <a:extLst>
              <a:ext uri="{FF2B5EF4-FFF2-40B4-BE49-F238E27FC236}">
                <a16:creationId xmlns:a16="http://schemas.microsoft.com/office/drawing/2014/main" id="{55F38A79-A5FC-4B3D-BDDC-9DE1A43832A3}"/>
              </a:ext>
            </a:extLst>
          </p:cNvPr>
          <p:cNvGraphicFramePr>
            <a:graphicFrameLocks/>
          </p:cNvGraphicFramePr>
          <p:nvPr/>
        </p:nvGraphicFramePr>
        <p:xfrm>
          <a:off x="2063552" y="1484784"/>
          <a:ext cx="8382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152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a:t>Summary: Benefits of blockchain and cryptocurrencies for entrepreneurs</a:t>
            </a:r>
            <a:br>
              <a:rPr lang="en-US" dirty="0"/>
            </a:br>
            <a:endParaRPr lang="sl-SI" dirty="0"/>
          </a:p>
        </p:txBody>
      </p:sp>
      <p:sp>
        <p:nvSpPr>
          <p:cNvPr id="3" name="Ograda vsebine 2"/>
          <p:cNvSpPr>
            <a:spLocks noGrp="1"/>
          </p:cNvSpPr>
          <p:nvPr>
            <p:ph idx="1"/>
          </p:nvPr>
        </p:nvSpPr>
        <p:spPr/>
        <p:txBody>
          <a:bodyPr>
            <a:normAutofit/>
          </a:bodyPr>
          <a:lstStyle/>
          <a:p>
            <a:r>
              <a:rPr lang="en-US" dirty="0"/>
              <a:t>ICO &amp; </a:t>
            </a:r>
            <a:r>
              <a:rPr lang="en-US" dirty="0" err="1"/>
              <a:t>Blockchain</a:t>
            </a:r>
            <a:r>
              <a:rPr lang="en-US" dirty="0"/>
              <a:t> technologies</a:t>
            </a:r>
          </a:p>
          <a:p>
            <a:pPr lvl="1"/>
            <a:r>
              <a:rPr lang="en-US" dirty="0"/>
              <a:t>Develop an idea and get funding through ICO</a:t>
            </a:r>
          </a:p>
          <a:p>
            <a:endParaRPr lang="en-US" dirty="0"/>
          </a:p>
          <a:p>
            <a:r>
              <a:rPr lang="en-US" dirty="0"/>
              <a:t>Cryptocurrencies</a:t>
            </a:r>
          </a:p>
          <a:p>
            <a:pPr lvl="1"/>
            <a:r>
              <a:rPr lang="en-US" dirty="0"/>
              <a:t>C2B international payments (some educational institutions accept BTC)</a:t>
            </a:r>
          </a:p>
          <a:p>
            <a:pPr lvl="1"/>
            <a:r>
              <a:rPr lang="en-US" dirty="0"/>
              <a:t>B2B international payments (future)</a:t>
            </a:r>
          </a:p>
          <a:p>
            <a:pPr lvl="1"/>
            <a:r>
              <a:rPr lang="en-US" dirty="0"/>
              <a:t>Investments and wealth storage</a:t>
            </a:r>
          </a:p>
        </p:txBody>
      </p:sp>
    </p:spTree>
    <p:extLst>
      <p:ext uri="{BB962C8B-B14F-4D97-AF65-F5344CB8AC3E}">
        <p14:creationId xmlns:p14="http://schemas.microsoft.com/office/powerpoint/2010/main" val="2184676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Some EU sources of Funding</a:t>
            </a:r>
            <a:endParaRPr lang="sl-SI" dirty="0"/>
          </a:p>
        </p:txBody>
      </p:sp>
      <p:sp>
        <p:nvSpPr>
          <p:cNvPr id="3" name="Ograda vsebine 2"/>
          <p:cNvSpPr>
            <a:spLocks noGrp="1"/>
          </p:cNvSpPr>
          <p:nvPr>
            <p:ph sz="half" idx="1"/>
          </p:nvPr>
        </p:nvSpPr>
        <p:spPr/>
        <p:txBody>
          <a:bodyPr>
            <a:normAutofit lnSpcReduction="10000"/>
          </a:bodyPr>
          <a:lstStyle/>
          <a:p>
            <a:r>
              <a:rPr lang="sl-SI" dirty="0"/>
              <a:t>ICT:</a:t>
            </a:r>
          </a:p>
          <a:p>
            <a:pPr lvl="1"/>
            <a:r>
              <a:rPr lang="sl-SI" dirty="0"/>
              <a:t>CIP</a:t>
            </a:r>
          </a:p>
          <a:p>
            <a:pPr lvl="1"/>
            <a:r>
              <a:rPr lang="sl-SI" dirty="0" err="1"/>
              <a:t>Creative</a:t>
            </a:r>
            <a:r>
              <a:rPr lang="sl-SI" dirty="0"/>
              <a:t> </a:t>
            </a:r>
            <a:r>
              <a:rPr lang="sl-SI" dirty="0" err="1"/>
              <a:t>Europe</a:t>
            </a:r>
            <a:endParaRPr lang="sl-SI" dirty="0"/>
          </a:p>
          <a:p>
            <a:pPr lvl="1"/>
            <a:r>
              <a:rPr lang="sl-SI" dirty="0" err="1"/>
              <a:t>EaSI</a:t>
            </a:r>
            <a:endParaRPr lang="sl-SI" dirty="0"/>
          </a:p>
          <a:p>
            <a:pPr lvl="1"/>
            <a:r>
              <a:rPr lang="sl-SI" dirty="0"/>
              <a:t>EIB</a:t>
            </a:r>
          </a:p>
          <a:p>
            <a:pPr lvl="1"/>
            <a:r>
              <a:rPr lang="sl-SI" dirty="0" err="1"/>
              <a:t>InnovFin</a:t>
            </a:r>
            <a:endParaRPr lang="sl-SI" dirty="0"/>
          </a:p>
          <a:p>
            <a:pPr lvl="1"/>
            <a:r>
              <a:rPr lang="sl-SI" dirty="0" err="1"/>
              <a:t>Structural</a:t>
            </a:r>
            <a:r>
              <a:rPr lang="sl-SI" dirty="0"/>
              <a:t> </a:t>
            </a:r>
            <a:r>
              <a:rPr lang="sl-SI" dirty="0" err="1"/>
              <a:t>Fuds</a:t>
            </a:r>
            <a:endParaRPr lang="sl-SI" dirty="0"/>
          </a:p>
          <a:p>
            <a:pPr lvl="1"/>
            <a:r>
              <a:rPr lang="sl-SI" dirty="0"/>
              <a:t>EFSI</a:t>
            </a:r>
          </a:p>
          <a:p>
            <a:pPr lvl="1"/>
            <a:r>
              <a:rPr lang="sl-SI" dirty="0"/>
              <a:t>EIF</a:t>
            </a:r>
          </a:p>
          <a:p>
            <a:pPr lvl="1"/>
            <a:r>
              <a:rPr lang="sl-SI" dirty="0"/>
              <a:t>LIFE</a:t>
            </a:r>
          </a:p>
          <a:p>
            <a:pPr lvl="1"/>
            <a:r>
              <a:rPr lang="sl-SI" dirty="0" err="1"/>
              <a:t>Progress</a:t>
            </a:r>
            <a:r>
              <a:rPr lang="sl-SI" dirty="0"/>
              <a:t> </a:t>
            </a:r>
            <a:r>
              <a:rPr lang="sl-SI" dirty="0" err="1"/>
              <a:t>Microfinance</a:t>
            </a:r>
            <a:endParaRPr lang="sl-SI" dirty="0"/>
          </a:p>
        </p:txBody>
      </p:sp>
      <p:sp>
        <p:nvSpPr>
          <p:cNvPr id="4" name="Ograda vsebine 3"/>
          <p:cNvSpPr>
            <a:spLocks noGrp="1"/>
          </p:cNvSpPr>
          <p:nvPr>
            <p:ph sz="half" idx="2"/>
          </p:nvPr>
        </p:nvSpPr>
        <p:spPr/>
        <p:txBody>
          <a:bodyPr>
            <a:normAutofit lnSpcReduction="10000"/>
          </a:bodyPr>
          <a:lstStyle/>
          <a:p>
            <a:r>
              <a:rPr lang="sl-SI" dirty="0" err="1"/>
              <a:t>Startups</a:t>
            </a:r>
            <a:endParaRPr lang="sl-SI" dirty="0"/>
          </a:p>
          <a:p>
            <a:r>
              <a:rPr lang="sl-SI" dirty="0">
                <a:sym typeface="Wingdings" panose="05000000000000000000" pitchFamily="2" charset="2"/>
              </a:rPr>
              <a:t></a:t>
            </a:r>
            <a:r>
              <a:rPr lang="sl-SI" dirty="0"/>
              <a:t> +:</a:t>
            </a:r>
          </a:p>
          <a:p>
            <a:pPr lvl="1"/>
            <a:r>
              <a:rPr lang="sl-SI" dirty="0"/>
              <a:t>COSME</a:t>
            </a:r>
          </a:p>
          <a:p>
            <a:pPr lvl="1"/>
            <a:r>
              <a:rPr lang="sl-SI" dirty="0"/>
              <a:t>WB EDIF</a:t>
            </a:r>
          </a:p>
        </p:txBody>
      </p:sp>
    </p:spTree>
    <p:extLst>
      <p:ext uri="{BB962C8B-B14F-4D97-AF65-F5344CB8AC3E}">
        <p14:creationId xmlns:p14="http://schemas.microsoft.com/office/powerpoint/2010/main" val="3298689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Access to finance</a:t>
            </a:r>
          </a:p>
        </p:txBody>
      </p:sp>
      <p:sp>
        <p:nvSpPr>
          <p:cNvPr id="3" name="Ograda vsebine 2"/>
          <p:cNvSpPr>
            <a:spLocks noGrp="1"/>
          </p:cNvSpPr>
          <p:nvPr>
            <p:ph idx="1"/>
          </p:nvPr>
        </p:nvSpPr>
        <p:spPr>
          <a:xfrm>
            <a:off x="609600" y="1600201"/>
            <a:ext cx="7790656" cy="4525963"/>
          </a:xfrm>
        </p:spPr>
        <p:txBody>
          <a:bodyPr>
            <a:normAutofit/>
          </a:bodyPr>
          <a:lstStyle/>
          <a:p>
            <a:r>
              <a:rPr lang="sl-SI" dirty="0"/>
              <a:t>EU </a:t>
            </a:r>
            <a:r>
              <a:rPr lang="sl-SI" dirty="0" err="1"/>
              <a:t>funding</a:t>
            </a:r>
            <a:r>
              <a:rPr lang="sl-SI" dirty="0"/>
              <a:t> </a:t>
            </a:r>
            <a:r>
              <a:rPr lang="sl-SI" dirty="0" err="1"/>
              <a:t>possibilities</a:t>
            </a:r>
            <a:r>
              <a:rPr lang="sl-SI" dirty="0"/>
              <a:t>:</a:t>
            </a:r>
          </a:p>
          <a:p>
            <a:pPr lvl="1"/>
            <a:r>
              <a:rPr lang="en-US" dirty="0">
                <a:hlinkClick r:id="rId2"/>
              </a:rPr>
              <a:t>Access to finance</a:t>
            </a:r>
            <a:endParaRPr lang="en-US" dirty="0"/>
          </a:p>
          <a:p>
            <a:pPr lvl="1"/>
            <a:r>
              <a:rPr lang="sl-SI" dirty="0"/>
              <a:t>EU </a:t>
            </a:r>
            <a:r>
              <a:rPr lang="sl-SI" dirty="0" err="1"/>
              <a:t>funding</a:t>
            </a:r>
            <a:r>
              <a:rPr lang="sl-SI" dirty="0"/>
              <a:t> </a:t>
            </a:r>
            <a:r>
              <a:rPr lang="sl-SI" dirty="0" err="1"/>
              <a:t>programmes</a:t>
            </a:r>
            <a:r>
              <a:rPr lang="sl-SI" dirty="0"/>
              <a:t> (</a:t>
            </a:r>
            <a:r>
              <a:rPr lang="sl-SI" dirty="0" err="1"/>
              <a:t>direct</a:t>
            </a:r>
            <a:r>
              <a:rPr lang="sl-SI" dirty="0"/>
              <a:t> </a:t>
            </a:r>
            <a:r>
              <a:rPr lang="sl-SI" dirty="0" err="1"/>
              <a:t>and</a:t>
            </a:r>
            <a:r>
              <a:rPr lang="sl-SI" dirty="0"/>
              <a:t> </a:t>
            </a:r>
            <a:r>
              <a:rPr lang="sl-SI" dirty="0" err="1"/>
              <a:t>indirect</a:t>
            </a:r>
            <a:r>
              <a:rPr lang="sl-SI" dirty="0"/>
              <a:t> </a:t>
            </a:r>
            <a:r>
              <a:rPr lang="sl-SI" dirty="0" err="1"/>
              <a:t>funding</a:t>
            </a:r>
            <a:r>
              <a:rPr lang="sl-SI" dirty="0"/>
              <a:t>)</a:t>
            </a:r>
          </a:p>
          <a:p>
            <a:r>
              <a:rPr lang="sl-SI" dirty="0"/>
              <a:t>Most </a:t>
            </a:r>
            <a:r>
              <a:rPr lang="sl-SI" dirty="0" err="1"/>
              <a:t>interesting</a:t>
            </a:r>
            <a:r>
              <a:rPr lang="sl-SI" dirty="0"/>
              <a:t> </a:t>
            </a:r>
            <a:r>
              <a:rPr lang="sl-SI" dirty="0" err="1"/>
              <a:t>calls</a:t>
            </a:r>
            <a:r>
              <a:rPr lang="sl-SI" dirty="0"/>
              <a:t> </a:t>
            </a:r>
            <a:r>
              <a:rPr lang="sl-SI" dirty="0" err="1"/>
              <a:t>for</a:t>
            </a:r>
            <a:r>
              <a:rPr lang="sl-SI" dirty="0"/>
              <a:t> </a:t>
            </a:r>
            <a:r>
              <a:rPr lang="sl-SI" dirty="0" err="1"/>
              <a:t>entrepreneurs</a:t>
            </a:r>
            <a:r>
              <a:rPr lang="sl-SI" dirty="0"/>
              <a:t>:</a:t>
            </a:r>
          </a:p>
          <a:p>
            <a:pPr lvl="1"/>
            <a:r>
              <a:rPr lang="sl-SI" dirty="0"/>
              <a:t>H2020 SME Instrument Phase 1 (50k€), 2(2,5M€), 3(support)</a:t>
            </a:r>
          </a:p>
          <a:p>
            <a:pPr lvl="1"/>
            <a:r>
              <a:rPr lang="sl-SI" dirty="0"/>
              <a:t>Erasmus+ </a:t>
            </a:r>
            <a:r>
              <a:rPr lang="sl-SI" dirty="0" err="1"/>
              <a:t>Key</a:t>
            </a:r>
            <a:r>
              <a:rPr lang="sl-SI" dirty="0"/>
              <a:t> </a:t>
            </a:r>
            <a:r>
              <a:rPr lang="sl-SI" dirty="0" err="1"/>
              <a:t>Action</a:t>
            </a:r>
            <a:r>
              <a:rPr lang="sl-SI" dirty="0"/>
              <a:t> 2</a:t>
            </a:r>
          </a:p>
          <a:p>
            <a:r>
              <a:rPr lang="sl-SI" dirty="0" err="1"/>
              <a:t>Others</a:t>
            </a:r>
            <a:r>
              <a:rPr lang="sl-SI" dirty="0"/>
              <a:t> (</a:t>
            </a:r>
            <a:r>
              <a:rPr lang="sl-SI" dirty="0" err="1"/>
              <a:t>non</a:t>
            </a:r>
            <a:r>
              <a:rPr lang="sl-SI" dirty="0"/>
              <a:t>-EU): </a:t>
            </a:r>
          </a:p>
          <a:p>
            <a:pPr lvl="1"/>
            <a:r>
              <a:rPr lang="sl-SI" dirty="0" err="1"/>
              <a:t>Norway</a:t>
            </a:r>
            <a:r>
              <a:rPr lang="sl-SI" dirty="0"/>
              <a:t> </a:t>
            </a:r>
            <a:r>
              <a:rPr lang="sl-SI" dirty="0" err="1"/>
              <a:t>grants</a:t>
            </a:r>
            <a:endParaRPr lang="sl-SI" dirty="0"/>
          </a:p>
        </p:txBody>
      </p:sp>
      <p:pic>
        <p:nvPicPr>
          <p:cNvPr id="4" name="Picture 6" descr="A screenshot of a cell phone&#10;&#10;Description generated with high confidence">
            <a:extLst>
              <a:ext uri="{FF2B5EF4-FFF2-40B4-BE49-F238E27FC236}">
                <a16:creationId xmlns:a16="http://schemas.microsoft.com/office/drawing/2014/main" id="{03C30215-20B4-46AC-854E-17FADEF0A0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437" r="19223"/>
          <a:stretch/>
        </p:blipFill>
        <p:spPr>
          <a:xfrm>
            <a:off x="8400256" y="1366016"/>
            <a:ext cx="3791744" cy="549197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5692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start-up </a:t>
            </a:r>
            <a:r>
              <a:rPr lang="sl-SI" dirty="0" err="1"/>
              <a:t>and</a:t>
            </a:r>
            <a:r>
              <a:rPr lang="sl-SI" dirty="0"/>
              <a:t> </a:t>
            </a:r>
            <a:r>
              <a:rPr lang="sl-SI" dirty="0" err="1"/>
              <a:t>development</a:t>
            </a:r>
            <a:endParaRPr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fontScale="70000" lnSpcReduction="20000"/>
          </a:bodyPr>
          <a:lstStyle/>
          <a:p>
            <a:pPr marL="114300" indent="0" algn="just">
              <a:buNone/>
            </a:pPr>
            <a:r>
              <a:rPr lang="en-US" b="1" i="0" dirty="0">
                <a:effectLst/>
                <a:highlight>
                  <a:srgbClr val="FFFFFF"/>
                </a:highlight>
                <a:latin typeface="+mn-lt"/>
              </a:rPr>
              <a:t>Stage II: Survival</a:t>
            </a:r>
          </a:p>
          <a:p>
            <a:pPr algn="just"/>
            <a:r>
              <a:rPr lang="en-US" b="0" i="0" dirty="0">
                <a:effectLst/>
                <a:highlight>
                  <a:srgbClr val="FFFFFF"/>
                </a:highlight>
                <a:latin typeface="+mn-lt"/>
              </a:rPr>
              <a:t>In reaching this stage, the business has demonstrated that it is a workable business entity. It has enough customers and satisfies them sufficiently with its products or services to keep them. The key problem thus shifts from mere existence to the relationship between revenues and expenses. The main issues are as follows:</a:t>
            </a:r>
          </a:p>
          <a:p>
            <a:pPr algn="just">
              <a:buFont typeface="Arial" panose="020B0604020202020204" pitchFamily="34" charset="0"/>
              <a:buChar char="•"/>
            </a:pPr>
            <a:r>
              <a:rPr lang="en-US" b="0" i="0" dirty="0">
                <a:effectLst/>
                <a:highlight>
                  <a:srgbClr val="FFFFFF"/>
                </a:highlight>
                <a:latin typeface="+mn-lt"/>
              </a:rPr>
              <a:t>In the short run, can we generate enough cash to break even and to cover the repair or replacement of our capital assets as they wear out?</a:t>
            </a:r>
          </a:p>
          <a:p>
            <a:pPr algn="just">
              <a:buFont typeface="Arial" panose="020B0604020202020204" pitchFamily="34" charset="0"/>
              <a:buChar char="•"/>
            </a:pPr>
            <a:r>
              <a:rPr lang="en-US" b="0" i="0" dirty="0">
                <a:effectLst/>
                <a:highlight>
                  <a:srgbClr val="FFFFFF"/>
                </a:highlight>
                <a:latin typeface="+mn-lt"/>
              </a:rPr>
              <a:t>Can we, at a minimum, generate enough cash flow to stay in business and to finance growth to a size that is sufficiently large, given our industry and market niche, to earn an economic return on our assets and labor?</a:t>
            </a:r>
          </a:p>
          <a:p>
            <a:pPr algn="just"/>
            <a:r>
              <a:rPr lang="en-US" b="0" i="0" dirty="0">
                <a:effectLst/>
                <a:highlight>
                  <a:srgbClr val="FFFFFF"/>
                </a:highlight>
                <a:latin typeface="+mn-lt"/>
              </a:rPr>
              <a:t>The organization is still simple. The company may have a limited number of employees supervised by a sales manager or a general foreman. Neither of them makes major decisions independently but instead carries out the rather well-defined orders of the owner.</a:t>
            </a:r>
          </a:p>
          <a:p>
            <a:pPr algn="just"/>
            <a:r>
              <a:rPr lang="en-US" b="0" i="0" dirty="0">
                <a:effectLst/>
                <a:highlight>
                  <a:srgbClr val="FFFFFF"/>
                </a:highlight>
                <a:latin typeface="+mn-lt"/>
              </a:rPr>
              <a:t>Systems development is minimal. Formal planning is, at best, cash forecasting. The major goal is still survival, and the owner is still synonymous with the business.</a:t>
            </a:r>
          </a:p>
          <a:p>
            <a:endParaRPr lang="en-US" dirty="0"/>
          </a:p>
        </p:txBody>
      </p:sp>
    </p:spTree>
    <p:extLst>
      <p:ext uri="{BB962C8B-B14F-4D97-AF65-F5344CB8AC3E}">
        <p14:creationId xmlns:p14="http://schemas.microsoft.com/office/powerpoint/2010/main" val="325053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start-up </a:t>
            </a:r>
            <a:r>
              <a:rPr lang="sl-SI" dirty="0" err="1"/>
              <a:t>and</a:t>
            </a:r>
            <a:r>
              <a:rPr lang="sl-SI" dirty="0"/>
              <a:t> </a:t>
            </a:r>
            <a:r>
              <a:rPr lang="sl-SI" dirty="0" err="1"/>
              <a:t>development</a:t>
            </a:r>
            <a:endParaRPr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200" y="1690688"/>
            <a:ext cx="10313709" cy="4528041"/>
          </a:xfrm>
        </p:spPr>
        <p:txBody>
          <a:bodyPr>
            <a:normAutofit/>
          </a:bodyPr>
          <a:lstStyle/>
          <a:p>
            <a:pPr marL="114300" indent="0" algn="just">
              <a:buNone/>
            </a:pPr>
            <a:r>
              <a:rPr lang="en-US" b="1" i="0" dirty="0">
                <a:effectLst/>
                <a:highlight>
                  <a:srgbClr val="FFFFFF"/>
                </a:highlight>
                <a:latin typeface="Arial" panose="020B0604020202020204" pitchFamily="34" charset="0"/>
                <a:cs typeface="Arial" panose="020B0604020202020204" pitchFamily="34" charset="0"/>
              </a:rPr>
              <a:t>Stage III: Success</a:t>
            </a:r>
          </a:p>
          <a:p>
            <a:pPr algn="just"/>
            <a:r>
              <a:rPr lang="en-US" sz="2000" b="0" i="0" dirty="0">
                <a:effectLst/>
                <a:highlight>
                  <a:srgbClr val="FFFFFF"/>
                </a:highlight>
                <a:latin typeface="Arial" panose="020B0604020202020204" pitchFamily="34" charset="0"/>
                <a:cs typeface="Arial" panose="020B0604020202020204" pitchFamily="34" charset="0"/>
              </a:rPr>
              <a:t>The decision facing owners at this stage is whether to exploit the company’s accomplishments and expand or keep the company stable and profitable, providing a base for alternative owner activities. Thus, a key issue is whether to use the company as a platform for growth or as a means of support for the owners as they completely or partially disengage from the company. Organizationally, the company has grown large enough to, in many cases, require functional managers to take over certain duties performed by the owner. The managers should be competent but need not be of the highest caliber, since their upward potential is limited by the corporate goals. Cash is plentiful and the main concern is to avoid a cash drain in prosperous periods to the detriment of the company’s ability to withstand the inevitable rough times.</a:t>
            </a:r>
            <a:endParaRPr lang="en-US" sz="2000" dirty="0">
              <a:highlight>
                <a:srgbClr val="FFFFFF"/>
              </a:highlight>
              <a:latin typeface="Arial" panose="020B0604020202020204" pitchFamily="34" charset="0"/>
              <a:cs typeface="Arial" panose="020B0604020202020204" pitchFamily="34" charset="0"/>
            </a:endParaRPr>
          </a:p>
          <a:p>
            <a:pPr algn="l"/>
            <a:endParaRPr lang="en-US" dirty="0"/>
          </a:p>
        </p:txBody>
      </p:sp>
    </p:spTree>
    <p:extLst>
      <p:ext uri="{BB962C8B-B14F-4D97-AF65-F5344CB8AC3E}">
        <p14:creationId xmlns:p14="http://schemas.microsoft.com/office/powerpoint/2010/main" val="131576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start-up </a:t>
            </a:r>
            <a:r>
              <a:rPr lang="sl-SI" dirty="0" err="1"/>
              <a:t>and</a:t>
            </a:r>
            <a:r>
              <a:rPr lang="sl-SI" dirty="0"/>
              <a:t> </a:t>
            </a:r>
            <a:r>
              <a:rPr lang="sl-SI" dirty="0" err="1"/>
              <a:t>development</a:t>
            </a:r>
            <a:endParaRPr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200" y="1690688"/>
            <a:ext cx="10313709" cy="4528041"/>
          </a:xfrm>
        </p:spPr>
        <p:txBody>
          <a:bodyPr>
            <a:normAutofit fontScale="62500" lnSpcReduction="20000"/>
          </a:bodyPr>
          <a:lstStyle/>
          <a:p>
            <a:pPr marL="114300" indent="0" algn="just">
              <a:buNone/>
            </a:pPr>
            <a:r>
              <a:rPr lang="en-US" b="1" i="0" dirty="0">
                <a:effectLst/>
                <a:highlight>
                  <a:srgbClr val="FFFFFF"/>
                </a:highlight>
                <a:latin typeface="Arial" panose="020B0604020202020204" pitchFamily="34" charset="0"/>
                <a:cs typeface="Arial" panose="020B0604020202020204" pitchFamily="34" charset="0"/>
              </a:rPr>
              <a:t>Stage IV: Take-Off</a:t>
            </a:r>
          </a:p>
          <a:p>
            <a:pPr marL="114300" indent="0" algn="just">
              <a:buNone/>
            </a:pPr>
            <a:endParaRPr lang="en-US" b="1" i="0" dirty="0">
              <a:effectLst/>
              <a:highlight>
                <a:srgbClr val="FFFFFF"/>
              </a:highlight>
              <a:latin typeface="Arial" panose="020B0604020202020204" pitchFamily="34" charset="0"/>
              <a:cs typeface="Arial" panose="020B0604020202020204" pitchFamily="34" charset="0"/>
            </a:endParaRPr>
          </a:p>
          <a:p>
            <a:pPr algn="just"/>
            <a:r>
              <a:rPr lang="en-US" b="0" i="0" dirty="0">
                <a:effectLst/>
                <a:highlight>
                  <a:srgbClr val="FFFFFF"/>
                </a:highlight>
                <a:latin typeface="Arial" panose="020B0604020202020204" pitchFamily="34" charset="0"/>
                <a:cs typeface="Arial" panose="020B0604020202020204" pitchFamily="34" charset="0"/>
              </a:rPr>
              <a:t>In this stage the key problems are how to grow rapidly and how to finance that growth. The most important questions, then, are in the following areas:</a:t>
            </a:r>
          </a:p>
          <a:p>
            <a:pPr algn="just"/>
            <a:r>
              <a:rPr lang="en-US" b="0" i="1" dirty="0">
                <a:effectLst/>
                <a:highlight>
                  <a:srgbClr val="FFFFFF"/>
                </a:highlight>
                <a:latin typeface="Arial" panose="020B0604020202020204" pitchFamily="34" charset="0"/>
                <a:cs typeface="Arial" panose="020B0604020202020204" pitchFamily="34" charset="0"/>
              </a:rPr>
              <a:t>Delegation-</a:t>
            </a:r>
            <a:r>
              <a:rPr lang="en-US" b="0" i="0" dirty="0">
                <a:effectLst/>
                <a:highlight>
                  <a:srgbClr val="FFFFFF"/>
                </a:highlight>
                <a:latin typeface="Arial" panose="020B0604020202020204" pitchFamily="34" charset="0"/>
                <a:cs typeface="Arial" panose="020B0604020202020204" pitchFamily="34" charset="0"/>
              </a:rPr>
              <a:t> Can the owner delegate responsibility to others to improve the managerial effectiveness of a fast-growing and increasingly complex enterprise? Further, will the action be true delegation with controls on performance and a willingness to see mistakes made, or will it be abdication, as is so often the case?</a:t>
            </a:r>
          </a:p>
          <a:p>
            <a:pPr algn="just"/>
            <a:r>
              <a:rPr lang="en-US" b="0" i="1" dirty="0">
                <a:effectLst/>
                <a:highlight>
                  <a:srgbClr val="FFFFFF"/>
                </a:highlight>
                <a:latin typeface="Arial" panose="020B0604020202020204" pitchFamily="34" charset="0"/>
                <a:cs typeface="Arial" panose="020B0604020202020204" pitchFamily="34" charset="0"/>
              </a:rPr>
              <a:t>Cash-</a:t>
            </a:r>
            <a:r>
              <a:rPr lang="en-US" b="0" i="0" dirty="0">
                <a:effectLst/>
                <a:highlight>
                  <a:srgbClr val="FFFFFF"/>
                </a:highlight>
                <a:latin typeface="Arial" panose="020B0604020202020204" pitchFamily="34" charset="0"/>
                <a:cs typeface="Arial" panose="020B0604020202020204" pitchFamily="34" charset="0"/>
              </a:rPr>
              <a:t> Will there be enough to satisfy the great demands growth brings (often requiring a willingness on the owner’s part to tolerate a high debt-equity ratio) and a cash flow that is not eroded by inadequate expense controls or ill-advised investments brought about by owner impatience?</a:t>
            </a:r>
          </a:p>
          <a:p>
            <a:pPr algn="just"/>
            <a:r>
              <a:rPr lang="en-US" b="0" i="0" dirty="0">
                <a:effectLst/>
                <a:highlight>
                  <a:srgbClr val="FFFFFF"/>
                </a:highlight>
                <a:latin typeface="Arial" panose="020B0604020202020204" pitchFamily="34" charset="0"/>
                <a:cs typeface="Arial" panose="020B0604020202020204" pitchFamily="34" charset="0"/>
              </a:rPr>
              <a:t>The organization is decentralized and, at least in part, </a:t>
            </a:r>
            <a:r>
              <a:rPr lang="en-US" b="0" i="0" dirty="0" err="1">
                <a:effectLst/>
                <a:highlight>
                  <a:srgbClr val="FFFFFF"/>
                </a:highlight>
                <a:latin typeface="Arial" panose="020B0604020202020204" pitchFamily="34" charset="0"/>
                <a:cs typeface="Arial" panose="020B0604020202020204" pitchFamily="34" charset="0"/>
              </a:rPr>
              <a:t>divisionalized</a:t>
            </a:r>
            <a:r>
              <a:rPr lang="en-US" b="0" i="0" dirty="0">
                <a:effectLst/>
                <a:highlight>
                  <a:srgbClr val="FFFFFF"/>
                </a:highlight>
                <a:latin typeface="Arial" panose="020B0604020202020204" pitchFamily="34" charset="0"/>
                <a:cs typeface="Arial" panose="020B0604020202020204" pitchFamily="34" charset="0"/>
              </a:rPr>
              <a:t>—usually in either sales or production. The key managers must be very competent to handle a growing and complex business environment. The systems, strained by growth, are becoming more refined and extensive. Both </a:t>
            </a:r>
            <a:r>
              <a:rPr lang="en-US" b="0" i="1" dirty="0">
                <a:effectLst/>
                <a:highlight>
                  <a:srgbClr val="FFFFFF"/>
                </a:highlight>
                <a:latin typeface="Arial" panose="020B0604020202020204" pitchFamily="34" charset="0"/>
                <a:cs typeface="Arial" panose="020B0604020202020204" pitchFamily="34" charset="0"/>
              </a:rPr>
              <a:t>operational</a:t>
            </a:r>
            <a:r>
              <a:rPr lang="en-US" b="0" i="0" dirty="0">
                <a:effectLst/>
                <a:highlight>
                  <a:srgbClr val="FFFFFF"/>
                </a:highlight>
                <a:latin typeface="Arial" panose="020B0604020202020204" pitchFamily="34" charset="0"/>
                <a:cs typeface="Arial" panose="020B0604020202020204" pitchFamily="34" charset="0"/>
              </a:rPr>
              <a:t> and </a:t>
            </a:r>
            <a:r>
              <a:rPr lang="en-US" b="0" i="1" dirty="0">
                <a:effectLst/>
                <a:highlight>
                  <a:srgbClr val="FFFFFF"/>
                </a:highlight>
                <a:latin typeface="Arial" panose="020B0604020202020204" pitchFamily="34" charset="0"/>
                <a:cs typeface="Arial" panose="020B0604020202020204" pitchFamily="34" charset="0"/>
              </a:rPr>
              <a:t>strategic</a:t>
            </a:r>
            <a:r>
              <a:rPr lang="en-US" b="0" i="0" dirty="0">
                <a:effectLst/>
                <a:highlight>
                  <a:srgbClr val="FFFFFF"/>
                </a:highlight>
                <a:latin typeface="Arial" panose="020B0604020202020204" pitchFamily="34" charset="0"/>
                <a:cs typeface="Arial" panose="020B0604020202020204" pitchFamily="34" charset="0"/>
              </a:rPr>
              <a:t> planning are being done and involve specific managers. The owner and the business have become reasonably separate, yet the company is still dominated by both the owner’s presence and stock control.</a:t>
            </a:r>
          </a:p>
          <a:p>
            <a:endParaRPr lang="en-US" dirty="0"/>
          </a:p>
        </p:txBody>
      </p:sp>
    </p:spTree>
    <p:extLst>
      <p:ext uri="{BB962C8B-B14F-4D97-AF65-F5344CB8AC3E}">
        <p14:creationId xmlns:p14="http://schemas.microsoft.com/office/powerpoint/2010/main" val="266978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Business</a:t>
            </a:r>
            <a:r>
              <a:rPr lang="sl-SI" dirty="0"/>
              <a:t> start-up </a:t>
            </a:r>
            <a:r>
              <a:rPr lang="sl-SI" dirty="0" err="1"/>
              <a:t>and</a:t>
            </a:r>
            <a:r>
              <a:rPr lang="sl-SI" dirty="0"/>
              <a:t> </a:t>
            </a:r>
            <a:r>
              <a:rPr lang="sl-SI" dirty="0" err="1"/>
              <a:t>development</a:t>
            </a:r>
            <a:endParaRPr lang="sl-SI" dirty="0"/>
          </a:p>
        </p:txBody>
      </p:sp>
      <p:sp>
        <p:nvSpPr>
          <p:cNvPr id="14" name="Text Placeholder 13">
            <a:extLst>
              <a:ext uri="{FF2B5EF4-FFF2-40B4-BE49-F238E27FC236}">
                <a16:creationId xmlns:a16="http://schemas.microsoft.com/office/drawing/2014/main" id="{A8B209F6-1898-C383-E7B1-496A2C1768A0}"/>
              </a:ext>
            </a:extLst>
          </p:cNvPr>
          <p:cNvSpPr>
            <a:spLocks noGrp="1"/>
          </p:cNvSpPr>
          <p:nvPr>
            <p:ph type="body" idx="1"/>
          </p:nvPr>
        </p:nvSpPr>
        <p:spPr>
          <a:xfrm>
            <a:off x="838199" y="1825624"/>
            <a:ext cx="10313709" cy="4528041"/>
          </a:xfrm>
        </p:spPr>
        <p:txBody>
          <a:bodyPr>
            <a:normAutofit fontScale="70000" lnSpcReduction="20000"/>
          </a:bodyPr>
          <a:lstStyle/>
          <a:p>
            <a:pPr marL="114300" indent="0" algn="just">
              <a:buNone/>
            </a:pPr>
            <a:r>
              <a:rPr lang="en-US" b="1" i="0" dirty="0">
                <a:effectLst/>
                <a:highlight>
                  <a:srgbClr val="FFFFFF"/>
                </a:highlight>
                <a:latin typeface="Arial" panose="020B0604020202020204" pitchFamily="34" charset="0"/>
                <a:cs typeface="Arial" panose="020B0604020202020204" pitchFamily="34" charset="0"/>
              </a:rPr>
              <a:t>Stage V: Resource Maturity</a:t>
            </a:r>
          </a:p>
          <a:p>
            <a:pPr marL="114300" indent="0" algn="just">
              <a:buNone/>
            </a:pPr>
            <a:endParaRPr lang="en-US" b="1" i="0" dirty="0">
              <a:effectLst/>
              <a:highlight>
                <a:srgbClr val="FFFFFF"/>
              </a:highlight>
              <a:latin typeface="Arial" panose="020B0604020202020204" pitchFamily="34" charset="0"/>
              <a:cs typeface="Arial" panose="020B0604020202020204" pitchFamily="34" charset="0"/>
            </a:endParaRPr>
          </a:p>
          <a:p>
            <a:pPr algn="just"/>
            <a:r>
              <a:rPr lang="en-US" b="0" i="0" dirty="0">
                <a:effectLst/>
                <a:highlight>
                  <a:srgbClr val="FFFFFF"/>
                </a:highlight>
                <a:latin typeface="Arial" panose="020B0604020202020204" pitchFamily="34" charset="0"/>
                <a:cs typeface="Arial" panose="020B0604020202020204" pitchFamily="34" charset="0"/>
              </a:rPr>
              <a:t> The greatest concerns of a company entering this stage are, first, to consolidate and control the financial gains brought on by rapid growth and, second, to retain the advantages of small size, including flexibility of response and the entrepreneurial spirit. The corporation must expand the management force fast enough to eliminate the inefficiencies that growth can produce and professionalize the company by use of such tools as budgets, strategic planning, management by objectives, and standard cost systems—and do this without stifling its entrepreneurial qualities.</a:t>
            </a:r>
          </a:p>
          <a:p>
            <a:pPr algn="just"/>
            <a:r>
              <a:rPr lang="en-US" b="0" i="0" dirty="0">
                <a:effectLst/>
                <a:highlight>
                  <a:srgbClr val="FFFFFF"/>
                </a:highlight>
                <a:latin typeface="Arial" panose="020B0604020202020204" pitchFamily="34" charset="0"/>
                <a:cs typeface="Arial" panose="020B0604020202020204" pitchFamily="34" charset="0"/>
              </a:rPr>
              <a:t>A company in Stage V has the staff and financial resources to engage in detailed operational and strategic planning. The management is decentralized, adequately staffed, and experienced. And systems are extensive and well-developed. The owner and the business are quite separate, both financially and operationally.</a:t>
            </a:r>
          </a:p>
          <a:p>
            <a:pPr algn="just"/>
            <a:r>
              <a:rPr lang="en-US" b="0" i="0" dirty="0">
                <a:effectLst/>
                <a:highlight>
                  <a:srgbClr val="FFFFFF"/>
                </a:highlight>
                <a:latin typeface="Arial" panose="020B0604020202020204" pitchFamily="34" charset="0"/>
                <a:cs typeface="Arial" panose="020B0604020202020204" pitchFamily="34" charset="0"/>
              </a:rPr>
              <a:t>The company has now arrived. It has the advantages of size, financial resources, and managerial talent. If it can preserve its entrepreneurial spirit, it will be a formidable force in the market. If not, it may enter a sixth stage of sorts: ossification.</a:t>
            </a:r>
          </a:p>
          <a:p>
            <a:endParaRPr lang="en-US" dirty="0"/>
          </a:p>
        </p:txBody>
      </p:sp>
    </p:spTree>
    <p:extLst>
      <p:ext uri="{BB962C8B-B14F-4D97-AF65-F5344CB8AC3E}">
        <p14:creationId xmlns:p14="http://schemas.microsoft.com/office/powerpoint/2010/main" val="402644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Funding</a:t>
            </a:r>
            <a:r>
              <a:rPr lang="sl-SI" dirty="0"/>
              <a:t> </a:t>
            </a:r>
            <a:r>
              <a:rPr lang="sl-SI" dirty="0" err="1"/>
              <a:t>sources</a:t>
            </a:r>
            <a:r>
              <a:rPr lang="sl-SI" dirty="0"/>
              <a:t> </a:t>
            </a:r>
            <a:r>
              <a:rPr lang="sl-SI" dirty="0" err="1"/>
              <a:t>classification</a:t>
            </a:r>
            <a:endParaRPr lang="sl-SI" dirty="0"/>
          </a:p>
        </p:txBody>
      </p:sp>
      <p:graphicFrame>
        <p:nvGraphicFramePr>
          <p:cNvPr id="4" name="Ograda vsebine 3">
            <a:extLst>
              <a:ext uri="{FF2B5EF4-FFF2-40B4-BE49-F238E27FC236}">
                <a16:creationId xmlns:a16="http://schemas.microsoft.com/office/drawing/2014/main" id="{DD3F52B0-1289-4848-9B72-76F38A71F646}"/>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2690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4425</Words>
  <Application>Microsoft Office PowerPoint</Application>
  <PresentationFormat>Widescreen</PresentationFormat>
  <Paragraphs>472</Paragraphs>
  <Slides>49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Fira Sans</vt:lpstr>
      <vt:lpstr>Wingdings</vt:lpstr>
      <vt:lpstr>Office Theme</vt:lpstr>
      <vt:lpstr>Commercialization</vt:lpstr>
      <vt:lpstr>Outline</vt:lpstr>
      <vt:lpstr>Business start-up and development</vt:lpstr>
      <vt:lpstr>Business start-up and development</vt:lpstr>
      <vt:lpstr>Business start-up and development</vt:lpstr>
      <vt:lpstr>Business start-up and development</vt:lpstr>
      <vt:lpstr>Business start-up and development</vt:lpstr>
      <vt:lpstr>Business start-up and development</vt:lpstr>
      <vt:lpstr>Funding sources classification</vt:lpstr>
      <vt:lpstr>Group discussion</vt:lpstr>
      <vt:lpstr>Which funding (by revenues)? </vt:lpstr>
      <vt:lpstr>Which funding (by revenues)? </vt:lpstr>
      <vt:lpstr>Which funding (by revenues)? </vt:lpstr>
      <vt:lpstr>Which funding? When?</vt:lpstr>
      <vt:lpstr>Which funding? When?</vt:lpstr>
      <vt:lpstr>Which funding? When?</vt:lpstr>
      <vt:lpstr>Which funding? When?</vt:lpstr>
      <vt:lpstr>Group discussion</vt:lpstr>
      <vt:lpstr>Personal and “love” money</vt:lpstr>
      <vt:lpstr>Private Equity</vt:lpstr>
      <vt:lpstr>Private equity - examples</vt:lpstr>
      <vt:lpstr>Business angels</vt:lpstr>
      <vt:lpstr>Business Angels</vt:lpstr>
      <vt:lpstr>Business Angels - types</vt:lpstr>
      <vt:lpstr>Business Angels - examples</vt:lpstr>
      <vt:lpstr>Business angels: how to get funding?</vt:lpstr>
      <vt:lpstr>Business Incubators</vt:lpstr>
      <vt:lpstr>Incubators – some EU examples</vt:lpstr>
      <vt:lpstr>How to join the business incubator?</vt:lpstr>
      <vt:lpstr>Venture Capital</vt:lpstr>
      <vt:lpstr>VC – Benefits, risks and examples</vt:lpstr>
      <vt:lpstr>VC, How to Get It?</vt:lpstr>
      <vt:lpstr>EU Funds</vt:lpstr>
      <vt:lpstr>EU projects, some examples</vt:lpstr>
      <vt:lpstr>Group discussion</vt:lpstr>
      <vt:lpstr>Before applying for public funding…</vt:lpstr>
      <vt:lpstr>Before applying for public funding…</vt:lpstr>
      <vt:lpstr>How to select the right EU funding programme…</vt:lpstr>
      <vt:lpstr>Crowdfunding</vt:lpstr>
      <vt:lpstr>Crowdfunding  - some examples</vt:lpstr>
      <vt:lpstr>How to start crowdfunding campaign?</vt:lpstr>
      <vt:lpstr>ICO (Initial Coin Offering)</vt:lpstr>
      <vt:lpstr>ICO</vt:lpstr>
      <vt:lpstr>Should you consider an ICO to fund your innovation?</vt:lpstr>
      <vt:lpstr>How much does ICO cost?</vt:lpstr>
      <vt:lpstr>So, should you use ICO?</vt:lpstr>
      <vt:lpstr>Summary: Benefits of blockchain and cryptocurrencies for entrepreneurs </vt:lpstr>
      <vt:lpstr>Some EU sources of Funding</vt:lpstr>
      <vt:lpstr>Access to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Commercialization</dc:title>
  <dc:creator>Tulip Gonsalves</dc:creator>
  <cp:lastModifiedBy>Tulip Gonsalves</cp:lastModifiedBy>
  <cp:revision>22</cp:revision>
  <dcterms:created xsi:type="dcterms:W3CDTF">2023-08-28T15:06:23Z</dcterms:created>
  <dcterms:modified xsi:type="dcterms:W3CDTF">2024-06-24T11:42:26Z</dcterms:modified>
</cp:coreProperties>
</file>