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92" r:id="rId3"/>
    <p:sldId id="326" r:id="rId4"/>
    <p:sldId id="293" r:id="rId5"/>
    <p:sldId id="294" r:id="rId6"/>
    <p:sldId id="295" r:id="rId7"/>
    <p:sldId id="296" r:id="rId8"/>
    <p:sldId id="297" r:id="rId9"/>
    <p:sldId id="299" r:id="rId10"/>
    <p:sldId id="300" r:id="rId11"/>
    <p:sldId id="301" r:id="rId12"/>
    <p:sldId id="302" r:id="rId13"/>
    <p:sldId id="303" r:id="rId14"/>
    <p:sldId id="304" r:id="rId15"/>
    <p:sldId id="305" r:id="rId16"/>
    <p:sldId id="308" r:id="rId17"/>
    <p:sldId id="309" r:id="rId18"/>
    <p:sldId id="310" r:id="rId19"/>
    <p:sldId id="312" r:id="rId20"/>
    <p:sldId id="313" r:id="rId21"/>
    <p:sldId id="314" r:id="rId22"/>
    <p:sldId id="315" r:id="rId23"/>
    <p:sldId id="320" r:id="rId24"/>
    <p:sldId id="322" r:id="rId25"/>
    <p:sldId id="323" r:id="rId26"/>
    <p:sldId id="324" r:id="rId27"/>
    <p:sldId id="325"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g3OZGJaLxendpBMjP6BcA0aNvp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86" d="100"/>
          <a:sy n="86" d="100"/>
        </p:scale>
        <p:origin x="53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a:xfrm>
            <a:off x="381000" y="685800"/>
            <a:ext cx="6096000" cy="3429000"/>
          </a:xfrm>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46E2C264-1118-49D5-A62B-244C331CC437}" type="slidenum">
              <a:rPr lang="it-IT" smtClean="0"/>
              <a:pPr/>
              <a:t>22</a:t>
            </a:fld>
            <a:endParaRPr lang="it-IT"/>
          </a:p>
        </p:txBody>
      </p:sp>
    </p:spTree>
    <p:extLst>
      <p:ext uri="{BB962C8B-B14F-4D97-AF65-F5344CB8AC3E}">
        <p14:creationId xmlns:p14="http://schemas.microsoft.com/office/powerpoint/2010/main" val="1647392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399FF"/>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3399"/>
              </a:buClr>
              <a:buSzPts val="2400"/>
              <a:buNone/>
              <a:defRPr sz="2400"/>
            </a:lvl1pPr>
            <a:lvl2pPr lvl="1" algn="ctr">
              <a:lnSpc>
                <a:spcPct val="90000"/>
              </a:lnSpc>
              <a:spcBef>
                <a:spcPts val="500"/>
              </a:spcBef>
              <a:spcAft>
                <a:spcPts val="0"/>
              </a:spcAft>
              <a:buClr>
                <a:srgbClr val="003399"/>
              </a:buClr>
              <a:buSzPts val="2000"/>
              <a:buNone/>
              <a:defRPr sz="2000"/>
            </a:lvl2pPr>
            <a:lvl3pPr lvl="2" algn="ctr">
              <a:lnSpc>
                <a:spcPct val="90000"/>
              </a:lnSpc>
              <a:spcBef>
                <a:spcPts val="500"/>
              </a:spcBef>
              <a:spcAft>
                <a:spcPts val="0"/>
              </a:spcAft>
              <a:buClr>
                <a:srgbClr val="003399"/>
              </a:buClr>
              <a:buSzPts val="1800"/>
              <a:buNone/>
              <a:defRPr sz="1800"/>
            </a:lvl3pPr>
            <a:lvl4pPr lvl="3" algn="ctr">
              <a:lnSpc>
                <a:spcPct val="90000"/>
              </a:lnSpc>
              <a:spcBef>
                <a:spcPts val="500"/>
              </a:spcBef>
              <a:spcAft>
                <a:spcPts val="0"/>
              </a:spcAft>
              <a:buClr>
                <a:srgbClr val="003399"/>
              </a:buClr>
              <a:buSzPts val="1600"/>
              <a:buNone/>
              <a:defRPr sz="1600"/>
            </a:lvl4pPr>
            <a:lvl5pPr lvl="4" algn="ctr">
              <a:lnSpc>
                <a:spcPct val="90000"/>
              </a:lnSpc>
              <a:spcBef>
                <a:spcPts val="500"/>
              </a:spcBef>
              <a:spcAft>
                <a:spcPts val="0"/>
              </a:spcAft>
              <a:buClr>
                <a:srgbClr val="00339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3"/>
          <p:cNvPicPr preferRelativeResize="0"/>
          <p:nvPr/>
        </p:nvPicPr>
        <p:blipFill rotWithShape="1">
          <a:blip r:embed="rId2">
            <a:alphaModFix/>
          </a:blip>
          <a:srcRect/>
          <a:stretch/>
        </p:blipFill>
        <p:spPr>
          <a:xfrm>
            <a:off x="913685" y="5335844"/>
            <a:ext cx="2141777" cy="885396"/>
          </a:xfrm>
          <a:prstGeom prst="rect">
            <a:avLst/>
          </a:prstGeom>
          <a:noFill/>
          <a:ln>
            <a:noFill/>
          </a:ln>
        </p:spPr>
      </p:pic>
      <p:pic>
        <p:nvPicPr>
          <p:cNvPr id="16" name="Google Shape;16;p3"/>
          <p:cNvPicPr preferRelativeResize="0"/>
          <p:nvPr/>
        </p:nvPicPr>
        <p:blipFill rotWithShape="1">
          <a:blip r:embed="rId3">
            <a:alphaModFix/>
          </a:blip>
          <a:srcRect/>
          <a:stretch/>
        </p:blipFill>
        <p:spPr>
          <a:xfrm>
            <a:off x="8267433" y="5046675"/>
            <a:ext cx="3086367" cy="937341"/>
          </a:xfrm>
          <a:prstGeom prst="rect">
            <a:avLst/>
          </a:prstGeom>
          <a:noFill/>
          <a:ln>
            <a:noFill/>
          </a:ln>
        </p:spPr>
      </p:pic>
      <p:cxnSp>
        <p:nvCxnSpPr>
          <p:cNvPr id="17" name="Google Shape;17;p3"/>
          <p:cNvCxnSpPr/>
          <p:nvPr/>
        </p:nvCxnSpPr>
        <p:spPr>
          <a:xfrm>
            <a:off x="1180684" y="3533533"/>
            <a:ext cx="9830632" cy="0"/>
          </a:xfrm>
          <a:prstGeom prst="straightConnector1">
            <a:avLst/>
          </a:prstGeom>
          <a:noFill/>
          <a:ln w="76200" cap="flat" cmpd="sng">
            <a:solidFill>
              <a:srgbClr val="F0EA00"/>
            </a:solidFill>
            <a:prstDash val="solid"/>
            <a:miter lim="800000"/>
            <a:headEnd type="none" w="sm" len="sm"/>
            <a:tailEnd type="none" w="sm" len="sm"/>
          </a:ln>
        </p:spPr>
      </p:cxnSp>
      <p:pic>
        <p:nvPicPr>
          <p:cNvPr id="3" name="Picture 2">
            <a:extLst>
              <a:ext uri="{FF2B5EF4-FFF2-40B4-BE49-F238E27FC236}">
                <a16:creationId xmlns:a16="http://schemas.microsoft.com/office/drawing/2014/main" id="{956D2368-36A3-9E52-FB5D-1AFAADB96017}"/>
              </a:ext>
            </a:extLst>
          </p:cNvPr>
          <p:cNvPicPr>
            <a:picLocks noChangeAspect="1"/>
          </p:cNvPicPr>
          <p:nvPr userDrawn="1"/>
        </p:nvPicPr>
        <p:blipFill>
          <a:blip r:embed="rId4"/>
          <a:stretch>
            <a:fillRect/>
          </a:stretch>
        </p:blipFill>
        <p:spPr>
          <a:xfrm>
            <a:off x="3717977" y="5382988"/>
            <a:ext cx="3886940" cy="10543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2" name="Google Shape;22;p4"/>
          <p:cNvCxnSpPr/>
          <p:nvPr/>
        </p:nvCxnSpPr>
        <p:spPr>
          <a:xfrm>
            <a:off x="838200" y="1414220"/>
            <a:ext cx="9830632"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33" name="Google Shape;33;p6"/>
          <p:cNvCxnSpPr/>
          <p:nvPr/>
        </p:nvCxnSpPr>
        <p:spPr>
          <a:xfrm>
            <a:off x="942559" y="1404695"/>
            <a:ext cx="9830632"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45" name="Google Shape;45;p8"/>
          <p:cNvCxnSpPr/>
          <p:nvPr/>
        </p:nvCxnSpPr>
        <p:spPr>
          <a:xfrm>
            <a:off x="838200" y="1395170"/>
            <a:ext cx="9830632"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399F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3399"/>
              </a:buClr>
              <a:buSzPts val="3200"/>
              <a:buChar char="•"/>
              <a:defRPr sz="3200"/>
            </a:lvl1pPr>
            <a:lvl2pPr marL="914400" lvl="1" indent="-406400" algn="l">
              <a:lnSpc>
                <a:spcPct val="90000"/>
              </a:lnSpc>
              <a:spcBef>
                <a:spcPts val="500"/>
              </a:spcBef>
              <a:spcAft>
                <a:spcPts val="0"/>
              </a:spcAft>
              <a:buClr>
                <a:srgbClr val="003399"/>
              </a:buClr>
              <a:buSzPts val="2800"/>
              <a:buChar char="•"/>
              <a:defRPr sz="2800"/>
            </a:lvl2pPr>
            <a:lvl3pPr marL="1371600" lvl="2" indent="-381000" algn="l">
              <a:lnSpc>
                <a:spcPct val="90000"/>
              </a:lnSpc>
              <a:spcBef>
                <a:spcPts val="500"/>
              </a:spcBef>
              <a:spcAft>
                <a:spcPts val="0"/>
              </a:spcAft>
              <a:buClr>
                <a:srgbClr val="003399"/>
              </a:buClr>
              <a:buSzPts val="2400"/>
              <a:buChar char="•"/>
              <a:defRPr sz="2400"/>
            </a:lvl3pPr>
            <a:lvl4pPr marL="1828800" lvl="3" indent="-355600" algn="l">
              <a:lnSpc>
                <a:spcPct val="90000"/>
              </a:lnSpc>
              <a:spcBef>
                <a:spcPts val="500"/>
              </a:spcBef>
              <a:spcAft>
                <a:spcPts val="0"/>
              </a:spcAft>
              <a:buClr>
                <a:srgbClr val="003399"/>
              </a:buClr>
              <a:buSzPts val="2000"/>
              <a:buChar char="•"/>
              <a:defRPr sz="2000"/>
            </a:lvl4pPr>
            <a:lvl5pPr marL="2286000" lvl="4" indent="-355600" algn="l">
              <a:lnSpc>
                <a:spcPct val="90000"/>
              </a:lnSpc>
              <a:spcBef>
                <a:spcPts val="500"/>
              </a:spcBef>
              <a:spcAft>
                <a:spcPts val="0"/>
              </a:spcAft>
              <a:buClr>
                <a:srgbClr val="00339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3399"/>
              </a:buClr>
              <a:buSzPts val="1600"/>
              <a:buNone/>
              <a:defRPr sz="1600"/>
            </a:lvl1pPr>
            <a:lvl2pPr marL="914400" lvl="1" indent="-228600" algn="l">
              <a:lnSpc>
                <a:spcPct val="90000"/>
              </a:lnSpc>
              <a:spcBef>
                <a:spcPts val="500"/>
              </a:spcBef>
              <a:spcAft>
                <a:spcPts val="0"/>
              </a:spcAft>
              <a:buClr>
                <a:srgbClr val="003399"/>
              </a:buClr>
              <a:buSzPts val="1400"/>
              <a:buNone/>
              <a:defRPr sz="1400"/>
            </a:lvl2pPr>
            <a:lvl3pPr marL="1371600" lvl="2" indent="-228600" algn="l">
              <a:lnSpc>
                <a:spcPct val="90000"/>
              </a:lnSpc>
              <a:spcBef>
                <a:spcPts val="500"/>
              </a:spcBef>
              <a:spcAft>
                <a:spcPts val="0"/>
              </a:spcAft>
              <a:buClr>
                <a:srgbClr val="003399"/>
              </a:buClr>
              <a:buSzPts val="1200"/>
              <a:buNone/>
              <a:defRPr sz="1200"/>
            </a:lvl3pPr>
            <a:lvl4pPr marL="1828800" lvl="3" indent="-228600" algn="l">
              <a:lnSpc>
                <a:spcPct val="90000"/>
              </a:lnSpc>
              <a:spcBef>
                <a:spcPts val="500"/>
              </a:spcBef>
              <a:spcAft>
                <a:spcPts val="0"/>
              </a:spcAft>
              <a:buClr>
                <a:srgbClr val="003399"/>
              </a:buClr>
              <a:buSzPts val="1000"/>
              <a:buNone/>
              <a:defRPr sz="1000"/>
            </a:lvl4pPr>
            <a:lvl5pPr marL="2286000" lvl="4" indent="-228600" algn="l">
              <a:lnSpc>
                <a:spcPct val="90000"/>
              </a:lnSpc>
              <a:spcBef>
                <a:spcPts val="500"/>
              </a:spcBef>
              <a:spcAft>
                <a:spcPts val="0"/>
              </a:spcAft>
              <a:buClr>
                <a:srgbClr val="00339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53" name="Google Shape;53;p10"/>
          <p:cNvCxnSpPr/>
          <p:nvPr/>
        </p:nvCxnSpPr>
        <p:spPr>
          <a:xfrm>
            <a:off x="875884" y="2057400"/>
            <a:ext cx="3591341"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399F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a:spLocks noGrp="1"/>
          </p:cNvSpPr>
          <p:nvPr>
            <p:ph type="pic" idx="2"/>
          </p:nvPr>
        </p:nvSpPr>
        <p:spPr>
          <a:xfrm>
            <a:off x="5183188" y="987425"/>
            <a:ext cx="6172200" cy="4873625"/>
          </a:xfrm>
          <a:prstGeom prst="rect">
            <a:avLst/>
          </a:prstGeom>
          <a:noFill/>
          <a:ln>
            <a:noFill/>
          </a:ln>
        </p:spPr>
      </p:sp>
      <p:sp>
        <p:nvSpPr>
          <p:cNvPr id="57" name="Google Shape;57;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3399"/>
              </a:buClr>
              <a:buSzPts val="1600"/>
              <a:buNone/>
              <a:defRPr sz="1600"/>
            </a:lvl1pPr>
            <a:lvl2pPr marL="914400" lvl="1" indent="-228600" algn="l">
              <a:lnSpc>
                <a:spcPct val="90000"/>
              </a:lnSpc>
              <a:spcBef>
                <a:spcPts val="500"/>
              </a:spcBef>
              <a:spcAft>
                <a:spcPts val="0"/>
              </a:spcAft>
              <a:buClr>
                <a:srgbClr val="003399"/>
              </a:buClr>
              <a:buSzPts val="1400"/>
              <a:buNone/>
              <a:defRPr sz="1400"/>
            </a:lvl2pPr>
            <a:lvl3pPr marL="1371600" lvl="2" indent="-228600" algn="l">
              <a:lnSpc>
                <a:spcPct val="90000"/>
              </a:lnSpc>
              <a:spcBef>
                <a:spcPts val="500"/>
              </a:spcBef>
              <a:spcAft>
                <a:spcPts val="0"/>
              </a:spcAft>
              <a:buClr>
                <a:srgbClr val="003399"/>
              </a:buClr>
              <a:buSzPts val="1200"/>
              <a:buNone/>
              <a:defRPr sz="1200"/>
            </a:lvl3pPr>
            <a:lvl4pPr marL="1828800" lvl="3" indent="-228600" algn="l">
              <a:lnSpc>
                <a:spcPct val="90000"/>
              </a:lnSpc>
              <a:spcBef>
                <a:spcPts val="500"/>
              </a:spcBef>
              <a:spcAft>
                <a:spcPts val="0"/>
              </a:spcAft>
              <a:buClr>
                <a:srgbClr val="003399"/>
              </a:buClr>
              <a:buSzPts val="1000"/>
              <a:buNone/>
              <a:defRPr sz="1000"/>
            </a:lvl4pPr>
            <a:lvl5pPr marL="2286000" lvl="4" indent="-228600" algn="l">
              <a:lnSpc>
                <a:spcPct val="90000"/>
              </a:lnSpc>
              <a:spcBef>
                <a:spcPts val="500"/>
              </a:spcBef>
              <a:spcAft>
                <a:spcPts val="0"/>
              </a:spcAft>
              <a:buClr>
                <a:srgbClr val="00339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59" name="Google Shape;59;p11"/>
          <p:cNvCxnSpPr/>
          <p:nvPr/>
        </p:nvCxnSpPr>
        <p:spPr>
          <a:xfrm>
            <a:off x="838200" y="2057400"/>
            <a:ext cx="3933825"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64" name="Google Shape;64;p12"/>
          <p:cNvCxnSpPr/>
          <p:nvPr/>
        </p:nvCxnSpPr>
        <p:spPr>
          <a:xfrm>
            <a:off x="838200" y="1404695"/>
            <a:ext cx="9830632" cy="0"/>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99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399"/>
              </a:buClr>
              <a:buSzPts val="1800"/>
              <a:buChar char="•"/>
              <a:defRPr/>
            </a:lvl1pPr>
            <a:lvl2pPr marL="914400" lvl="1" indent="-342900" algn="l">
              <a:lnSpc>
                <a:spcPct val="90000"/>
              </a:lnSpc>
              <a:spcBef>
                <a:spcPts val="500"/>
              </a:spcBef>
              <a:spcAft>
                <a:spcPts val="0"/>
              </a:spcAft>
              <a:buClr>
                <a:srgbClr val="003399"/>
              </a:buClr>
              <a:buSzPts val="1800"/>
              <a:buChar char="•"/>
              <a:defRPr/>
            </a:lvl2pPr>
            <a:lvl3pPr marL="1371600" lvl="2" indent="-342900" algn="l">
              <a:lnSpc>
                <a:spcPct val="90000"/>
              </a:lnSpc>
              <a:spcBef>
                <a:spcPts val="500"/>
              </a:spcBef>
              <a:spcAft>
                <a:spcPts val="0"/>
              </a:spcAft>
              <a:buClr>
                <a:srgbClr val="003399"/>
              </a:buClr>
              <a:buSzPts val="1800"/>
              <a:buChar char="•"/>
              <a:defRPr/>
            </a:lvl3pPr>
            <a:lvl4pPr marL="1828800" lvl="3" indent="-342900" algn="l">
              <a:lnSpc>
                <a:spcPct val="90000"/>
              </a:lnSpc>
              <a:spcBef>
                <a:spcPts val="500"/>
              </a:spcBef>
              <a:spcAft>
                <a:spcPts val="0"/>
              </a:spcAft>
              <a:buClr>
                <a:srgbClr val="003399"/>
              </a:buClr>
              <a:buSzPts val="1800"/>
              <a:buChar char="•"/>
              <a:defRPr/>
            </a:lvl4pPr>
            <a:lvl5pPr marL="2286000" lvl="4" indent="-342900" algn="l">
              <a:lnSpc>
                <a:spcPct val="90000"/>
              </a:lnSpc>
              <a:spcBef>
                <a:spcPts val="500"/>
              </a:spcBef>
              <a:spcAft>
                <a:spcPts val="0"/>
              </a:spcAft>
              <a:buClr>
                <a:srgbClr val="00339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69" name="Google Shape;69;p13"/>
          <p:cNvCxnSpPr/>
          <p:nvPr/>
        </p:nvCxnSpPr>
        <p:spPr>
          <a:xfrm>
            <a:off x="9286875" y="365125"/>
            <a:ext cx="0" cy="5811838"/>
          </a:xfrm>
          <a:prstGeom prst="straightConnector1">
            <a:avLst/>
          </a:prstGeom>
          <a:noFill/>
          <a:ln w="76200" cap="flat" cmpd="sng">
            <a:solidFill>
              <a:srgbClr val="F0EA00"/>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399FF"/>
              </a:buClr>
              <a:buSzPts val="4400"/>
              <a:buFont typeface="Arial"/>
              <a:buNone/>
              <a:defRPr sz="4400" b="0" i="0" u="none" strike="noStrike" cap="none">
                <a:solidFill>
                  <a:srgbClr val="3399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3399"/>
              </a:buClr>
              <a:buSzPts val="2800"/>
              <a:buFont typeface="Arial"/>
              <a:buChar char="•"/>
              <a:defRPr sz="2800" b="0" i="0" u="none" strike="noStrike" cap="none">
                <a:solidFill>
                  <a:srgbClr val="003399"/>
                </a:solidFill>
                <a:latin typeface="Arial"/>
                <a:ea typeface="Arial"/>
                <a:cs typeface="Arial"/>
                <a:sym typeface="Arial"/>
              </a:defRPr>
            </a:lvl1pPr>
            <a:lvl2pPr marL="914400" marR="0" lvl="1" indent="-381000" algn="l" rtl="0">
              <a:lnSpc>
                <a:spcPct val="90000"/>
              </a:lnSpc>
              <a:spcBef>
                <a:spcPts val="500"/>
              </a:spcBef>
              <a:spcAft>
                <a:spcPts val="0"/>
              </a:spcAft>
              <a:buClr>
                <a:srgbClr val="003399"/>
              </a:buClr>
              <a:buSzPts val="2400"/>
              <a:buFont typeface="Arial"/>
              <a:buChar char="•"/>
              <a:defRPr sz="2400" b="0" i="0" u="none" strike="noStrike" cap="none">
                <a:solidFill>
                  <a:srgbClr val="003399"/>
                </a:solidFill>
                <a:latin typeface="Arial"/>
                <a:ea typeface="Arial"/>
                <a:cs typeface="Arial"/>
                <a:sym typeface="Arial"/>
              </a:defRPr>
            </a:lvl2pPr>
            <a:lvl3pPr marL="1371600" marR="0" lvl="2" indent="-355600" algn="l" rtl="0">
              <a:lnSpc>
                <a:spcPct val="90000"/>
              </a:lnSpc>
              <a:spcBef>
                <a:spcPts val="500"/>
              </a:spcBef>
              <a:spcAft>
                <a:spcPts val="0"/>
              </a:spcAft>
              <a:buClr>
                <a:srgbClr val="003399"/>
              </a:buClr>
              <a:buSzPts val="2000"/>
              <a:buFont typeface="Arial"/>
              <a:buChar char="•"/>
              <a:defRPr sz="2000" b="0" i="0" u="none" strike="noStrike" cap="none">
                <a:solidFill>
                  <a:srgbClr val="003399"/>
                </a:solidFill>
                <a:latin typeface="Arial"/>
                <a:ea typeface="Arial"/>
                <a:cs typeface="Arial"/>
                <a:sym typeface="Arial"/>
              </a:defRPr>
            </a:lvl3pPr>
            <a:lvl4pPr marL="1828800" marR="0" lvl="3" indent="-342900" algn="l" rtl="0">
              <a:lnSpc>
                <a:spcPct val="90000"/>
              </a:lnSpc>
              <a:spcBef>
                <a:spcPts val="500"/>
              </a:spcBef>
              <a:spcAft>
                <a:spcPts val="0"/>
              </a:spcAft>
              <a:buClr>
                <a:srgbClr val="003399"/>
              </a:buClr>
              <a:buSzPts val="1800"/>
              <a:buFont typeface="Arial"/>
              <a:buChar char="•"/>
              <a:defRPr sz="1800" b="0" i="0" u="none" strike="noStrike" cap="none">
                <a:solidFill>
                  <a:srgbClr val="003399"/>
                </a:solidFill>
                <a:latin typeface="Arial"/>
                <a:ea typeface="Arial"/>
                <a:cs typeface="Arial"/>
                <a:sym typeface="Arial"/>
              </a:defRPr>
            </a:lvl4pPr>
            <a:lvl5pPr marL="2286000" marR="0" lvl="4" indent="-342900" algn="l" rtl="0">
              <a:lnSpc>
                <a:spcPct val="90000"/>
              </a:lnSpc>
              <a:spcBef>
                <a:spcPts val="500"/>
              </a:spcBef>
              <a:spcAft>
                <a:spcPts val="0"/>
              </a:spcAft>
              <a:buClr>
                <a:srgbClr val="003399"/>
              </a:buClr>
              <a:buSzPts val="1800"/>
              <a:buFont typeface="Arial"/>
              <a:buChar char="•"/>
              <a:defRPr sz="1800" b="0" i="0" u="none" strike="noStrike" cap="none">
                <a:solidFill>
                  <a:srgbClr val="00339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3399"/>
                </a:solidFill>
                <a:latin typeface="Calibri"/>
                <a:ea typeface="Calibri"/>
                <a:cs typeface="Calibri"/>
                <a:sym typeface="Calibri"/>
              </a:defRPr>
            </a:lvl1pPr>
            <a:lvl2pPr marL="0" marR="0" lvl="1" indent="0" algn="r" rtl="0">
              <a:spcBef>
                <a:spcPts val="0"/>
              </a:spcBef>
              <a:buNone/>
              <a:defRPr sz="1200" b="0" i="0" u="none" strike="noStrike" cap="none">
                <a:solidFill>
                  <a:srgbClr val="003399"/>
                </a:solidFill>
                <a:latin typeface="Calibri"/>
                <a:ea typeface="Calibri"/>
                <a:cs typeface="Calibri"/>
                <a:sym typeface="Calibri"/>
              </a:defRPr>
            </a:lvl2pPr>
            <a:lvl3pPr marL="0" marR="0" lvl="2" indent="0" algn="r" rtl="0">
              <a:spcBef>
                <a:spcPts val="0"/>
              </a:spcBef>
              <a:buNone/>
              <a:defRPr sz="1200" b="0" i="0" u="none" strike="noStrike" cap="none">
                <a:solidFill>
                  <a:srgbClr val="003399"/>
                </a:solidFill>
                <a:latin typeface="Calibri"/>
                <a:ea typeface="Calibri"/>
                <a:cs typeface="Calibri"/>
                <a:sym typeface="Calibri"/>
              </a:defRPr>
            </a:lvl3pPr>
            <a:lvl4pPr marL="0" marR="0" lvl="3" indent="0" algn="r" rtl="0">
              <a:spcBef>
                <a:spcPts val="0"/>
              </a:spcBef>
              <a:buNone/>
              <a:defRPr sz="1200" b="0" i="0" u="none" strike="noStrike" cap="none">
                <a:solidFill>
                  <a:srgbClr val="003399"/>
                </a:solidFill>
                <a:latin typeface="Calibri"/>
                <a:ea typeface="Calibri"/>
                <a:cs typeface="Calibri"/>
                <a:sym typeface="Calibri"/>
              </a:defRPr>
            </a:lvl4pPr>
            <a:lvl5pPr marL="0" marR="0" lvl="4" indent="0" algn="r" rtl="0">
              <a:spcBef>
                <a:spcPts val="0"/>
              </a:spcBef>
              <a:buNone/>
              <a:defRPr sz="1200" b="0" i="0" u="none" strike="noStrike" cap="none">
                <a:solidFill>
                  <a:srgbClr val="003399"/>
                </a:solidFill>
                <a:latin typeface="Calibri"/>
                <a:ea typeface="Calibri"/>
                <a:cs typeface="Calibri"/>
                <a:sym typeface="Calibri"/>
              </a:defRPr>
            </a:lvl5pPr>
            <a:lvl6pPr marL="0" marR="0" lvl="5" indent="0" algn="r" rtl="0">
              <a:spcBef>
                <a:spcPts val="0"/>
              </a:spcBef>
              <a:buNone/>
              <a:defRPr sz="1200" b="0" i="0" u="none" strike="noStrike" cap="none">
                <a:solidFill>
                  <a:srgbClr val="003399"/>
                </a:solidFill>
                <a:latin typeface="Calibri"/>
                <a:ea typeface="Calibri"/>
                <a:cs typeface="Calibri"/>
                <a:sym typeface="Calibri"/>
              </a:defRPr>
            </a:lvl6pPr>
            <a:lvl7pPr marL="0" marR="0" lvl="6" indent="0" algn="r" rtl="0">
              <a:spcBef>
                <a:spcPts val="0"/>
              </a:spcBef>
              <a:buNone/>
              <a:defRPr sz="1200" b="0" i="0" u="none" strike="noStrike" cap="none">
                <a:solidFill>
                  <a:srgbClr val="003399"/>
                </a:solidFill>
                <a:latin typeface="Calibri"/>
                <a:ea typeface="Calibri"/>
                <a:cs typeface="Calibri"/>
                <a:sym typeface="Calibri"/>
              </a:defRPr>
            </a:lvl7pPr>
            <a:lvl8pPr marL="0" marR="0" lvl="7" indent="0" algn="r" rtl="0">
              <a:spcBef>
                <a:spcPts val="0"/>
              </a:spcBef>
              <a:buNone/>
              <a:defRPr sz="1200" b="0" i="0" u="none" strike="noStrike" cap="none">
                <a:solidFill>
                  <a:srgbClr val="003399"/>
                </a:solidFill>
                <a:latin typeface="Calibri"/>
                <a:ea typeface="Calibri"/>
                <a:cs typeface="Calibri"/>
                <a:sym typeface="Calibri"/>
              </a:defRPr>
            </a:lvl8pPr>
            <a:lvl9pPr marL="0" marR="0" lvl="8" indent="0" algn="r" rtl="0">
              <a:spcBef>
                <a:spcPts val="0"/>
              </a:spcBef>
              <a:buNone/>
              <a:defRPr sz="1200" b="0" i="0" u="none" strike="noStrike" cap="none">
                <a:solidFill>
                  <a:srgbClr val="00339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9;p2"/>
          <p:cNvPicPr preferRelativeResize="0"/>
          <p:nvPr/>
        </p:nvPicPr>
        <p:blipFill rotWithShape="1">
          <a:blip r:embed="rId11">
            <a:alphaModFix/>
          </a:blip>
          <a:srcRect/>
          <a:stretch/>
        </p:blipFill>
        <p:spPr>
          <a:xfrm>
            <a:off x="10830757" y="33578"/>
            <a:ext cx="1294917" cy="12949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makeawebsitehub.com/choose-right-blogging-platfor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ntrepreneur.com/article/27715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bernhard.manufaktura/videos/1059799364037825/?video_source=pages_finch_trailer"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retargeting.biz/blog/the-future-is-video-content"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quicksprout.com/2016/08/31/top-35-blogging-ideas-that-are-guaranteed-to-be-popular/"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quicksprout.com/2016/08/31/top-35-blogging-ideas-that-are-guaranteed-to-be-popular/"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www.quicksprout.com/2016/08/31/top-35-blogging-ideas-that-are-guaranteed-to-be-popula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lideshare.net/NewsCred/quotes-about-content-marketing"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mobiloitte.com/blog/content-writing-course/?utm_campaign=Submission&amp;utm_medium=Community&amp;utm_source=GrowthHackers.com" TargetMode="External"/><Relationship Id="rId2" Type="http://schemas.openxmlformats.org/officeDocument/2006/relationships/hyperlink" Target="http://www.businessknowhow.com/directmail/salesletters/leadin.ht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targetmarketingmag.com/article/48-idea-starters-direct-mail-letter-email-openers/al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obiloitte.com/blog/content-writing-course/?utm_campaign=Submission&amp;utm_medium=Community&amp;utm_source=GrowthHacker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forblogging.com/content-writing-tools-to-write-a-blog-post"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bforblogging.com/content-writing-tools-to-write-a-blog-post"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consultancy.com/blog/66187-17-fantastically-useful-tools-for-content-writers-and-blogger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ontentmarketinginstitute.com/what-is-content-marketin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youtube.com/watch?v=9OHgMMpGLzk" TargetMode="External"/><Relationship Id="rId1" Type="http://schemas.openxmlformats.org/officeDocument/2006/relationships/slideLayout" Target="../slideLayouts/slideLayout2.xml"/><Relationship Id="rId4" Type="http://schemas.openxmlformats.org/officeDocument/2006/relationships/hyperlink" Target="https://youtu.be/9OHgMMpGLzk"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ontentmarketinginstitute.com/what-is-content-marketing/"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contentmarketinginstitute.com/what-is-content-marketing/" TargetMode="External"/><Relationship Id="rId2" Type="http://schemas.openxmlformats.org/officeDocument/2006/relationships/hyperlink" Target="http://contentmarketinginstitute.com/2013/10/content-strategy-content-marketing-separate-connecte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399FF"/>
              </a:buClr>
              <a:buSzPts val="6000"/>
              <a:buFont typeface="Arial"/>
              <a:buNone/>
            </a:pPr>
            <a:r>
              <a:rPr lang="en-US" dirty="0"/>
              <a:t>Content Marketing</a:t>
            </a:r>
            <a:endParaRPr dirty="0"/>
          </a:p>
        </p:txBody>
      </p:sp>
      <p:sp>
        <p:nvSpPr>
          <p:cNvPr id="75" name="Google Shape;75;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3399"/>
              </a:buClr>
              <a:buSzPts val="2400"/>
              <a:buNone/>
            </a:pPr>
            <a:r>
              <a:rPr lang="en-US" dirty="0"/>
              <a:t>Content is king</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Blogging</a:t>
            </a:r>
            <a:r>
              <a:rPr lang="sl-SI" dirty="0"/>
              <a:t>/</a:t>
            </a:r>
            <a:r>
              <a:rPr lang="sl-SI" dirty="0" err="1"/>
              <a:t>website</a:t>
            </a:r>
            <a:r>
              <a:rPr lang="sl-SI" dirty="0"/>
              <a:t> </a:t>
            </a:r>
            <a:r>
              <a:rPr lang="sl-SI" dirty="0" err="1"/>
              <a:t>platforms</a:t>
            </a:r>
            <a:endParaRPr lang="sl-SI" dirty="0"/>
          </a:p>
        </p:txBody>
      </p:sp>
      <p:pic>
        <p:nvPicPr>
          <p:cNvPr id="4" name="Google Shape;216;p35"/>
          <p:cNvPicPr preferRelativeResize="0"/>
          <p:nvPr/>
        </p:nvPicPr>
        <p:blipFill>
          <a:blip r:embed="rId2">
            <a:alphaModFix/>
          </a:blip>
          <a:stretch>
            <a:fillRect/>
          </a:stretch>
        </p:blipFill>
        <p:spPr>
          <a:xfrm>
            <a:off x="6312796" y="1713999"/>
            <a:ext cx="4093399" cy="737675"/>
          </a:xfrm>
          <a:prstGeom prst="rect">
            <a:avLst/>
          </a:prstGeom>
          <a:noFill/>
          <a:ln>
            <a:noFill/>
          </a:ln>
        </p:spPr>
      </p:pic>
      <p:pic>
        <p:nvPicPr>
          <p:cNvPr id="5" name="Google Shape;218;p35"/>
          <p:cNvPicPr preferRelativeResize="0"/>
          <p:nvPr/>
        </p:nvPicPr>
        <p:blipFill>
          <a:blip r:embed="rId3">
            <a:alphaModFix/>
          </a:blip>
          <a:stretch>
            <a:fillRect/>
          </a:stretch>
        </p:blipFill>
        <p:spPr>
          <a:xfrm>
            <a:off x="1869596" y="2395623"/>
            <a:ext cx="3204209" cy="577425"/>
          </a:xfrm>
          <a:prstGeom prst="rect">
            <a:avLst/>
          </a:prstGeom>
          <a:noFill/>
          <a:ln>
            <a:noFill/>
          </a:ln>
        </p:spPr>
      </p:pic>
      <p:pic>
        <p:nvPicPr>
          <p:cNvPr id="6" name="Google Shape;219;p35"/>
          <p:cNvPicPr preferRelativeResize="0"/>
          <p:nvPr/>
        </p:nvPicPr>
        <p:blipFill>
          <a:blip r:embed="rId4">
            <a:alphaModFix/>
          </a:blip>
          <a:stretch>
            <a:fillRect/>
          </a:stretch>
        </p:blipFill>
        <p:spPr>
          <a:xfrm>
            <a:off x="6035213" y="3147112"/>
            <a:ext cx="4370983" cy="787688"/>
          </a:xfrm>
          <a:prstGeom prst="rect">
            <a:avLst/>
          </a:prstGeom>
          <a:noFill/>
          <a:ln>
            <a:noFill/>
          </a:ln>
        </p:spPr>
      </p:pic>
      <p:pic>
        <p:nvPicPr>
          <p:cNvPr id="7" name="Google Shape;220;p35"/>
          <p:cNvPicPr preferRelativeResize="0"/>
          <p:nvPr/>
        </p:nvPicPr>
        <p:blipFill>
          <a:blip r:embed="rId5">
            <a:alphaModFix/>
          </a:blip>
          <a:stretch>
            <a:fillRect/>
          </a:stretch>
        </p:blipFill>
        <p:spPr>
          <a:xfrm>
            <a:off x="1869596" y="3447531"/>
            <a:ext cx="3204199" cy="577425"/>
          </a:xfrm>
          <a:prstGeom prst="rect">
            <a:avLst/>
          </a:prstGeom>
          <a:noFill/>
          <a:ln>
            <a:noFill/>
          </a:ln>
        </p:spPr>
      </p:pic>
      <p:pic>
        <p:nvPicPr>
          <p:cNvPr id="8" name="Google Shape;221;p35"/>
          <p:cNvPicPr preferRelativeResize="0"/>
          <p:nvPr/>
        </p:nvPicPr>
        <p:blipFill>
          <a:blip r:embed="rId6">
            <a:alphaModFix/>
          </a:blip>
          <a:stretch>
            <a:fillRect/>
          </a:stretch>
        </p:blipFill>
        <p:spPr>
          <a:xfrm>
            <a:off x="1869646" y="4245831"/>
            <a:ext cx="3204096" cy="577425"/>
          </a:xfrm>
          <a:prstGeom prst="rect">
            <a:avLst/>
          </a:prstGeom>
          <a:noFill/>
          <a:ln>
            <a:noFill/>
          </a:ln>
        </p:spPr>
      </p:pic>
      <p:pic>
        <p:nvPicPr>
          <p:cNvPr id="9" name="Google Shape;222;p35"/>
          <p:cNvPicPr preferRelativeResize="0"/>
          <p:nvPr/>
        </p:nvPicPr>
        <p:blipFill>
          <a:blip r:embed="rId7">
            <a:alphaModFix/>
          </a:blip>
          <a:stretch>
            <a:fillRect/>
          </a:stretch>
        </p:blipFill>
        <p:spPr>
          <a:xfrm>
            <a:off x="6092149" y="4245834"/>
            <a:ext cx="4371041" cy="787700"/>
          </a:xfrm>
          <a:prstGeom prst="rect">
            <a:avLst/>
          </a:prstGeom>
          <a:noFill/>
          <a:ln>
            <a:noFill/>
          </a:ln>
        </p:spPr>
      </p:pic>
      <p:pic>
        <p:nvPicPr>
          <p:cNvPr id="10" name="Google Shape;223;p35"/>
          <p:cNvPicPr preferRelativeResize="0"/>
          <p:nvPr/>
        </p:nvPicPr>
        <p:blipFill>
          <a:blip r:embed="rId8">
            <a:alphaModFix/>
          </a:blip>
          <a:stretch>
            <a:fillRect/>
          </a:stretch>
        </p:blipFill>
        <p:spPr>
          <a:xfrm>
            <a:off x="2042221" y="4994224"/>
            <a:ext cx="3204199" cy="577423"/>
          </a:xfrm>
          <a:prstGeom prst="rect">
            <a:avLst/>
          </a:prstGeom>
          <a:noFill/>
          <a:ln>
            <a:noFill/>
          </a:ln>
        </p:spPr>
      </p:pic>
      <p:sp>
        <p:nvSpPr>
          <p:cNvPr id="11" name="Google Shape;217;p35"/>
          <p:cNvSpPr txBox="1"/>
          <p:nvPr/>
        </p:nvSpPr>
        <p:spPr>
          <a:xfrm>
            <a:off x="8170773" y="6617400"/>
            <a:ext cx="4021227" cy="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Source&amp; more: </a:t>
            </a:r>
            <a:r>
              <a:rPr lang="en-GB" sz="800" u="sng">
                <a:solidFill>
                  <a:schemeClr val="hlink"/>
                </a:solidFill>
                <a:hlinkClick r:id="rId9"/>
              </a:rPr>
              <a:t>http://makeawebsitehub.com/choose-right-blogging-platform/</a:t>
            </a:r>
            <a:r>
              <a:rPr lang="en-GB" sz="800"/>
              <a:t> </a:t>
            </a:r>
            <a:endParaRPr sz="800"/>
          </a:p>
        </p:txBody>
      </p:sp>
    </p:spTree>
    <p:extLst>
      <p:ext uri="{BB962C8B-B14F-4D97-AF65-F5344CB8AC3E}">
        <p14:creationId xmlns:p14="http://schemas.microsoft.com/office/powerpoint/2010/main" val="178725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Web page</a:t>
            </a:r>
          </a:p>
        </p:txBody>
      </p:sp>
      <p:sp>
        <p:nvSpPr>
          <p:cNvPr id="3" name="Ograda vsebine 2"/>
          <p:cNvSpPr>
            <a:spLocks noGrp="1"/>
          </p:cNvSpPr>
          <p:nvPr>
            <p:ph idx="1"/>
          </p:nvPr>
        </p:nvSpPr>
        <p:spPr>
          <a:xfrm>
            <a:off x="609600" y="1600201"/>
            <a:ext cx="9158808" cy="4525963"/>
          </a:xfrm>
        </p:spPr>
        <p:txBody>
          <a:bodyPr>
            <a:normAutofit fontScale="85000" lnSpcReduction="20000"/>
          </a:bodyPr>
          <a:lstStyle/>
          <a:p>
            <a:pPr marL="0" indent="0">
              <a:buNone/>
            </a:pPr>
            <a:r>
              <a:rPr lang="en-US" dirty="0"/>
              <a:t>The </a:t>
            </a:r>
            <a:r>
              <a:rPr lang="en-US" dirty="0" err="1"/>
              <a:t>quickstart</a:t>
            </a:r>
            <a:r>
              <a:rPr lang="en-US" dirty="0"/>
              <a:t>: </a:t>
            </a:r>
            <a:r>
              <a:rPr lang="en-US" dirty="0" err="1"/>
              <a:t>Wordpress</a:t>
            </a:r>
            <a:r>
              <a:rPr lang="en-US" dirty="0"/>
              <a:t>, </a:t>
            </a:r>
            <a:r>
              <a:rPr lang="en-US" dirty="0" err="1"/>
              <a:t>Wix</a:t>
            </a:r>
            <a:r>
              <a:rPr lang="en-US" dirty="0"/>
              <a:t>, Google Sites, … there are plenty of platforms for quick and HTML-free start of your website.</a:t>
            </a:r>
            <a:endParaRPr lang="sl-SI" dirty="0"/>
          </a:p>
          <a:p>
            <a:pPr marL="514350" indent="-514350">
              <a:buFont typeface="+mj-lt"/>
              <a:buAutoNum type="arabicPeriod"/>
            </a:pPr>
            <a:endParaRPr lang="en-US" dirty="0"/>
          </a:p>
          <a:p>
            <a:pPr marL="0" indent="0">
              <a:buNone/>
            </a:pPr>
            <a:r>
              <a:rPr lang="en-US" dirty="0"/>
              <a:t>A quick hack: Register your own domain and associate with your site above. It will look more professional:</a:t>
            </a:r>
            <a:endParaRPr lang="sl-SI" dirty="0"/>
          </a:p>
          <a:p>
            <a:pPr marL="0" indent="0">
              <a:buNone/>
            </a:pPr>
            <a:endParaRPr lang="en-US" dirty="0"/>
          </a:p>
          <a:p>
            <a:pPr marL="0" indent="0">
              <a:buNone/>
            </a:pPr>
            <a:r>
              <a:rPr lang="en-US" dirty="0"/>
              <a:t>mysite.wordpress.com → mysite.com</a:t>
            </a:r>
          </a:p>
          <a:p>
            <a:pPr marL="514350" indent="-514350">
              <a:buFont typeface="+mj-lt"/>
              <a:buAutoNum type="arabicPeriod"/>
            </a:pPr>
            <a:endParaRPr lang="en-US" dirty="0"/>
          </a:p>
          <a:p>
            <a:pPr marL="514350" indent="-514350">
              <a:buFont typeface="+mj-lt"/>
              <a:buAutoNum type="arabicPeriod"/>
            </a:pPr>
            <a:r>
              <a:rPr lang="en-US" dirty="0"/>
              <a:t>Old school: Your own custom built HTML website on a dedicated web server.</a:t>
            </a:r>
          </a:p>
          <a:p>
            <a:pPr marL="514350" indent="-514350">
              <a:buFont typeface="+mj-lt"/>
              <a:buAutoNum type="arabicPeriod"/>
            </a:pPr>
            <a:r>
              <a:rPr lang="en-US" dirty="0"/>
              <a:t>Most advanced: Your own custom developed dynamic web application.</a:t>
            </a:r>
          </a:p>
        </p:txBody>
      </p:sp>
      <p:sp>
        <p:nvSpPr>
          <p:cNvPr id="4" name="Pomnilnik z zaporednim dostopom 3"/>
          <p:cNvSpPr/>
          <p:nvPr/>
        </p:nvSpPr>
        <p:spPr>
          <a:xfrm flipH="1">
            <a:off x="9916998" y="1311348"/>
            <a:ext cx="2083658" cy="1325564"/>
          </a:xfrm>
          <a:prstGeom prst="wedgeEllipseCallout">
            <a:avLst>
              <a:gd name="adj1" fmla="val 58533"/>
              <a:gd name="adj2" fmla="val 52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rgbClr val="FFFFFF"/>
                </a:solidFill>
                <a:ea typeface="Calibri"/>
                <a:cs typeface="Calibri"/>
                <a:sym typeface="Calibri"/>
              </a:rPr>
              <a:t>You can focus on content right from the start.</a:t>
            </a:r>
          </a:p>
        </p:txBody>
      </p:sp>
    </p:spTree>
    <p:extLst>
      <p:ext uri="{BB962C8B-B14F-4D97-AF65-F5344CB8AC3E}">
        <p14:creationId xmlns:p14="http://schemas.microsoft.com/office/powerpoint/2010/main" val="1028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LinkedIn</a:t>
            </a:r>
            <a:r>
              <a:rPr lang="sl-SI" dirty="0"/>
              <a:t> </a:t>
            </a:r>
            <a:r>
              <a:rPr lang="sl-SI" dirty="0" err="1"/>
              <a:t>articles</a:t>
            </a:r>
            <a:endParaRPr lang="sl-SI" dirty="0"/>
          </a:p>
        </p:txBody>
      </p:sp>
      <p:sp>
        <p:nvSpPr>
          <p:cNvPr id="3" name="Ograda vsebine 2"/>
          <p:cNvSpPr>
            <a:spLocks noGrp="1"/>
          </p:cNvSpPr>
          <p:nvPr>
            <p:ph idx="1"/>
          </p:nvPr>
        </p:nvSpPr>
        <p:spPr>
          <a:xfrm>
            <a:off x="609600" y="1600201"/>
            <a:ext cx="5558408" cy="4525963"/>
          </a:xfrm>
        </p:spPr>
        <p:txBody>
          <a:bodyPr>
            <a:normAutofit fontScale="92500" lnSpcReduction="20000"/>
          </a:bodyPr>
          <a:lstStyle/>
          <a:p>
            <a:pPr marL="0" indent="0">
              <a:buNone/>
            </a:pPr>
            <a:r>
              <a:rPr lang="en-US" b="1" dirty="0"/>
              <a:t>Pros:</a:t>
            </a:r>
          </a:p>
          <a:p>
            <a:r>
              <a:rPr lang="en-US" dirty="0"/>
              <a:t>Appropriate for business related short articles</a:t>
            </a:r>
          </a:p>
          <a:p>
            <a:r>
              <a:rPr lang="en-US" dirty="0"/>
              <a:t>Tightly integrated into your LinkedIn profile</a:t>
            </a:r>
          </a:p>
          <a:p>
            <a:r>
              <a:rPr lang="en-US" dirty="0"/>
              <a:t>Analytics</a:t>
            </a:r>
          </a:p>
          <a:p>
            <a:r>
              <a:rPr lang="en-US" dirty="0"/>
              <a:t>B2B community</a:t>
            </a:r>
          </a:p>
          <a:p>
            <a:pPr marL="0" indent="0">
              <a:buNone/>
            </a:pPr>
            <a:endParaRPr lang="sl-SI" b="1" dirty="0"/>
          </a:p>
          <a:p>
            <a:pPr marL="0" indent="0">
              <a:buNone/>
            </a:pPr>
            <a:r>
              <a:rPr lang="en-US" b="1" dirty="0"/>
              <a:t>Cons:</a:t>
            </a:r>
          </a:p>
          <a:p>
            <a:r>
              <a:rPr lang="en-US" dirty="0"/>
              <a:t>Limited editing capability</a:t>
            </a:r>
          </a:p>
          <a:p>
            <a:r>
              <a:rPr lang="en-US" dirty="0"/>
              <a:t>Platform lock-in</a:t>
            </a:r>
          </a:p>
        </p:txBody>
      </p:sp>
    </p:spTree>
    <p:extLst>
      <p:ext uri="{BB962C8B-B14F-4D97-AF65-F5344CB8AC3E}">
        <p14:creationId xmlns:p14="http://schemas.microsoft.com/office/powerpoint/2010/main" val="1485657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Platforms</a:t>
            </a:r>
            <a:r>
              <a:rPr lang="sl-SI" dirty="0"/>
              <a:t> </a:t>
            </a:r>
            <a:r>
              <a:rPr lang="sl-SI" dirty="0" err="1"/>
              <a:t>for</a:t>
            </a:r>
            <a:r>
              <a:rPr lang="sl-SI" dirty="0"/>
              <a:t> </a:t>
            </a:r>
            <a:r>
              <a:rPr lang="sl-SI" dirty="0" err="1"/>
              <a:t>presentation</a:t>
            </a:r>
            <a:r>
              <a:rPr lang="sl-SI" dirty="0"/>
              <a:t> </a:t>
            </a:r>
            <a:r>
              <a:rPr lang="sl-SI" dirty="0" err="1"/>
              <a:t>publishing</a:t>
            </a:r>
            <a:endParaRPr lang="sl-SI" dirty="0"/>
          </a:p>
        </p:txBody>
      </p:sp>
      <p:pic>
        <p:nvPicPr>
          <p:cNvPr id="4" name="Google Shape;243;p38"/>
          <p:cNvPicPr preferRelativeResize="0"/>
          <p:nvPr/>
        </p:nvPicPr>
        <p:blipFill>
          <a:blip r:embed="rId2">
            <a:alphaModFix/>
          </a:blip>
          <a:stretch>
            <a:fillRect/>
          </a:stretch>
        </p:blipFill>
        <p:spPr>
          <a:xfrm>
            <a:off x="6321607" y="1436134"/>
            <a:ext cx="2739300" cy="2055014"/>
          </a:xfrm>
          <a:prstGeom prst="rect">
            <a:avLst/>
          </a:prstGeom>
          <a:noFill/>
          <a:ln>
            <a:noFill/>
          </a:ln>
        </p:spPr>
      </p:pic>
      <p:pic>
        <p:nvPicPr>
          <p:cNvPr id="5" name="Google Shape;244;p38"/>
          <p:cNvPicPr preferRelativeResize="0"/>
          <p:nvPr/>
        </p:nvPicPr>
        <p:blipFill>
          <a:blip r:embed="rId3">
            <a:alphaModFix/>
          </a:blip>
          <a:stretch>
            <a:fillRect/>
          </a:stretch>
        </p:blipFill>
        <p:spPr>
          <a:xfrm>
            <a:off x="2774336" y="4170451"/>
            <a:ext cx="2143666" cy="1613099"/>
          </a:xfrm>
          <a:prstGeom prst="rect">
            <a:avLst/>
          </a:prstGeom>
          <a:noFill/>
          <a:ln>
            <a:noFill/>
          </a:ln>
        </p:spPr>
      </p:pic>
      <p:sp>
        <p:nvSpPr>
          <p:cNvPr id="6" name="Google Shape;245;p38"/>
          <p:cNvSpPr txBox="1"/>
          <p:nvPr/>
        </p:nvSpPr>
        <p:spPr>
          <a:xfrm>
            <a:off x="6421084" y="3491149"/>
            <a:ext cx="2739300" cy="34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GB" sz="1800">
                <a:solidFill>
                  <a:schemeClr val="dk2"/>
                </a:solidFill>
                <a:latin typeface="Calibri"/>
                <a:ea typeface="Calibri"/>
                <a:cs typeface="Calibri"/>
                <a:sym typeface="Calibri"/>
              </a:rPr>
              <a:t>SlideShare</a:t>
            </a:r>
            <a:endParaRPr/>
          </a:p>
        </p:txBody>
      </p:sp>
      <p:sp>
        <p:nvSpPr>
          <p:cNvPr id="7" name="Google Shape;246;p38"/>
          <p:cNvSpPr txBox="1"/>
          <p:nvPr/>
        </p:nvSpPr>
        <p:spPr>
          <a:xfrm>
            <a:off x="2838186" y="5783551"/>
            <a:ext cx="2739300" cy="30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1800" dirty="0">
                <a:solidFill>
                  <a:schemeClr val="dk2"/>
                </a:solidFill>
                <a:latin typeface="Calibri"/>
                <a:ea typeface="Calibri"/>
                <a:cs typeface="Calibri"/>
                <a:sym typeface="Calibri"/>
              </a:rPr>
              <a:t>Google Presentations</a:t>
            </a:r>
            <a:endParaRPr dirty="0"/>
          </a:p>
        </p:txBody>
      </p:sp>
      <p:pic>
        <p:nvPicPr>
          <p:cNvPr id="8" name="Google Shape;247;p38"/>
          <p:cNvPicPr preferRelativeResize="0"/>
          <p:nvPr/>
        </p:nvPicPr>
        <p:blipFill>
          <a:blip r:embed="rId4">
            <a:alphaModFix/>
          </a:blip>
          <a:stretch>
            <a:fillRect/>
          </a:stretch>
        </p:blipFill>
        <p:spPr>
          <a:xfrm>
            <a:off x="1127448" y="1736607"/>
            <a:ext cx="3293776" cy="1710701"/>
          </a:xfrm>
          <a:prstGeom prst="rect">
            <a:avLst/>
          </a:prstGeom>
          <a:noFill/>
          <a:ln>
            <a:noFill/>
          </a:ln>
        </p:spPr>
      </p:pic>
      <p:sp>
        <p:nvSpPr>
          <p:cNvPr id="9" name="Google Shape;248;p38"/>
          <p:cNvSpPr txBox="1"/>
          <p:nvPr/>
        </p:nvSpPr>
        <p:spPr>
          <a:xfrm>
            <a:off x="1301448" y="3406540"/>
            <a:ext cx="2739300" cy="30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800">
                <a:solidFill>
                  <a:schemeClr val="dk2"/>
                </a:solidFill>
                <a:latin typeface="Calibri"/>
                <a:ea typeface="Calibri"/>
                <a:cs typeface="Calibri"/>
                <a:sym typeface="Calibri"/>
              </a:rPr>
              <a:t>Prezi</a:t>
            </a:r>
            <a:endParaRPr/>
          </a:p>
        </p:txBody>
      </p:sp>
      <p:sp>
        <p:nvSpPr>
          <p:cNvPr id="10" name="Google Shape;249;p38"/>
          <p:cNvSpPr txBox="1"/>
          <p:nvPr/>
        </p:nvSpPr>
        <p:spPr>
          <a:xfrm>
            <a:off x="7940783" y="5628900"/>
            <a:ext cx="2739300" cy="30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800">
                <a:solidFill>
                  <a:schemeClr val="dk2"/>
                </a:solidFill>
                <a:latin typeface="Calibri"/>
                <a:ea typeface="Calibri"/>
                <a:cs typeface="Calibri"/>
                <a:sym typeface="Calibri"/>
              </a:rPr>
              <a:t>Emaze</a:t>
            </a:r>
            <a:endParaRPr/>
          </a:p>
        </p:txBody>
      </p:sp>
      <p:pic>
        <p:nvPicPr>
          <p:cNvPr id="11" name="Google Shape;250;p38"/>
          <p:cNvPicPr preferRelativeResize="0"/>
          <p:nvPr/>
        </p:nvPicPr>
        <p:blipFill rotWithShape="1">
          <a:blip r:embed="rId5">
            <a:alphaModFix/>
          </a:blip>
          <a:srcRect l="2348" t="6899" r="22384" b="26433"/>
          <a:stretch/>
        </p:blipFill>
        <p:spPr>
          <a:xfrm>
            <a:off x="7940784" y="4322687"/>
            <a:ext cx="2439200" cy="1350326"/>
          </a:xfrm>
          <a:prstGeom prst="rect">
            <a:avLst/>
          </a:prstGeom>
          <a:noFill/>
          <a:ln>
            <a:noFill/>
          </a:ln>
        </p:spPr>
      </p:pic>
    </p:spTree>
    <p:extLst>
      <p:ext uri="{BB962C8B-B14F-4D97-AF65-F5344CB8AC3E}">
        <p14:creationId xmlns:p14="http://schemas.microsoft.com/office/powerpoint/2010/main" val="92763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Infographics</a:t>
            </a:r>
            <a:endParaRPr lang="sl-SI" dirty="0"/>
          </a:p>
        </p:txBody>
      </p:sp>
      <p:sp>
        <p:nvSpPr>
          <p:cNvPr id="3" name="Ograda vsebine 2"/>
          <p:cNvSpPr>
            <a:spLocks noGrp="1"/>
          </p:cNvSpPr>
          <p:nvPr>
            <p:ph idx="1"/>
          </p:nvPr>
        </p:nvSpPr>
        <p:spPr>
          <a:xfrm>
            <a:off x="6096000" y="1600201"/>
            <a:ext cx="5486400" cy="4525963"/>
          </a:xfrm>
        </p:spPr>
        <p:txBody>
          <a:bodyPr/>
          <a:lstStyle/>
          <a:p>
            <a:pPr marL="0" indent="0">
              <a:buNone/>
            </a:pPr>
            <a:r>
              <a:rPr lang="en-US" dirty="0"/>
              <a:t>Infographics is a great way to show summarized, easy digestible content.</a:t>
            </a:r>
          </a:p>
          <a:p>
            <a:endParaRPr lang="en-US" dirty="0"/>
          </a:p>
          <a:p>
            <a:pPr marL="0" indent="0">
              <a:buNone/>
            </a:pPr>
            <a:r>
              <a:rPr lang="en-US" dirty="0"/>
              <a:t>← </a:t>
            </a:r>
            <a:r>
              <a:rPr lang="en-US" b="1" dirty="0"/>
              <a:t>See full growth hacking infographics here</a:t>
            </a:r>
            <a:r>
              <a:rPr lang="en-US" dirty="0"/>
              <a:t>:</a:t>
            </a:r>
          </a:p>
          <a:p>
            <a:pPr marL="0" indent="0">
              <a:buNone/>
            </a:pPr>
            <a:r>
              <a:rPr lang="en-US" dirty="0">
                <a:hlinkClick r:id="rId2"/>
              </a:rPr>
              <a:t>https://www.entrepreneur.com/article/277157</a:t>
            </a:r>
            <a:endParaRPr lang="en-US" dirty="0"/>
          </a:p>
        </p:txBody>
      </p:sp>
      <p:pic>
        <p:nvPicPr>
          <p:cNvPr id="4" name="Google Shape;257;p39"/>
          <p:cNvPicPr preferRelativeResize="0"/>
          <p:nvPr/>
        </p:nvPicPr>
        <p:blipFill rotWithShape="1">
          <a:blip r:embed="rId3">
            <a:alphaModFix/>
          </a:blip>
          <a:srcRect l="28514" t="23436" r="35694"/>
          <a:stretch/>
        </p:blipFill>
        <p:spPr>
          <a:xfrm>
            <a:off x="911424" y="1412776"/>
            <a:ext cx="4179773" cy="4968552"/>
          </a:xfrm>
          <a:prstGeom prst="rect">
            <a:avLst/>
          </a:prstGeom>
          <a:noFill/>
          <a:ln>
            <a:noFill/>
          </a:ln>
        </p:spPr>
      </p:pic>
    </p:spTree>
    <p:extLst>
      <p:ext uri="{BB962C8B-B14F-4D97-AF65-F5344CB8AC3E}">
        <p14:creationId xmlns:p14="http://schemas.microsoft.com/office/powerpoint/2010/main" val="2447395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Video</a:t>
            </a:r>
          </a:p>
        </p:txBody>
      </p:sp>
      <p:sp>
        <p:nvSpPr>
          <p:cNvPr id="3" name="Ograda vsebine 2"/>
          <p:cNvSpPr>
            <a:spLocks noGrp="1"/>
          </p:cNvSpPr>
          <p:nvPr>
            <p:ph idx="1"/>
          </p:nvPr>
        </p:nvSpPr>
        <p:spPr>
          <a:xfrm>
            <a:off x="609600" y="1600201"/>
            <a:ext cx="5486400" cy="4525963"/>
          </a:xfrm>
        </p:spPr>
        <p:txBody>
          <a:bodyPr>
            <a:normAutofit/>
          </a:bodyPr>
          <a:lstStyle/>
          <a:p>
            <a:r>
              <a:rPr lang="en-US" dirty="0"/>
              <a:t>Video is a great &amp; effective channel, but also the costliest and can not update them.</a:t>
            </a:r>
          </a:p>
          <a:p>
            <a:r>
              <a:rPr lang="en-US" dirty="0"/>
              <a:t>It’s perfect for telling stories.</a:t>
            </a:r>
          </a:p>
          <a:p>
            <a:r>
              <a:rPr lang="en-US" dirty="0"/>
              <a:t>It’s easily shared.</a:t>
            </a:r>
          </a:p>
          <a:p>
            <a:r>
              <a:rPr lang="en-US" dirty="0"/>
              <a:t>People will consume more and more video content.</a:t>
            </a:r>
          </a:p>
          <a:p>
            <a:r>
              <a:rPr lang="en-US" dirty="0"/>
              <a:t>It can convince people to buy something.</a:t>
            </a:r>
          </a:p>
        </p:txBody>
      </p:sp>
      <p:pic>
        <p:nvPicPr>
          <p:cNvPr id="4" name="Google Shape;265;p40"/>
          <p:cNvPicPr preferRelativeResize="0"/>
          <p:nvPr/>
        </p:nvPicPr>
        <p:blipFill rotWithShape="1">
          <a:blip r:embed="rId2">
            <a:alphaModFix/>
          </a:blip>
          <a:srcRect l="21641" t="12815" r="23707" b="1575"/>
          <a:stretch/>
        </p:blipFill>
        <p:spPr>
          <a:xfrm>
            <a:off x="7104112" y="2132856"/>
            <a:ext cx="4083257" cy="3456384"/>
          </a:xfrm>
          <a:prstGeom prst="rect">
            <a:avLst/>
          </a:prstGeom>
          <a:noFill/>
          <a:ln>
            <a:noFill/>
          </a:ln>
        </p:spPr>
      </p:pic>
      <p:sp>
        <p:nvSpPr>
          <p:cNvPr id="5" name="Google Shape;267;p40"/>
          <p:cNvSpPr txBox="1"/>
          <p:nvPr/>
        </p:nvSpPr>
        <p:spPr>
          <a:xfrm>
            <a:off x="7104112" y="1628800"/>
            <a:ext cx="3876900" cy="284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sz="2000" dirty="0">
                <a:latin typeface="Calibri"/>
                <a:ea typeface="Calibri"/>
                <a:cs typeface="Calibri"/>
                <a:sym typeface="Calibri"/>
              </a:rPr>
              <a:t>See the video. Would you buy it?</a:t>
            </a:r>
            <a:endParaRPr sz="2000" dirty="0">
              <a:latin typeface="Calibri"/>
              <a:ea typeface="Calibri"/>
              <a:cs typeface="Calibri"/>
              <a:sym typeface="Calibri"/>
            </a:endParaRPr>
          </a:p>
        </p:txBody>
      </p:sp>
      <p:sp>
        <p:nvSpPr>
          <p:cNvPr id="6" name="Google Shape;266;p40"/>
          <p:cNvSpPr txBox="1"/>
          <p:nvPr/>
        </p:nvSpPr>
        <p:spPr>
          <a:xfrm>
            <a:off x="7092672" y="5626800"/>
            <a:ext cx="3876900" cy="2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t>Video source: </a:t>
            </a:r>
            <a:r>
              <a:rPr lang="en-GB" u="sng" dirty="0">
                <a:solidFill>
                  <a:schemeClr val="hlink"/>
                </a:solidFill>
                <a:hlinkClick r:id="rId3"/>
              </a:rPr>
              <a:t>https://www.facebook.com/bernhard.manufaktura/videos/1059799364037825/?video_source=pages_finch_trailer</a:t>
            </a:r>
            <a:endParaRPr dirty="0"/>
          </a:p>
          <a:p>
            <a:pPr marL="0" lvl="0" indent="0" algn="l" rtl="0">
              <a:spcBef>
                <a:spcPts val="0"/>
              </a:spcBef>
              <a:spcAft>
                <a:spcPts val="0"/>
              </a:spcAft>
              <a:buNone/>
            </a:pPr>
            <a:endParaRPr dirty="0"/>
          </a:p>
        </p:txBody>
      </p:sp>
      <p:sp>
        <p:nvSpPr>
          <p:cNvPr id="7" name="Google Shape;264;p40"/>
          <p:cNvSpPr txBox="1"/>
          <p:nvPr/>
        </p:nvSpPr>
        <p:spPr>
          <a:xfrm>
            <a:off x="0" y="6566390"/>
            <a:ext cx="3876900" cy="2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Source: </a:t>
            </a:r>
            <a:r>
              <a:rPr lang="en-GB" sz="800" u="sng">
                <a:solidFill>
                  <a:schemeClr val="hlink"/>
                </a:solidFill>
                <a:hlinkClick r:id="rId4"/>
              </a:rPr>
              <a:t>https://retargeting.biz/blog/the-future-is-video-content</a:t>
            </a:r>
            <a:endParaRPr sz="800"/>
          </a:p>
          <a:p>
            <a:pPr marL="0" lvl="0" indent="0" algn="l" rtl="0">
              <a:spcBef>
                <a:spcPts val="0"/>
              </a:spcBef>
              <a:spcAft>
                <a:spcPts val="0"/>
              </a:spcAft>
              <a:buNone/>
            </a:pPr>
            <a:endParaRPr sz="800"/>
          </a:p>
        </p:txBody>
      </p:sp>
    </p:spTree>
    <p:extLst>
      <p:ext uri="{BB962C8B-B14F-4D97-AF65-F5344CB8AC3E}">
        <p14:creationId xmlns:p14="http://schemas.microsoft.com/office/powerpoint/2010/main" val="1647705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What are you going to blog about?</a:t>
            </a:r>
            <a:endParaRPr lang="sl-SI" dirty="0"/>
          </a:p>
        </p:txBody>
      </p:sp>
      <p:sp>
        <p:nvSpPr>
          <p:cNvPr id="4" name="Ograda vsebine 3"/>
          <p:cNvSpPr>
            <a:spLocks noGrp="1"/>
          </p:cNvSpPr>
          <p:nvPr>
            <p:ph sz="half" idx="1"/>
          </p:nvPr>
        </p:nvSpPr>
        <p:spPr/>
        <p:txBody>
          <a:bodyPr/>
          <a:lstStyle/>
          <a:p>
            <a:pPr marL="514350" indent="-514350">
              <a:buFont typeface="+mj-lt"/>
              <a:buAutoNum type="arabicPeriod"/>
            </a:pPr>
            <a:r>
              <a:rPr lang="sl-SI" dirty="0" err="1"/>
              <a:t>Listicles</a:t>
            </a:r>
            <a:endParaRPr lang="sl-SI" dirty="0"/>
          </a:p>
          <a:p>
            <a:pPr marL="514350" indent="-514350">
              <a:buFont typeface="+mj-lt"/>
              <a:buAutoNum type="arabicPeriod"/>
            </a:pPr>
            <a:r>
              <a:rPr lang="sl-SI" dirty="0" err="1"/>
              <a:t>How</a:t>
            </a:r>
            <a:r>
              <a:rPr lang="sl-SI" dirty="0"/>
              <a:t>-</a:t>
            </a:r>
            <a:r>
              <a:rPr lang="sl-SI" dirty="0" err="1"/>
              <a:t>tos</a:t>
            </a:r>
            <a:endParaRPr lang="sl-SI" dirty="0"/>
          </a:p>
          <a:p>
            <a:pPr marL="514350" indent="-514350">
              <a:buFont typeface="+mj-lt"/>
              <a:buAutoNum type="arabicPeriod"/>
            </a:pPr>
            <a:r>
              <a:rPr lang="sl-SI" dirty="0" err="1"/>
              <a:t>Politics</a:t>
            </a:r>
            <a:endParaRPr lang="sl-SI" dirty="0"/>
          </a:p>
          <a:p>
            <a:pPr marL="514350" indent="-514350">
              <a:buFont typeface="+mj-lt"/>
              <a:buAutoNum type="arabicPeriod"/>
            </a:pPr>
            <a:r>
              <a:rPr lang="sl-SI" dirty="0"/>
              <a:t>Bacon</a:t>
            </a:r>
          </a:p>
          <a:p>
            <a:pPr marL="514350" indent="-514350">
              <a:buFont typeface="+mj-lt"/>
              <a:buAutoNum type="arabicPeriod"/>
            </a:pPr>
            <a:r>
              <a:rPr lang="sl-SI" dirty="0" err="1"/>
              <a:t>Recipes</a:t>
            </a:r>
            <a:endParaRPr lang="sl-SI" dirty="0"/>
          </a:p>
          <a:p>
            <a:pPr marL="514350" indent="-514350">
              <a:buFont typeface="+mj-lt"/>
              <a:buAutoNum type="arabicPeriod"/>
            </a:pPr>
            <a:r>
              <a:rPr lang="sl-SI" dirty="0" err="1"/>
              <a:t>Beginner</a:t>
            </a:r>
            <a:r>
              <a:rPr lang="sl-SI" dirty="0"/>
              <a:t> </a:t>
            </a:r>
            <a:r>
              <a:rPr lang="sl-SI" dirty="0" err="1"/>
              <a:t>guides</a:t>
            </a:r>
            <a:endParaRPr lang="sl-SI" dirty="0"/>
          </a:p>
          <a:p>
            <a:pPr marL="514350" indent="-514350">
              <a:buFont typeface="+mj-lt"/>
              <a:buAutoNum type="arabicPeriod"/>
            </a:pPr>
            <a:r>
              <a:rPr lang="sl-SI" dirty="0"/>
              <a:t>Ultimate </a:t>
            </a:r>
            <a:r>
              <a:rPr lang="sl-SI" dirty="0" err="1"/>
              <a:t>guides</a:t>
            </a:r>
            <a:endParaRPr lang="sl-SI" dirty="0"/>
          </a:p>
        </p:txBody>
      </p:sp>
      <p:sp>
        <p:nvSpPr>
          <p:cNvPr id="5" name="Ograda vsebine 4"/>
          <p:cNvSpPr>
            <a:spLocks noGrp="1"/>
          </p:cNvSpPr>
          <p:nvPr>
            <p:ph sz="half" idx="2"/>
          </p:nvPr>
        </p:nvSpPr>
        <p:spPr/>
        <p:txBody>
          <a:bodyPr/>
          <a:lstStyle/>
          <a:p>
            <a:pPr marL="514350" indent="-514350">
              <a:buFont typeface="+mj-lt"/>
              <a:buAutoNum type="arabicPeriod" startAt="8"/>
            </a:pPr>
            <a:r>
              <a:rPr lang="en-US" dirty="0"/>
              <a:t>Frequently asked questions</a:t>
            </a:r>
          </a:p>
          <a:p>
            <a:pPr marL="514350" indent="-514350">
              <a:buFont typeface="+mj-lt"/>
              <a:buAutoNum type="arabicPeriod" startAt="8"/>
            </a:pPr>
            <a:r>
              <a:rPr lang="sl-SI" dirty="0"/>
              <a:t>I</a:t>
            </a:r>
            <a:r>
              <a:rPr lang="en-US" dirty="0" err="1"/>
              <a:t>nterviews</a:t>
            </a:r>
            <a:endParaRPr lang="en-US" dirty="0"/>
          </a:p>
          <a:p>
            <a:pPr marL="514350" indent="-514350">
              <a:buFont typeface="+mj-lt"/>
              <a:buAutoNum type="arabicPeriod" startAt="8"/>
            </a:pPr>
            <a:r>
              <a:rPr lang="en-US" dirty="0"/>
              <a:t>Personal stories</a:t>
            </a:r>
          </a:p>
          <a:p>
            <a:pPr marL="514350" indent="-514350">
              <a:buFont typeface="+mj-lt"/>
              <a:buAutoNum type="arabicPeriod" startAt="8"/>
            </a:pPr>
            <a:r>
              <a:rPr lang="en-US" dirty="0"/>
              <a:t>Charity and activism</a:t>
            </a:r>
          </a:p>
          <a:p>
            <a:pPr marL="514350" indent="-514350">
              <a:buFont typeface="+mj-lt"/>
              <a:buAutoNum type="arabicPeriod" startAt="8"/>
            </a:pPr>
            <a:r>
              <a:rPr lang="en-US" dirty="0"/>
              <a:t>People features</a:t>
            </a:r>
          </a:p>
          <a:p>
            <a:pPr marL="514350" indent="-514350">
              <a:buFont typeface="+mj-lt"/>
              <a:buAutoNum type="arabicPeriod" startAt="8"/>
            </a:pPr>
            <a:r>
              <a:rPr lang="en-US" dirty="0"/>
              <a:t>Product reviews</a:t>
            </a:r>
          </a:p>
          <a:p>
            <a:pPr marL="0" indent="0">
              <a:buNone/>
            </a:pPr>
            <a:endParaRPr lang="en-US" dirty="0"/>
          </a:p>
          <a:p>
            <a:pPr marL="0" indent="0">
              <a:buNone/>
            </a:pPr>
            <a:endParaRPr lang="sl-SI" dirty="0"/>
          </a:p>
        </p:txBody>
      </p:sp>
      <p:sp>
        <p:nvSpPr>
          <p:cNvPr id="6" name="Pomnilnik z zaporednim dostopom 5"/>
          <p:cNvSpPr/>
          <p:nvPr/>
        </p:nvSpPr>
        <p:spPr>
          <a:xfrm flipH="1">
            <a:off x="10103768" y="2298715"/>
            <a:ext cx="2088232" cy="1844824"/>
          </a:xfrm>
          <a:prstGeom prst="wedgeEllipseCallout">
            <a:avLst>
              <a:gd name="adj1" fmla="val 63132"/>
              <a:gd name="adj2" fmla="val 456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chemeClr val="lt1"/>
              </a:buClr>
            </a:pPr>
            <a:r>
              <a:rPr lang="en-US" dirty="0">
                <a:latin typeface="Arial"/>
                <a:ea typeface="Arial"/>
                <a:cs typeface="Arial"/>
                <a:sym typeface="Arial"/>
              </a:rPr>
              <a:t>This is a listicle (short article with list of items)</a:t>
            </a:r>
            <a:endParaRPr lang="en-US" dirty="0"/>
          </a:p>
        </p:txBody>
      </p:sp>
      <p:sp>
        <p:nvSpPr>
          <p:cNvPr id="7" name="Google Shape;285;p43"/>
          <p:cNvSpPr txBox="1"/>
          <p:nvPr/>
        </p:nvSpPr>
        <p:spPr>
          <a:xfrm>
            <a:off x="7194164" y="6596390"/>
            <a:ext cx="4997836"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err="1">
                <a:solidFill>
                  <a:srgbClr val="000000"/>
                </a:solidFill>
                <a:latin typeface="+mj-lt"/>
                <a:ea typeface="Arial"/>
                <a:cs typeface="Arial"/>
                <a:sym typeface="Arial"/>
              </a:rPr>
              <a:t>Source:N</a:t>
            </a:r>
            <a:r>
              <a:rPr lang="en-GB" sz="800" b="0" i="0" u="none" strike="noStrike" cap="none" dirty="0">
                <a:solidFill>
                  <a:srgbClr val="000000"/>
                </a:solidFill>
                <a:latin typeface="+mj-lt"/>
                <a:ea typeface="Arial"/>
                <a:cs typeface="Arial"/>
                <a:sym typeface="Arial"/>
              </a:rPr>
              <a:t>. Patel,  </a:t>
            </a:r>
            <a:r>
              <a:rPr lang="en-GB" sz="800" b="0" i="0" u="sng" strike="noStrike" cap="none" dirty="0">
                <a:solidFill>
                  <a:schemeClr val="hlink"/>
                </a:solidFill>
                <a:latin typeface="+mj-lt"/>
                <a:ea typeface="Arial"/>
                <a:cs typeface="Arial"/>
                <a:sym typeface="Arial"/>
                <a:hlinkClick r:id="rId2"/>
              </a:rPr>
              <a:t>https://www.quicksprout.com/2016/08/31/top-35-blogging-ideas-that-are-guaranteed-to-be-popular/</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163563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What are you going to blog about?</a:t>
            </a:r>
            <a:endParaRPr lang="sl-SI" dirty="0"/>
          </a:p>
        </p:txBody>
      </p:sp>
      <p:sp>
        <p:nvSpPr>
          <p:cNvPr id="3" name="Ograda vsebine 2"/>
          <p:cNvSpPr>
            <a:spLocks noGrp="1"/>
          </p:cNvSpPr>
          <p:nvPr>
            <p:ph sz="half" idx="1"/>
          </p:nvPr>
        </p:nvSpPr>
        <p:spPr/>
        <p:txBody>
          <a:bodyPr/>
          <a:lstStyle/>
          <a:p>
            <a:pPr marL="514350" indent="-514350">
              <a:buFont typeface="+mj-lt"/>
              <a:buAutoNum type="arabicPeriod" startAt="14"/>
            </a:pPr>
            <a:r>
              <a:rPr lang="en-US" dirty="0"/>
              <a:t>Sourced news</a:t>
            </a:r>
          </a:p>
          <a:p>
            <a:pPr marL="514350" indent="-514350">
              <a:buFont typeface="+mj-lt"/>
              <a:buAutoNum type="arabicPeriod" startAt="14"/>
            </a:pPr>
            <a:r>
              <a:rPr lang="en-US" dirty="0"/>
              <a:t>Gifs and memes</a:t>
            </a:r>
          </a:p>
          <a:p>
            <a:pPr marL="514350" indent="-514350">
              <a:buFont typeface="+mj-lt"/>
              <a:buAutoNum type="arabicPeriod" startAt="14"/>
            </a:pPr>
            <a:r>
              <a:rPr lang="en-US" dirty="0"/>
              <a:t>Myth-debunking</a:t>
            </a:r>
          </a:p>
          <a:p>
            <a:pPr marL="514350" indent="-514350">
              <a:buFont typeface="+mj-lt"/>
              <a:buAutoNum type="arabicPeriod" startAt="14"/>
            </a:pPr>
            <a:r>
              <a:rPr lang="en-US" dirty="0"/>
              <a:t>Virtual reality</a:t>
            </a:r>
          </a:p>
          <a:p>
            <a:pPr marL="514350" indent="-514350">
              <a:buFont typeface="+mj-lt"/>
              <a:buAutoNum type="arabicPeriod" startAt="14"/>
            </a:pPr>
            <a:r>
              <a:rPr lang="en-US" dirty="0"/>
              <a:t>Internet of things</a:t>
            </a:r>
          </a:p>
          <a:p>
            <a:pPr marL="514350" indent="-514350">
              <a:buFont typeface="+mj-lt"/>
              <a:buAutoNum type="arabicPeriod" startAt="14"/>
            </a:pPr>
            <a:r>
              <a:rPr lang="en-US" dirty="0"/>
              <a:t>Automation</a:t>
            </a:r>
          </a:p>
          <a:p>
            <a:pPr marL="514350" indent="-514350">
              <a:buFont typeface="+mj-lt"/>
              <a:buAutoNum type="arabicPeriod" startAt="14"/>
            </a:pPr>
            <a:r>
              <a:rPr lang="en-US" dirty="0"/>
              <a:t>Troubleshooting guides</a:t>
            </a:r>
          </a:p>
          <a:p>
            <a:pPr marL="514350" indent="-514350">
              <a:buFont typeface="+mj-lt"/>
              <a:buAutoNum type="arabicPeriod" startAt="14"/>
            </a:pPr>
            <a:endParaRPr lang="en-US" dirty="0"/>
          </a:p>
          <a:p>
            <a:pPr marL="514350" indent="-514350">
              <a:buFont typeface="+mj-lt"/>
              <a:buAutoNum type="arabicPeriod" startAt="14"/>
            </a:pPr>
            <a:endParaRPr lang="sl-SI" dirty="0"/>
          </a:p>
        </p:txBody>
      </p:sp>
      <p:sp>
        <p:nvSpPr>
          <p:cNvPr id="4" name="Ograda vsebine 3"/>
          <p:cNvSpPr>
            <a:spLocks noGrp="1"/>
          </p:cNvSpPr>
          <p:nvPr>
            <p:ph sz="half" idx="2"/>
          </p:nvPr>
        </p:nvSpPr>
        <p:spPr/>
        <p:txBody>
          <a:bodyPr/>
          <a:lstStyle/>
          <a:p>
            <a:pPr marL="514350" indent="-514350">
              <a:buFont typeface="+mj-lt"/>
              <a:buAutoNum type="arabicPeriod" startAt="21"/>
            </a:pPr>
            <a:r>
              <a:rPr lang="en-US" dirty="0"/>
              <a:t>Contests</a:t>
            </a:r>
          </a:p>
          <a:p>
            <a:pPr marL="514350" indent="-514350">
              <a:buFont typeface="+mj-lt"/>
              <a:buAutoNum type="arabicPeriod" startAt="21"/>
            </a:pPr>
            <a:r>
              <a:rPr lang="en-US" dirty="0"/>
              <a:t>Advice</a:t>
            </a:r>
          </a:p>
          <a:p>
            <a:pPr marL="514350" indent="-514350">
              <a:buFont typeface="+mj-lt"/>
              <a:buAutoNum type="arabicPeriod" startAt="21"/>
            </a:pPr>
            <a:r>
              <a:rPr lang="en-US" dirty="0"/>
              <a:t>Productivity tips</a:t>
            </a:r>
          </a:p>
          <a:p>
            <a:pPr marL="514350" indent="-514350">
              <a:buFont typeface="+mj-lt"/>
              <a:buAutoNum type="arabicPeriod" startAt="21"/>
            </a:pPr>
            <a:r>
              <a:rPr lang="en-US" dirty="0"/>
              <a:t>Travel</a:t>
            </a:r>
          </a:p>
          <a:p>
            <a:pPr marL="514350" indent="-514350">
              <a:buFont typeface="+mj-lt"/>
              <a:buAutoNum type="arabicPeriod" startAt="21"/>
            </a:pPr>
            <a:r>
              <a:rPr lang="en-US" dirty="0"/>
              <a:t>History</a:t>
            </a:r>
          </a:p>
          <a:p>
            <a:pPr marL="514350" indent="-514350">
              <a:buFont typeface="+mj-lt"/>
              <a:buAutoNum type="arabicPeriod" startAt="21"/>
            </a:pPr>
            <a:r>
              <a:rPr lang="en-US" dirty="0"/>
              <a:t>Funny stories</a:t>
            </a:r>
          </a:p>
          <a:p>
            <a:pPr marL="514350" indent="-514350">
              <a:buFont typeface="+mj-lt"/>
              <a:buAutoNum type="arabicPeriod" startAt="21"/>
            </a:pPr>
            <a:r>
              <a:rPr lang="en-US" dirty="0"/>
              <a:t>Parenting tips</a:t>
            </a:r>
          </a:p>
          <a:p>
            <a:pPr marL="514350" indent="-514350">
              <a:buFont typeface="+mj-lt"/>
              <a:buAutoNum type="arabicPeriod" startAt="21"/>
            </a:pPr>
            <a:endParaRPr lang="en-US" dirty="0"/>
          </a:p>
          <a:p>
            <a:pPr marL="514350" indent="-514350">
              <a:buFont typeface="+mj-lt"/>
              <a:buAutoNum type="arabicPeriod" startAt="21"/>
            </a:pPr>
            <a:endParaRPr lang="sl-SI" dirty="0"/>
          </a:p>
        </p:txBody>
      </p:sp>
      <p:sp>
        <p:nvSpPr>
          <p:cNvPr id="5" name="Google Shape;294;p44"/>
          <p:cNvSpPr txBox="1"/>
          <p:nvPr/>
        </p:nvSpPr>
        <p:spPr>
          <a:xfrm>
            <a:off x="6743900" y="6596390"/>
            <a:ext cx="544810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err="1">
                <a:solidFill>
                  <a:srgbClr val="000000"/>
                </a:solidFill>
                <a:latin typeface="+mj-lt"/>
                <a:ea typeface="Arial"/>
                <a:cs typeface="Arial"/>
                <a:sym typeface="Arial"/>
              </a:rPr>
              <a:t>Source:N</a:t>
            </a:r>
            <a:r>
              <a:rPr lang="en-GB" sz="800" b="0" i="0" u="none" strike="noStrike" cap="none" dirty="0">
                <a:solidFill>
                  <a:srgbClr val="000000"/>
                </a:solidFill>
                <a:latin typeface="+mj-lt"/>
                <a:ea typeface="Arial"/>
                <a:cs typeface="Arial"/>
                <a:sym typeface="Arial"/>
              </a:rPr>
              <a:t>. Patel,  </a:t>
            </a:r>
            <a:r>
              <a:rPr lang="en-GB" sz="800" b="0" i="0" u="sng" strike="noStrike" cap="none" dirty="0">
                <a:solidFill>
                  <a:schemeClr val="hlink"/>
                </a:solidFill>
                <a:latin typeface="+mj-lt"/>
                <a:ea typeface="Arial"/>
                <a:cs typeface="Arial"/>
                <a:sym typeface="Arial"/>
                <a:hlinkClick r:id="rId2"/>
              </a:rPr>
              <a:t>https://www.quicksprout.com/2016/08/31/top-35-blogging-ideas-that-are-guaranteed-to-be-popular/</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235604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What are you going to blog about?</a:t>
            </a:r>
            <a:endParaRPr lang="sl-SI" dirty="0"/>
          </a:p>
        </p:txBody>
      </p:sp>
      <p:sp>
        <p:nvSpPr>
          <p:cNvPr id="3" name="Ograda vsebine 2"/>
          <p:cNvSpPr>
            <a:spLocks noGrp="1"/>
          </p:cNvSpPr>
          <p:nvPr>
            <p:ph idx="1"/>
          </p:nvPr>
        </p:nvSpPr>
        <p:spPr/>
        <p:txBody>
          <a:bodyPr/>
          <a:lstStyle/>
          <a:p>
            <a:pPr marL="514350" indent="-514350">
              <a:buFont typeface="+mj-lt"/>
              <a:buAutoNum type="arabicPeriod" startAt="30"/>
            </a:pPr>
            <a:r>
              <a:rPr lang="sl-SI" dirty="0"/>
              <a:t> </a:t>
            </a:r>
            <a:r>
              <a:rPr lang="en-US" dirty="0"/>
              <a:t>Upcoming events</a:t>
            </a:r>
          </a:p>
          <a:p>
            <a:pPr marL="514350" indent="-514350">
              <a:buFont typeface="+mj-lt"/>
              <a:buAutoNum type="arabicPeriod" startAt="30"/>
            </a:pPr>
            <a:r>
              <a:rPr lang="sl-SI" dirty="0"/>
              <a:t> </a:t>
            </a:r>
            <a:r>
              <a:rPr lang="en-US" dirty="0"/>
              <a:t>Internet stars</a:t>
            </a:r>
          </a:p>
          <a:p>
            <a:pPr marL="514350" indent="-514350">
              <a:buFont typeface="+mj-lt"/>
              <a:buAutoNum type="arabicPeriod" startAt="30"/>
            </a:pPr>
            <a:r>
              <a:rPr lang="sl-SI" dirty="0"/>
              <a:t> </a:t>
            </a:r>
            <a:r>
              <a:rPr lang="en-US" dirty="0"/>
              <a:t>Tech support</a:t>
            </a:r>
          </a:p>
          <a:p>
            <a:pPr marL="514350" indent="-514350">
              <a:buFont typeface="+mj-lt"/>
              <a:buAutoNum type="arabicPeriod" startAt="30"/>
            </a:pPr>
            <a:r>
              <a:rPr lang="sl-SI" dirty="0"/>
              <a:t> </a:t>
            </a:r>
            <a:r>
              <a:rPr lang="en-US" dirty="0"/>
              <a:t>Gift ideas</a:t>
            </a:r>
          </a:p>
          <a:p>
            <a:pPr marL="514350" indent="-514350">
              <a:buFont typeface="+mj-lt"/>
              <a:buAutoNum type="arabicPeriod" startAt="30"/>
            </a:pPr>
            <a:r>
              <a:rPr lang="sl-SI" dirty="0"/>
              <a:t> </a:t>
            </a:r>
            <a:r>
              <a:rPr lang="en-US" dirty="0"/>
              <a:t>Best-</a:t>
            </a:r>
            <a:r>
              <a:rPr lang="en-US" dirty="0" err="1"/>
              <a:t>ofs</a:t>
            </a:r>
            <a:endParaRPr lang="en-US" dirty="0"/>
          </a:p>
          <a:p>
            <a:pPr marL="514350" indent="-514350">
              <a:buFont typeface="+mj-lt"/>
              <a:buAutoNum type="arabicPeriod" startAt="30"/>
            </a:pPr>
            <a:r>
              <a:rPr lang="sl-SI" dirty="0"/>
              <a:t> </a:t>
            </a:r>
            <a:r>
              <a:rPr lang="en-US" dirty="0"/>
              <a:t>Respond to readers</a:t>
            </a:r>
          </a:p>
          <a:p>
            <a:pPr marL="514350" indent="-514350">
              <a:buFont typeface="+mj-lt"/>
              <a:buAutoNum type="arabicPeriod" startAt="30"/>
            </a:pPr>
            <a:endParaRPr lang="en-US" dirty="0"/>
          </a:p>
          <a:p>
            <a:pPr marL="514350" indent="-514350">
              <a:buFont typeface="+mj-lt"/>
              <a:buAutoNum type="arabicPeriod" startAt="30"/>
            </a:pPr>
            <a:endParaRPr lang="sl-SI" dirty="0"/>
          </a:p>
        </p:txBody>
      </p:sp>
      <p:sp>
        <p:nvSpPr>
          <p:cNvPr id="4" name="Pomnilnik z zaporednim dostopom 3"/>
          <p:cNvSpPr/>
          <p:nvPr/>
        </p:nvSpPr>
        <p:spPr>
          <a:xfrm flipH="1">
            <a:off x="6600056" y="2132856"/>
            <a:ext cx="3024336" cy="302433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chemeClr val="lt1"/>
              </a:buClr>
            </a:pPr>
            <a:r>
              <a:rPr lang="en-US" dirty="0">
                <a:latin typeface="+mj-lt"/>
                <a:ea typeface="Arial"/>
                <a:cs typeface="Arial"/>
                <a:sym typeface="Arial"/>
              </a:rPr>
              <a:t>Short assignment: </a:t>
            </a:r>
            <a:endParaRPr lang="en-US" dirty="0">
              <a:latin typeface="+mj-lt"/>
            </a:endParaRPr>
          </a:p>
          <a:p>
            <a:pPr lvl="0" algn="ctr">
              <a:buClr>
                <a:srgbClr val="000000"/>
              </a:buClr>
            </a:pPr>
            <a:endParaRPr lang="en-US" dirty="0">
              <a:latin typeface="+mj-lt"/>
              <a:ea typeface="Arial"/>
              <a:cs typeface="Arial"/>
              <a:sym typeface="Arial"/>
            </a:endParaRPr>
          </a:p>
          <a:p>
            <a:pPr lvl="0" algn="ctr">
              <a:buClr>
                <a:schemeClr val="lt1"/>
              </a:buClr>
            </a:pPr>
            <a:r>
              <a:rPr lang="en-US" dirty="0">
                <a:latin typeface="+mj-lt"/>
                <a:ea typeface="Arial"/>
                <a:cs typeface="Arial"/>
                <a:sym typeface="Arial"/>
              </a:rPr>
              <a:t>Select the type of your next blog post from this list!</a:t>
            </a:r>
            <a:endParaRPr lang="en-US" dirty="0">
              <a:latin typeface="+mj-lt"/>
            </a:endParaRPr>
          </a:p>
        </p:txBody>
      </p:sp>
      <p:sp>
        <p:nvSpPr>
          <p:cNvPr id="5" name="Google Shape;303;p45"/>
          <p:cNvSpPr txBox="1"/>
          <p:nvPr/>
        </p:nvSpPr>
        <p:spPr>
          <a:xfrm>
            <a:off x="6743468" y="6596390"/>
            <a:ext cx="544810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err="1">
                <a:solidFill>
                  <a:srgbClr val="000000"/>
                </a:solidFill>
                <a:latin typeface="+mj-lt"/>
                <a:ea typeface="Arial"/>
                <a:cs typeface="Arial"/>
                <a:sym typeface="Arial"/>
              </a:rPr>
              <a:t>Source:N</a:t>
            </a:r>
            <a:r>
              <a:rPr lang="en-GB" sz="800" b="0" i="0" u="none" strike="noStrike" cap="none" dirty="0">
                <a:solidFill>
                  <a:srgbClr val="000000"/>
                </a:solidFill>
                <a:latin typeface="+mj-lt"/>
                <a:ea typeface="Arial"/>
                <a:cs typeface="Arial"/>
                <a:sym typeface="Arial"/>
              </a:rPr>
              <a:t>. Patel,  </a:t>
            </a:r>
            <a:r>
              <a:rPr lang="en-GB" sz="800" b="0" i="0" u="sng" strike="noStrike" cap="none" dirty="0">
                <a:solidFill>
                  <a:schemeClr val="hlink"/>
                </a:solidFill>
                <a:latin typeface="+mj-lt"/>
                <a:ea typeface="Arial"/>
                <a:cs typeface="Arial"/>
                <a:sym typeface="Arial"/>
                <a:hlinkClick r:id="rId2"/>
              </a:rPr>
              <a:t>https://www.quicksprout.com/2016/08/31/top-35-blogging-ideas-that-are-guaranteed-to-be-popular/</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397145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Once</a:t>
            </a:r>
            <a:r>
              <a:rPr lang="sl-SI" dirty="0"/>
              <a:t> </a:t>
            </a:r>
            <a:r>
              <a:rPr lang="sl-SI" dirty="0" err="1"/>
              <a:t>upon</a:t>
            </a:r>
            <a:r>
              <a:rPr lang="sl-SI" dirty="0"/>
              <a:t> a time...</a:t>
            </a:r>
          </a:p>
        </p:txBody>
      </p:sp>
      <p:sp>
        <p:nvSpPr>
          <p:cNvPr id="3" name="Ograda vsebine 2"/>
          <p:cNvSpPr>
            <a:spLocks noGrp="1"/>
          </p:cNvSpPr>
          <p:nvPr>
            <p:ph idx="1"/>
          </p:nvPr>
        </p:nvSpPr>
        <p:spPr/>
        <p:txBody>
          <a:bodyPr>
            <a:normAutofit/>
          </a:bodyPr>
          <a:lstStyle/>
          <a:p>
            <a:pPr marL="0" indent="0">
              <a:buNone/>
            </a:pPr>
            <a:r>
              <a:rPr lang="en-US" dirty="0"/>
              <a:t>Hack #1 of content writing: </a:t>
            </a:r>
            <a:r>
              <a:rPr lang="en-US" b="1" dirty="0"/>
              <a:t>Master the art of great first sentences</a:t>
            </a:r>
          </a:p>
          <a:p>
            <a:pPr marL="0" indent="0">
              <a:buNone/>
            </a:pPr>
            <a:endParaRPr lang="en-US" dirty="0"/>
          </a:p>
          <a:p>
            <a:pPr marL="0" indent="0">
              <a:buNone/>
            </a:pPr>
            <a:r>
              <a:rPr lang="en-US" dirty="0"/>
              <a:t>Hack #2 of content writing: </a:t>
            </a:r>
            <a:r>
              <a:rPr lang="en-US" b="1" dirty="0"/>
              <a:t>Teach yourself how to write short stories</a:t>
            </a:r>
          </a:p>
          <a:p>
            <a:pPr marL="0" indent="0">
              <a:buNone/>
            </a:pPr>
            <a:endParaRPr lang="en-US" dirty="0"/>
          </a:p>
          <a:p>
            <a:pPr marL="0" indent="0">
              <a:buNone/>
            </a:pPr>
            <a:endParaRPr lang="en-US" dirty="0"/>
          </a:p>
          <a:p>
            <a:pPr marL="0" indent="0" algn="ctr">
              <a:buNone/>
            </a:pPr>
            <a:r>
              <a:rPr lang="en-US" b="1" i="1" dirty="0"/>
              <a:t>You have to earn it, learn it, and practice it.</a:t>
            </a:r>
          </a:p>
          <a:p>
            <a:pPr marL="0" indent="0">
              <a:buNone/>
            </a:pPr>
            <a:endParaRPr lang="sl-SI" dirty="0"/>
          </a:p>
        </p:txBody>
      </p:sp>
    </p:spTree>
    <p:extLst>
      <p:ext uri="{BB962C8B-B14F-4D97-AF65-F5344CB8AC3E}">
        <p14:creationId xmlns:p14="http://schemas.microsoft.com/office/powerpoint/2010/main" val="413736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 but</a:t>
            </a:r>
          </a:p>
        </p:txBody>
      </p:sp>
      <p:pic>
        <p:nvPicPr>
          <p:cNvPr id="4" name="Google Shape;142;p27"/>
          <p:cNvPicPr preferRelativeResize="0"/>
          <p:nvPr/>
        </p:nvPicPr>
        <p:blipFill>
          <a:blip r:embed="rId2">
            <a:alphaModFix/>
          </a:blip>
          <a:stretch>
            <a:fillRect/>
          </a:stretch>
        </p:blipFill>
        <p:spPr>
          <a:xfrm>
            <a:off x="508922" y="1690687"/>
            <a:ext cx="8833041" cy="4802187"/>
          </a:xfrm>
          <a:prstGeom prst="rect">
            <a:avLst/>
          </a:prstGeom>
          <a:noFill/>
          <a:ln>
            <a:noFill/>
          </a:ln>
        </p:spPr>
      </p:pic>
      <p:sp>
        <p:nvSpPr>
          <p:cNvPr id="5" name="Google Shape;143;p27"/>
          <p:cNvSpPr txBox="1"/>
          <p:nvPr/>
        </p:nvSpPr>
        <p:spPr>
          <a:xfrm>
            <a:off x="7130701" y="6497488"/>
            <a:ext cx="5035715" cy="3326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and more great quotes: </a:t>
            </a:r>
            <a:r>
              <a:rPr lang="en-GB" sz="800" u="sng" dirty="0">
                <a:solidFill>
                  <a:schemeClr val="hlink"/>
                </a:solidFill>
                <a:hlinkClick r:id="rId3"/>
              </a:rPr>
              <a:t>http://www.slideshare.net/NewsCred/quotes-about-content-marketing</a:t>
            </a:r>
            <a:endParaRPr sz="800" dirty="0"/>
          </a:p>
          <a:p>
            <a:pPr marL="0" lvl="0" indent="0" algn="l" rtl="0">
              <a:spcBef>
                <a:spcPts val="0"/>
              </a:spcBef>
              <a:spcAft>
                <a:spcPts val="0"/>
              </a:spcAft>
              <a:buNone/>
            </a:pPr>
            <a:endParaRPr sz="800" dirty="0"/>
          </a:p>
        </p:txBody>
      </p:sp>
    </p:spTree>
    <p:extLst>
      <p:ext uri="{BB962C8B-B14F-4D97-AF65-F5344CB8AC3E}">
        <p14:creationId xmlns:p14="http://schemas.microsoft.com/office/powerpoint/2010/main" val="3521217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Hack #1: Great first sentences</a:t>
            </a:r>
            <a:endParaRPr lang="sl-SI" dirty="0"/>
          </a:p>
        </p:txBody>
      </p:sp>
      <p:sp>
        <p:nvSpPr>
          <p:cNvPr id="3" name="Ograda vsebine 2"/>
          <p:cNvSpPr>
            <a:spLocks noGrp="1"/>
          </p:cNvSpPr>
          <p:nvPr>
            <p:ph idx="1"/>
          </p:nvPr>
        </p:nvSpPr>
        <p:spPr/>
        <p:txBody>
          <a:bodyPr>
            <a:normAutofit fontScale="92500" lnSpcReduction="10000"/>
          </a:bodyPr>
          <a:lstStyle/>
          <a:p>
            <a:pPr indent="-457200" algn="ctr"/>
            <a:r>
              <a:rPr lang="en-US" b="1" dirty="0"/>
              <a:t>Raising interest/curiosity</a:t>
            </a:r>
            <a:r>
              <a:rPr lang="en-US" dirty="0"/>
              <a:t>: </a:t>
            </a:r>
            <a:r>
              <a:rPr lang="en-US" i="1" dirty="0"/>
              <a:t>“When Hugh was in the fifth grade, his class took a field trip to an Ethiopian slaughterhouse.”</a:t>
            </a:r>
            <a:endParaRPr lang="sl-SI" i="1" dirty="0"/>
          </a:p>
          <a:p>
            <a:pPr indent="-457200" algn="ctr"/>
            <a:endParaRPr lang="en-US" dirty="0"/>
          </a:p>
          <a:p>
            <a:pPr indent="-457200" algn="ctr"/>
            <a:r>
              <a:rPr lang="en-US" b="1" dirty="0"/>
              <a:t>A question</a:t>
            </a:r>
            <a:r>
              <a:rPr lang="en-US" dirty="0"/>
              <a:t>: </a:t>
            </a:r>
            <a:r>
              <a:rPr lang="en-US" i="1" dirty="0"/>
              <a:t>“If I could show you a way to slash your health insurance costs by 40% -- and still get top-quality care…would you be interested?”</a:t>
            </a:r>
          </a:p>
          <a:p>
            <a:pPr indent="-457200" algn="ctr"/>
            <a:r>
              <a:rPr lang="en-US" b="1" dirty="0"/>
              <a:t>Direct</a:t>
            </a:r>
            <a:r>
              <a:rPr lang="en-US" dirty="0"/>
              <a:t>: </a:t>
            </a:r>
            <a:r>
              <a:rPr lang="en-US" i="1" dirty="0"/>
              <a:t>“Here's what the experts say: ……. ”</a:t>
            </a:r>
            <a:endParaRPr lang="sl-SI" i="1" dirty="0"/>
          </a:p>
          <a:p>
            <a:pPr indent="-457200" algn="ctr"/>
            <a:endParaRPr lang="en-US" dirty="0"/>
          </a:p>
          <a:p>
            <a:pPr indent="-457200" algn="ctr"/>
            <a:r>
              <a:rPr lang="en-US" b="1" dirty="0"/>
              <a:t>A rapport</a:t>
            </a:r>
            <a:r>
              <a:rPr lang="en-US" dirty="0"/>
              <a:t>: </a:t>
            </a:r>
            <a:r>
              <a:rPr lang="en-US" i="1" dirty="0"/>
              <a:t>“If you're like I am, before you make a big decision you make sure you have all the facts ……. ”</a:t>
            </a:r>
          </a:p>
        </p:txBody>
      </p:sp>
      <p:sp>
        <p:nvSpPr>
          <p:cNvPr id="4" name="Google Shape;323;p48"/>
          <p:cNvSpPr txBox="1"/>
          <p:nvPr/>
        </p:nvSpPr>
        <p:spPr>
          <a:xfrm>
            <a:off x="4939645" y="6431760"/>
            <a:ext cx="7228299" cy="4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t>
            </a:r>
            <a:r>
              <a:rPr lang="en-GB" sz="800" u="sng" dirty="0">
                <a:solidFill>
                  <a:schemeClr val="hlink"/>
                </a:solidFill>
                <a:hlinkClick r:id="rId2"/>
              </a:rPr>
              <a:t>http://www.businessknowhow.com/directmail/salesletters/leadin.htm</a:t>
            </a:r>
            <a:endParaRPr sz="800" dirty="0"/>
          </a:p>
          <a:p>
            <a:pPr marL="0" lvl="0" indent="0" algn="l" rtl="0">
              <a:spcBef>
                <a:spcPts val="0"/>
              </a:spcBef>
              <a:spcAft>
                <a:spcPts val="0"/>
              </a:spcAft>
              <a:buNone/>
            </a:pPr>
            <a:r>
              <a:rPr lang="en-GB" sz="800" u="sng" dirty="0">
                <a:solidFill>
                  <a:schemeClr val="hlink"/>
                </a:solidFill>
                <a:hlinkClick r:id="rId3"/>
              </a:rPr>
              <a:t>http://www.mobiloitte.com/blog/content-writing-course/?utm_campaign=Submission&amp;utm_medium=Community&amp;utm_source=GrowthHackers.com</a:t>
            </a:r>
            <a:endParaRPr sz="800" dirty="0"/>
          </a:p>
          <a:p>
            <a:pPr marL="0" lvl="0" indent="0" algn="l" rtl="0">
              <a:spcBef>
                <a:spcPts val="0"/>
              </a:spcBef>
              <a:spcAft>
                <a:spcPts val="0"/>
              </a:spcAft>
              <a:buNone/>
            </a:pPr>
            <a:r>
              <a:rPr lang="en-GB" sz="800" dirty="0"/>
              <a:t> </a:t>
            </a:r>
            <a:endParaRPr sz="800" dirty="0"/>
          </a:p>
        </p:txBody>
      </p:sp>
    </p:spTree>
    <p:extLst>
      <p:ext uri="{BB962C8B-B14F-4D97-AF65-F5344CB8AC3E}">
        <p14:creationId xmlns:p14="http://schemas.microsoft.com/office/powerpoint/2010/main" val="343507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Hack #1: Great first sentences</a:t>
            </a:r>
            <a:endParaRPr lang="sl-SI" dirty="0"/>
          </a:p>
        </p:txBody>
      </p:sp>
      <p:sp>
        <p:nvSpPr>
          <p:cNvPr id="3" name="Ograda vsebine 2"/>
          <p:cNvSpPr>
            <a:spLocks noGrp="1"/>
          </p:cNvSpPr>
          <p:nvPr>
            <p:ph idx="1"/>
          </p:nvPr>
        </p:nvSpPr>
        <p:spPr>
          <a:xfrm>
            <a:off x="609600" y="4725144"/>
            <a:ext cx="10972800" cy="1401020"/>
          </a:xfrm>
        </p:spPr>
        <p:txBody>
          <a:bodyPr>
            <a:normAutofit/>
          </a:bodyPr>
          <a:lstStyle/>
          <a:p>
            <a:pPr marL="0" indent="0">
              <a:buNone/>
            </a:pPr>
            <a:r>
              <a:rPr lang="en-US" dirty="0"/>
              <a:t>48 more great openers: </a:t>
            </a:r>
            <a:r>
              <a:rPr lang="en-US" dirty="0">
                <a:hlinkClick r:id="rId2"/>
              </a:rPr>
              <a:t>http://www.targetmarketingmag.com/article/48-idea-starters-direct-mail-letter-email-openers/all/ </a:t>
            </a:r>
            <a:endParaRPr lang="en-US" dirty="0"/>
          </a:p>
        </p:txBody>
      </p:sp>
      <p:pic>
        <p:nvPicPr>
          <p:cNvPr id="4" name="Google Shape;330;p49"/>
          <p:cNvPicPr preferRelativeResize="0"/>
          <p:nvPr/>
        </p:nvPicPr>
        <p:blipFill>
          <a:blip r:embed="rId3">
            <a:alphaModFix/>
          </a:blip>
          <a:stretch>
            <a:fillRect/>
          </a:stretch>
        </p:blipFill>
        <p:spPr>
          <a:xfrm>
            <a:off x="3287689" y="1690688"/>
            <a:ext cx="5243570" cy="2818432"/>
          </a:xfrm>
          <a:prstGeom prst="rect">
            <a:avLst/>
          </a:prstGeom>
          <a:noFill/>
          <a:ln>
            <a:noFill/>
          </a:ln>
        </p:spPr>
      </p:pic>
    </p:spTree>
    <p:extLst>
      <p:ext uri="{BB962C8B-B14F-4D97-AF65-F5344CB8AC3E}">
        <p14:creationId xmlns:p14="http://schemas.microsoft.com/office/powerpoint/2010/main" val="856892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en-US" dirty="0"/>
              <a:t>Hack #2: Teach yourself how to write short stories</a:t>
            </a:r>
            <a:br>
              <a:rPr lang="en-US" dirty="0"/>
            </a:br>
            <a:endParaRPr lang="sl-SI" dirty="0"/>
          </a:p>
        </p:txBody>
      </p:sp>
      <p:sp>
        <p:nvSpPr>
          <p:cNvPr id="3" name="Ograda vsebine 2"/>
          <p:cNvSpPr>
            <a:spLocks noGrp="1"/>
          </p:cNvSpPr>
          <p:nvPr>
            <p:ph idx="1"/>
          </p:nvPr>
        </p:nvSpPr>
        <p:spPr/>
        <p:txBody>
          <a:bodyPr>
            <a:normAutofit/>
          </a:bodyPr>
          <a:lstStyle/>
          <a:p>
            <a:pPr marL="0" indent="0">
              <a:buNone/>
            </a:pPr>
            <a:r>
              <a:rPr lang="en-US" dirty="0"/>
              <a:t>How do you start?</a:t>
            </a:r>
            <a:endParaRPr lang="sl-SI" dirty="0"/>
          </a:p>
          <a:p>
            <a:pPr marL="0" indent="0">
              <a:buNone/>
            </a:pPr>
            <a:endParaRPr lang="en-US" dirty="0"/>
          </a:p>
          <a:p>
            <a:pPr marL="0" indent="0">
              <a:buNone/>
            </a:pPr>
            <a:r>
              <a:rPr lang="en-US" dirty="0"/>
              <a:t>Hack #3: All you have to do is write </a:t>
            </a:r>
            <a:r>
              <a:rPr lang="en-US" b="1" dirty="0"/>
              <a:t>one true sen­tence (paragraph)</a:t>
            </a:r>
            <a:r>
              <a:rPr lang="en-US" dirty="0"/>
              <a:t>. Write the truest sen­tence you know.</a:t>
            </a:r>
          </a:p>
          <a:p>
            <a:pPr marL="0" indent="0">
              <a:buNone/>
            </a:pPr>
            <a:endParaRPr lang="en-US" dirty="0"/>
          </a:p>
          <a:p>
            <a:pPr marL="0" indent="0" algn="ctr">
              <a:buNone/>
            </a:pPr>
            <a:r>
              <a:rPr lang="en-US" i="1" dirty="0"/>
              <a:t>“Maybe you built a successful business that was taken down by someone else’s stupid mistake. Maybe you bent over backwards to hold your marriage or dating relationship together, and it still fell apart.”</a:t>
            </a:r>
          </a:p>
          <a:p>
            <a:endParaRPr lang="en-US" dirty="0"/>
          </a:p>
          <a:p>
            <a:endParaRPr lang="sl-SI" dirty="0"/>
          </a:p>
        </p:txBody>
      </p:sp>
      <p:sp>
        <p:nvSpPr>
          <p:cNvPr id="4" name="Google Shape;337;p50"/>
          <p:cNvSpPr txBox="1"/>
          <p:nvPr/>
        </p:nvSpPr>
        <p:spPr>
          <a:xfrm>
            <a:off x="5033913" y="6311900"/>
            <a:ext cx="7186215" cy="5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t>
            </a:r>
            <a:r>
              <a:rPr lang="en-GB" sz="800" u="sng" dirty="0">
                <a:solidFill>
                  <a:schemeClr val="hlink"/>
                </a:solidFill>
                <a:hlinkClick r:id="rId3"/>
              </a:rPr>
              <a:t>http://www.mobiloitte.com/blog/content-writing-course/?utm_campaign=Submission&amp;utm_medium=Community&amp;utm_source=GrowthHackers.com</a:t>
            </a:r>
            <a:r>
              <a:rPr lang="en-GB" sz="800" dirty="0"/>
              <a:t> </a:t>
            </a:r>
            <a:endParaRPr sz="800" dirty="0"/>
          </a:p>
        </p:txBody>
      </p:sp>
    </p:spTree>
    <p:extLst>
      <p:ext uri="{BB962C8B-B14F-4D97-AF65-F5344CB8AC3E}">
        <p14:creationId xmlns:p14="http://schemas.microsoft.com/office/powerpoint/2010/main" val="2954639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87213"/>
            <a:ext cx="10515600" cy="1325563"/>
          </a:xfrm>
        </p:spPr>
        <p:txBody>
          <a:bodyPr/>
          <a:lstStyle/>
          <a:p>
            <a:r>
              <a:rPr lang="en-US" dirty="0"/>
              <a:t>Timing is everything (besides the content)</a:t>
            </a:r>
            <a:endParaRPr lang="sl-SI" dirty="0"/>
          </a:p>
        </p:txBody>
      </p:sp>
      <p:pic>
        <p:nvPicPr>
          <p:cNvPr id="4" name="Google Shape;370;p55" descr="https://image-store.slidesharecdn.com/8d667c97-90e8-4dca-8a49-44561e15766e-original.jpeg"/>
          <p:cNvPicPr preferRelativeResize="0"/>
          <p:nvPr/>
        </p:nvPicPr>
        <p:blipFill rotWithShape="1">
          <a:blip r:embed="rId2">
            <a:alphaModFix/>
          </a:blip>
          <a:srcRect/>
          <a:stretch/>
        </p:blipFill>
        <p:spPr>
          <a:xfrm>
            <a:off x="2495600" y="1412776"/>
            <a:ext cx="6796872" cy="5040560"/>
          </a:xfrm>
          <a:prstGeom prst="rect">
            <a:avLst/>
          </a:prstGeom>
          <a:noFill/>
          <a:ln>
            <a:noFill/>
          </a:ln>
        </p:spPr>
      </p:pic>
    </p:spTree>
    <p:extLst>
      <p:ext uri="{BB962C8B-B14F-4D97-AF65-F5344CB8AC3E}">
        <p14:creationId xmlns:p14="http://schemas.microsoft.com/office/powerpoint/2010/main" val="1907588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Tools</a:t>
            </a:r>
            <a:r>
              <a:rPr lang="sl-SI" dirty="0"/>
              <a:t> </a:t>
            </a:r>
            <a:r>
              <a:rPr lang="sl-SI" dirty="0" err="1"/>
              <a:t>for</a:t>
            </a:r>
            <a:r>
              <a:rPr lang="sl-SI" dirty="0"/>
              <a:t> </a:t>
            </a:r>
            <a:r>
              <a:rPr lang="sl-SI" dirty="0" err="1"/>
              <a:t>better</a:t>
            </a:r>
            <a:r>
              <a:rPr lang="sl-SI" dirty="0"/>
              <a:t> </a:t>
            </a:r>
            <a:r>
              <a:rPr lang="sl-SI" dirty="0" err="1"/>
              <a:t>writing</a:t>
            </a:r>
            <a:endParaRPr lang="sl-SI" dirty="0"/>
          </a:p>
        </p:txBody>
      </p:sp>
      <p:sp>
        <p:nvSpPr>
          <p:cNvPr id="3" name="Ograda vsebine 2"/>
          <p:cNvSpPr>
            <a:spLocks noGrp="1"/>
          </p:cNvSpPr>
          <p:nvPr>
            <p:ph idx="1"/>
          </p:nvPr>
        </p:nvSpPr>
        <p:spPr/>
        <p:txBody>
          <a:bodyPr/>
          <a:lstStyle/>
          <a:p>
            <a:pPr marL="0" indent="0">
              <a:buNone/>
            </a:pPr>
            <a:r>
              <a:rPr lang="en-US" dirty="0"/>
              <a:t>#1. Hemingway Editor </a:t>
            </a:r>
          </a:p>
          <a:p>
            <a:pPr marL="0" indent="0">
              <a:buNone/>
            </a:pPr>
            <a:r>
              <a:rPr lang="en-US" dirty="0"/>
              <a:t>(for more readable texts)</a:t>
            </a:r>
          </a:p>
          <a:p>
            <a:pPr marL="0" indent="0">
              <a:buNone/>
            </a:pPr>
            <a:endParaRPr lang="en-US" dirty="0"/>
          </a:p>
          <a:p>
            <a:pPr marL="0" indent="0">
              <a:buNone/>
            </a:pPr>
            <a:endParaRPr lang="en-US" dirty="0"/>
          </a:p>
          <a:p>
            <a:pPr marL="0" indent="0">
              <a:buNone/>
            </a:pPr>
            <a:endParaRPr lang="en-US" dirty="0"/>
          </a:p>
          <a:p>
            <a:pPr marL="0" indent="0">
              <a:buNone/>
            </a:pPr>
            <a:r>
              <a:rPr lang="en-US" dirty="0"/>
              <a:t>#2. Google Docs (especially for team editing)</a:t>
            </a:r>
          </a:p>
          <a:p>
            <a:pPr marL="0" indent="0">
              <a:buNone/>
            </a:pPr>
            <a:endParaRPr lang="sl-SI" dirty="0"/>
          </a:p>
        </p:txBody>
      </p:sp>
      <p:pic>
        <p:nvPicPr>
          <p:cNvPr id="4" name="Google Shape;382;p57"/>
          <p:cNvPicPr preferRelativeResize="0"/>
          <p:nvPr/>
        </p:nvPicPr>
        <p:blipFill>
          <a:blip r:embed="rId2">
            <a:alphaModFix/>
          </a:blip>
          <a:stretch>
            <a:fillRect/>
          </a:stretch>
        </p:blipFill>
        <p:spPr>
          <a:xfrm>
            <a:off x="7464152" y="1556792"/>
            <a:ext cx="4271571" cy="2952328"/>
          </a:xfrm>
          <a:prstGeom prst="rect">
            <a:avLst/>
          </a:prstGeom>
          <a:noFill/>
          <a:ln>
            <a:noFill/>
          </a:ln>
        </p:spPr>
      </p:pic>
      <p:sp>
        <p:nvSpPr>
          <p:cNvPr id="5" name="Google Shape;383;p57"/>
          <p:cNvSpPr txBox="1"/>
          <p:nvPr/>
        </p:nvSpPr>
        <p:spPr>
          <a:xfrm>
            <a:off x="8062352" y="6599704"/>
            <a:ext cx="4104456" cy="2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Source: </a:t>
            </a:r>
            <a:r>
              <a:rPr lang="en-GB" sz="800" u="sng">
                <a:solidFill>
                  <a:schemeClr val="hlink"/>
                </a:solidFill>
                <a:hlinkClick r:id="rId3"/>
              </a:rPr>
              <a:t>https://www.bforblogging.com/content-writing-tools-to-write-a-blog-post</a:t>
            </a:r>
            <a:endParaRPr sz="800"/>
          </a:p>
          <a:p>
            <a:pPr marL="0" lvl="0" indent="0" algn="l" rtl="0">
              <a:spcBef>
                <a:spcPts val="0"/>
              </a:spcBef>
              <a:spcAft>
                <a:spcPts val="0"/>
              </a:spcAft>
              <a:buNone/>
            </a:pPr>
            <a:endParaRPr sz="800"/>
          </a:p>
        </p:txBody>
      </p:sp>
    </p:spTree>
    <p:extLst>
      <p:ext uri="{BB962C8B-B14F-4D97-AF65-F5344CB8AC3E}">
        <p14:creationId xmlns:p14="http://schemas.microsoft.com/office/powerpoint/2010/main" val="906721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Tools</a:t>
            </a:r>
            <a:r>
              <a:rPr lang="sl-SI" dirty="0"/>
              <a:t> </a:t>
            </a:r>
            <a:r>
              <a:rPr lang="sl-SI" dirty="0" err="1"/>
              <a:t>for</a:t>
            </a:r>
            <a:r>
              <a:rPr lang="sl-SI" dirty="0"/>
              <a:t> </a:t>
            </a:r>
            <a:r>
              <a:rPr lang="sl-SI" dirty="0" err="1"/>
              <a:t>better</a:t>
            </a:r>
            <a:r>
              <a:rPr lang="sl-SI" dirty="0"/>
              <a:t> </a:t>
            </a:r>
            <a:r>
              <a:rPr lang="sl-SI" dirty="0" err="1"/>
              <a:t>writing</a:t>
            </a:r>
            <a:endParaRPr lang="sl-SI" dirty="0"/>
          </a:p>
        </p:txBody>
      </p:sp>
      <p:sp>
        <p:nvSpPr>
          <p:cNvPr id="3" name="Ograda vsebine 2"/>
          <p:cNvSpPr>
            <a:spLocks noGrp="1"/>
          </p:cNvSpPr>
          <p:nvPr>
            <p:ph idx="1"/>
          </p:nvPr>
        </p:nvSpPr>
        <p:spPr/>
        <p:txBody>
          <a:bodyPr/>
          <a:lstStyle/>
          <a:p>
            <a:pPr marL="0" indent="0">
              <a:buNone/>
            </a:pPr>
            <a:r>
              <a:rPr lang="en-US" dirty="0"/>
              <a:t>#3. </a:t>
            </a:r>
            <a:r>
              <a:rPr lang="en-US" dirty="0" err="1"/>
              <a:t>Grammarly</a:t>
            </a:r>
            <a:endParaRPr lang="en-US" dirty="0"/>
          </a:p>
          <a:p>
            <a:pPr marL="0" indent="0">
              <a:buNone/>
            </a:pPr>
            <a:r>
              <a:rPr lang="en-US" dirty="0"/>
              <a:t>(Yes, there is a better spell checker as </a:t>
            </a:r>
            <a:r>
              <a:rPr lang="en-US" dirty="0" err="1"/>
              <a:t>MsOffice’s</a:t>
            </a:r>
            <a:r>
              <a:rPr lang="en-US" dirty="0"/>
              <a:t> out there)</a:t>
            </a:r>
          </a:p>
          <a:p>
            <a:pPr marL="0" indent="0">
              <a:buNone/>
            </a:pPr>
            <a:endParaRPr lang="sl-SI" dirty="0"/>
          </a:p>
        </p:txBody>
      </p:sp>
      <p:pic>
        <p:nvPicPr>
          <p:cNvPr id="4" name="Google Shape;388;p58"/>
          <p:cNvPicPr preferRelativeResize="0"/>
          <p:nvPr/>
        </p:nvPicPr>
        <p:blipFill rotWithShape="1">
          <a:blip r:embed="rId2">
            <a:alphaModFix/>
          </a:blip>
          <a:srcRect l="34700" t="18671" b="12910"/>
          <a:stretch/>
        </p:blipFill>
        <p:spPr>
          <a:xfrm>
            <a:off x="3359696" y="2935208"/>
            <a:ext cx="5057924" cy="3384376"/>
          </a:xfrm>
          <a:prstGeom prst="rect">
            <a:avLst/>
          </a:prstGeom>
          <a:noFill/>
          <a:ln>
            <a:noFill/>
          </a:ln>
        </p:spPr>
      </p:pic>
      <p:sp>
        <p:nvSpPr>
          <p:cNvPr id="5" name="Google Shape;391;p58"/>
          <p:cNvSpPr txBox="1"/>
          <p:nvPr/>
        </p:nvSpPr>
        <p:spPr>
          <a:xfrm>
            <a:off x="8013988" y="6578744"/>
            <a:ext cx="4178012" cy="2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t>
            </a:r>
            <a:r>
              <a:rPr lang="en-GB" sz="800" u="sng" dirty="0">
                <a:solidFill>
                  <a:schemeClr val="hlink"/>
                </a:solidFill>
                <a:hlinkClick r:id="rId3"/>
              </a:rPr>
              <a:t>https://www.bforblogging.com/content-writing-tools-to-write-a-blog-post</a:t>
            </a:r>
            <a:endParaRPr sz="800" dirty="0"/>
          </a:p>
          <a:p>
            <a:pPr marL="0" lvl="0" indent="0" algn="l" rtl="0">
              <a:spcBef>
                <a:spcPts val="0"/>
              </a:spcBef>
              <a:spcAft>
                <a:spcPts val="0"/>
              </a:spcAft>
              <a:buNone/>
            </a:pPr>
            <a:endParaRPr sz="800" dirty="0"/>
          </a:p>
        </p:txBody>
      </p:sp>
    </p:spTree>
    <p:extLst>
      <p:ext uri="{BB962C8B-B14F-4D97-AF65-F5344CB8AC3E}">
        <p14:creationId xmlns:p14="http://schemas.microsoft.com/office/powerpoint/2010/main" val="749983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Tools</a:t>
            </a:r>
            <a:r>
              <a:rPr lang="sl-SI" dirty="0"/>
              <a:t> </a:t>
            </a:r>
            <a:r>
              <a:rPr lang="sl-SI" dirty="0" err="1"/>
              <a:t>for</a:t>
            </a:r>
            <a:r>
              <a:rPr lang="sl-SI" dirty="0"/>
              <a:t> </a:t>
            </a:r>
            <a:r>
              <a:rPr lang="sl-SI" dirty="0" err="1"/>
              <a:t>better</a:t>
            </a:r>
            <a:r>
              <a:rPr lang="sl-SI" dirty="0"/>
              <a:t> </a:t>
            </a:r>
            <a:r>
              <a:rPr lang="sl-SI" dirty="0" err="1"/>
              <a:t>writing</a:t>
            </a:r>
            <a:endParaRPr lang="sl-SI" dirty="0"/>
          </a:p>
        </p:txBody>
      </p:sp>
      <p:sp>
        <p:nvSpPr>
          <p:cNvPr id="3" name="Ograda vsebine 2"/>
          <p:cNvSpPr>
            <a:spLocks noGrp="1"/>
          </p:cNvSpPr>
          <p:nvPr>
            <p:ph idx="1"/>
          </p:nvPr>
        </p:nvSpPr>
        <p:spPr/>
        <p:txBody>
          <a:bodyPr/>
          <a:lstStyle/>
          <a:p>
            <a:pPr marL="0" indent="0">
              <a:buNone/>
            </a:pPr>
            <a:r>
              <a:rPr lang="en-US" dirty="0"/>
              <a:t>17 more tools for idea generation:</a:t>
            </a:r>
          </a:p>
          <a:p>
            <a:pPr marL="0" indent="0">
              <a:buNone/>
            </a:pPr>
            <a:r>
              <a:rPr lang="en-US" dirty="0">
                <a:hlinkClick r:id="rId2"/>
              </a:rPr>
              <a:t>https://econsultancy.com/blog/66187-17-fantastically-useful-tools-for-content-writers-and-bloggers/</a:t>
            </a:r>
            <a:endParaRPr lang="en-US" dirty="0"/>
          </a:p>
          <a:p>
            <a:endParaRPr lang="en-US" dirty="0"/>
          </a:p>
          <a:p>
            <a:endParaRPr lang="en-US" dirty="0"/>
          </a:p>
          <a:p>
            <a:endParaRPr lang="en-US" dirty="0"/>
          </a:p>
          <a:p>
            <a:endParaRPr lang="sl-SI" dirty="0"/>
          </a:p>
        </p:txBody>
      </p:sp>
      <p:pic>
        <p:nvPicPr>
          <p:cNvPr id="4" name="Google Shape;400;p59"/>
          <p:cNvPicPr preferRelativeResize="0"/>
          <p:nvPr/>
        </p:nvPicPr>
        <p:blipFill>
          <a:blip r:embed="rId3">
            <a:alphaModFix/>
          </a:blip>
          <a:stretch>
            <a:fillRect/>
          </a:stretch>
        </p:blipFill>
        <p:spPr>
          <a:xfrm>
            <a:off x="2279577" y="3447250"/>
            <a:ext cx="4098536" cy="2862070"/>
          </a:xfrm>
          <a:prstGeom prst="rect">
            <a:avLst/>
          </a:prstGeom>
          <a:noFill/>
          <a:ln>
            <a:noFill/>
          </a:ln>
        </p:spPr>
      </p:pic>
      <p:sp>
        <p:nvSpPr>
          <p:cNvPr id="5" name="Pomnilnik z zaporednim dostopom 4"/>
          <p:cNvSpPr/>
          <p:nvPr/>
        </p:nvSpPr>
        <p:spPr>
          <a:xfrm flipH="1">
            <a:off x="8256240" y="3140968"/>
            <a:ext cx="2952328" cy="2736304"/>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chemeClr val="lt1"/>
              </a:buClr>
            </a:pPr>
            <a:r>
              <a:rPr lang="en-US" dirty="0"/>
              <a:t>Hidden assignment: Go and try some of them. Right now.</a:t>
            </a:r>
          </a:p>
        </p:txBody>
      </p:sp>
      <p:sp>
        <p:nvSpPr>
          <p:cNvPr id="6" name="Google Shape;398;p59"/>
          <p:cNvSpPr txBox="1"/>
          <p:nvPr/>
        </p:nvSpPr>
        <p:spPr>
          <a:xfrm>
            <a:off x="7223448" y="6546925"/>
            <a:ext cx="4968552" cy="25288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dirty="0"/>
              <a:t>Source: </a:t>
            </a:r>
            <a:r>
              <a:rPr lang="en-GB" sz="800" u="sng" dirty="0">
                <a:solidFill>
                  <a:schemeClr val="hlink"/>
                </a:solidFill>
                <a:hlinkClick r:id="rId2"/>
              </a:rPr>
              <a:t>https://econsultancy.com/blog/66187-17-fantastically-useful-tools-for-content-writers-and-bloggers/</a:t>
            </a:r>
            <a:r>
              <a:rPr lang="en-GB" sz="800" dirty="0"/>
              <a:t> </a:t>
            </a:r>
            <a:endParaRPr sz="800" dirty="0"/>
          </a:p>
          <a:p>
            <a:pPr marL="0" lvl="0" indent="0" algn="l" rtl="0">
              <a:spcBef>
                <a:spcPts val="0"/>
              </a:spcBef>
              <a:spcAft>
                <a:spcPts val="0"/>
              </a:spcAft>
              <a:buNone/>
            </a:pPr>
            <a:endParaRPr sz="800" dirty="0"/>
          </a:p>
        </p:txBody>
      </p:sp>
    </p:spTree>
    <p:extLst>
      <p:ext uri="{BB962C8B-B14F-4D97-AF65-F5344CB8AC3E}">
        <p14:creationId xmlns:p14="http://schemas.microsoft.com/office/powerpoint/2010/main" val="2540651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 very serious</a:t>
            </a:r>
            <a:r>
              <a:rPr lang="en-US" dirty="0"/>
              <a:t> final</a:t>
            </a:r>
            <a:r>
              <a:rPr lang="sl-SI" dirty="0"/>
              <a:t> question</a:t>
            </a:r>
          </a:p>
        </p:txBody>
      </p:sp>
      <p:sp>
        <p:nvSpPr>
          <p:cNvPr id="3" name="Ograda vsebine 2"/>
          <p:cNvSpPr>
            <a:spLocks noGrp="1"/>
          </p:cNvSpPr>
          <p:nvPr>
            <p:ph idx="1"/>
          </p:nvPr>
        </p:nvSpPr>
        <p:spPr>
          <a:xfrm>
            <a:off x="838200" y="1825625"/>
            <a:ext cx="6064911" cy="2102111"/>
          </a:xfrm>
        </p:spPr>
        <p:txBody>
          <a:bodyPr/>
          <a:lstStyle/>
          <a:p>
            <a:pPr marL="114300" indent="0">
              <a:buNone/>
            </a:pPr>
            <a:endParaRPr lang="en-US" b="1" dirty="0"/>
          </a:p>
          <a:p>
            <a:endParaRPr lang="en-US" dirty="0"/>
          </a:p>
          <a:p>
            <a:endParaRPr lang="en-US" dirty="0"/>
          </a:p>
          <a:p>
            <a:endParaRPr lang="sl-SI" dirty="0"/>
          </a:p>
        </p:txBody>
      </p:sp>
      <p:pic>
        <p:nvPicPr>
          <p:cNvPr id="1026" name="Picture 2" descr="Image result for web ads is bombing you">
            <a:extLst>
              <a:ext uri="{FF2B5EF4-FFF2-40B4-BE49-F238E27FC236}">
                <a16:creationId xmlns:a16="http://schemas.microsoft.com/office/drawing/2014/main" id="{CD9395D6-9485-1C4A-8420-C2AED1FBC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24" y="1943895"/>
            <a:ext cx="6257187" cy="24776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47935D-D4A9-BA69-8174-519B9FD0D581}"/>
              </a:ext>
            </a:extLst>
          </p:cNvPr>
          <p:cNvSpPr txBox="1"/>
          <p:nvPr/>
        </p:nvSpPr>
        <p:spPr>
          <a:xfrm>
            <a:off x="2594728" y="5117767"/>
            <a:ext cx="6094428" cy="661720"/>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Calibri" panose="020F0502020204030204" pitchFamily="34" charset="0"/>
              </a:rPr>
              <a:t>Do you think all your FB followers/likes/shares are real persons?</a:t>
            </a:r>
            <a:endParaRPr lang="en-US" sz="1600" b="0" i="0" u="none" strike="noStrike" dirty="0">
              <a:solidFill>
                <a:srgbClr val="000000"/>
              </a:solidFill>
              <a:effectLst/>
              <a:latin typeface="Arial" panose="020B0604020202020204" pitchFamily="34" charset="0"/>
            </a:endParaRPr>
          </a:p>
          <a:p>
            <a:pPr rtl="0" fontAlgn="base">
              <a:spcBef>
                <a:spcPts val="592"/>
              </a:spcBef>
              <a:spcAft>
                <a:spcPts val="0"/>
              </a:spcAft>
              <a:buFont typeface="Arial" panose="020B0604020202020204" pitchFamily="34" charset="0"/>
              <a:buChar char="•"/>
            </a:pPr>
            <a:r>
              <a:rPr lang="en-US" sz="1600" b="0" i="0" u="none" strike="noStrike" dirty="0">
                <a:solidFill>
                  <a:srgbClr val="000000"/>
                </a:solidFill>
                <a:effectLst/>
                <a:latin typeface="Calibri" panose="020F0502020204030204" pitchFamily="34" charset="0"/>
              </a:rPr>
              <a:t>Do you think all of your Google AD clicks are from real persons?</a:t>
            </a:r>
            <a:endParaRPr lang="en-US" sz="16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234276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71B8-5399-722F-49AA-F4F0A5F6F918}"/>
              </a:ext>
            </a:extLst>
          </p:cNvPr>
          <p:cNvSpPr>
            <a:spLocks noGrp="1"/>
          </p:cNvSpPr>
          <p:nvPr>
            <p:ph type="title"/>
          </p:nvPr>
        </p:nvSpPr>
        <p:spPr/>
        <p:txBody>
          <a:bodyPr/>
          <a:lstStyle/>
          <a:p>
            <a:r>
              <a:rPr lang="en-GB" dirty="0"/>
              <a:t>Outline</a:t>
            </a:r>
          </a:p>
        </p:txBody>
      </p:sp>
      <p:sp>
        <p:nvSpPr>
          <p:cNvPr id="3" name="Text Placeholder 2">
            <a:extLst>
              <a:ext uri="{FF2B5EF4-FFF2-40B4-BE49-F238E27FC236}">
                <a16:creationId xmlns:a16="http://schemas.microsoft.com/office/drawing/2014/main" id="{2DDA8156-0A42-C7B5-F7CF-2C6ED68BC5CB}"/>
              </a:ext>
            </a:extLst>
          </p:cNvPr>
          <p:cNvSpPr>
            <a:spLocks noGrp="1"/>
          </p:cNvSpPr>
          <p:nvPr>
            <p:ph type="body" idx="1"/>
          </p:nvPr>
        </p:nvSpPr>
        <p:spPr/>
        <p:txBody>
          <a:bodyPr/>
          <a:lstStyle/>
          <a:p>
            <a:r>
              <a:rPr lang="en-GB" dirty="0"/>
              <a:t>What is content marketing?</a:t>
            </a:r>
          </a:p>
          <a:p>
            <a:r>
              <a:rPr lang="en-GB" dirty="0"/>
              <a:t>What’s the purpose of content marketing?</a:t>
            </a:r>
          </a:p>
          <a:p>
            <a:r>
              <a:rPr lang="en-GB" dirty="0"/>
              <a:t>Usual ways of content publishing</a:t>
            </a:r>
          </a:p>
          <a:p>
            <a:r>
              <a:rPr lang="en-GB" dirty="0"/>
              <a:t>What are you going to blog about?</a:t>
            </a:r>
          </a:p>
          <a:p>
            <a:r>
              <a:rPr lang="en-GB" dirty="0"/>
              <a:t>Hacks </a:t>
            </a:r>
          </a:p>
          <a:p>
            <a:r>
              <a:rPr lang="en-GB" dirty="0"/>
              <a:t>Some useful Tools</a:t>
            </a:r>
          </a:p>
          <a:p>
            <a:endParaRPr lang="en-GB" dirty="0"/>
          </a:p>
          <a:p>
            <a:endParaRPr lang="en-GB" dirty="0"/>
          </a:p>
        </p:txBody>
      </p:sp>
    </p:spTree>
    <p:extLst>
      <p:ext uri="{BB962C8B-B14F-4D97-AF65-F5344CB8AC3E}">
        <p14:creationId xmlns:p14="http://schemas.microsoft.com/office/powerpoint/2010/main" val="288429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What</a:t>
            </a:r>
            <a:r>
              <a:rPr lang="sl-SI" dirty="0"/>
              <a:t> is </a:t>
            </a:r>
            <a:r>
              <a:rPr lang="sl-SI" dirty="0" err="1"/>
              <a:t>content</a:t>
            </a:r>
            <a:r>
              <a:rPr lang="sl-SI" dirty="0"/>
              <a:t> marketing?</a:t>
            </a:r>
          </a:p>
        </p:txBody>
      </p:sp>
      <p:sp>
        <p:nvSpPr>
          <p:cNvPr id="3" name="Ograda vsebine 2"/>
          <p:cNvSpPr>
            <a:spLocks noGrp="1"/>
          </p:cNvSpPr>
          <p:nvPr>
            <p:ph idx="1"/>
          </p:nvPr>
        </p:nvSpPr>
        <p:spPr>
          <a:xfrm>
            <a:off x="609600" y="5229200"/>
            <a:ext cx="10972800" cy="1152128"/>
          </a:xfrm>
        </p:spPr>
        <p:txBody>
          <a:bodyPr>
            <a:normAutofit fontScale="85000" lnSpcReduction="10000"/>
          </a:bodyPr>
          <a:lstStyle/>
          <a:p>
            <a:pPr marL="0" indent="0">
              <a:buNone/>
            </a:pPr>
            <a:r>
              <a:rPr lang="en-US" i="1" dirty="0"/>
              <a:t>Content marketing is a strategic marketing approach focused on creating and distributing valuable, relevant, and consistent content to attract and retain a clearly-defined audience — and, ultimately, to drive profitable customer action.</a:t>
            </a:r>
          </a:p>
        </p:txBody>
      </p:sp>
      <p:pic>
        <p:nvPicPr>
          <p:cNvPr id="4" name="Google Shape;150;p28"/>
          <p:cNvPicPr preferRelativeResize="0"/>
          <p:nvPr/>
        </p:nvPicPr>
        <p:blipFill rotWithShape="1">
          <a:blip r:embed="rId2">
            <a:alphaModFix/>
          </a:blip>
          <a:srcRect t="4823" b="17366"/>
          <a:stretch/>
        </p:blipFill>
        <p:spPr>
          <a:xfrm>
            <a:off x="3215680" y="1621410"/>
            <a:ext cx="5287297" cy="3391766"/>
          </a:xfrm>
          <a:prstGeom prst="rect">
            <a:avLst/>
          </a:prstGeom>
          <a:noFill/>
          <a:ln>
            <a:noFill/>
          </a:ln>
        </p:spPr>
      </p:pic>
      <p:sp>
        <p:nvSpPr>
          <p:cNvPr id="5" name="Google Shape;151;p28"/>
          <p:cNvSpPr txBox="1"/>
          <p:nvPr/>
        </p:nvSpPr>
        <p:spPr>
          <a:xfrm>
            <a:off x="8735616" y="6550223"/>
            <a:ext cx="345638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a:solidFill>
                  <a:srgbClr val="000000"/>
                </a:solidFill>
                <a:latin typeface="+mj-lt"/>
                <a:ea typeface="Arial"/>
                <a:cs typeface="Arial"/>
                <a:sym typeface="Arial"/>
              </a:rPr>
              <a:t>Source: </a:t>
            </a:r>
            <a:r>
              <a:rPr lang="en-GB" sz="800" b="0" i="0" u="sng" strike="noStrike" cap="none" dirty="0">
                <a:solidFill>
                  <a:schemeClr val="hlink"/>
                </a:solidFill>
                <a:latin typeface="+mj-lt"/>
                <a:ea typeface="Arial"/>
                <a:cs typeface="Arial"/>
                <a:sym typeface="Arial"/>
                <a:hlinkClick r:id="rId3"/>
              </a:rPr>
              <a:t>http://contentmarketinginstitute.com/what-is-content-marketing/</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85086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What’s the purpose of content writing?</a:t>
            </a:r>
            <a:endParaRPr lang="sl-SI" dirty="0"/>
          </a:p>
        </p:txBody>
      </p:sp>
      <p:sp>
        <p:nvSpPr>
          <p:cNvPr id="3" name="Ograda vsebine 2"/>
          <p:cNvSpPr>
            <a:spLocks noGrp="1"/>
          </p:cNvSpPr>
          <p:nvPr>
            <p:ph idx="1"/>
          </p:nvPr>
        </p:nvSpPr>
        <p:spPr>
          <a:xfrm>
            <a:off x="596590" y="2017334"/>
            <a:ext cx="6483967" cy="4525963"/>
          </a:xfrm>
        </p:spPr>
        <p:txBody>
          <a:bodyPr/>
          <a:lstStyle/>
          <a:p>
            <a:pPr marL="114300" indent="0">
              <a:buNone/>
            </a:pPr>
            <a:r>
              <a:rPr lang="en-US" dirty="0"/>
              <a:t>The purpose of content writing is:</a:t>
            </a:r>
          </a:p>
          <a:p>
            <a:r>
              <a:rPr lang="en-US" dirty="0"/>
              <a:t>to establish yourself as a trustful company / person with the expertise in your field,</a:t>
            </a:r>
          </a:p>
          <a:p>
            <a:r>
              <a:rPr lang="en-US" dirty="0"/>
              <a:t>to educate (or entertain) potential customers.</a:t>
            </a:r>
          </a:p>
        </p:txBody>
      </p:sp>
      <p:sp>
        <p:nvSpPr>
          <p:cNvPr id="4" name="Google Shape;159;p29"/>
          <p:cNvSpPr/>
          <p:nvPr/>
        </p:nvSpPr>
        <p:spPr>
          <a:xfrm>
            <a:off x="8193961" y="1643552"/>
            <a:ext cx="2059445" cy="2022660"/>
          </a:xfrm>
          <a:custGeom>
            <a:avLst/>
            <a:gdLst/>
            <a:ahLst/>
            <a:cxnLst/>
            <a:rect l="l" t="t" r="r" b="b"/>
            <a:pathLst>
              <a:path w="120000" h="120000" extrusionOk="0">
                <a:moveTo>
                  <a:pt x="8412" y="60000"/>
                </a:moveTo>
                <a:lnTo>
                  <a:pt x="8412" y="60000"/>
                </a:lnTo>
                <a:cubicBezTo>
                  <a:pt x="8412" y="32962"/>
                  <a:pt x="29287" y="10511"/>
                  <a:pt x="56253" y="8547"/>
                </a:cubicBezTo>
                <a:cubicBezTo>
                  <a:pt x="83219" y="6584"/>
                  <a:pt x="107127" y="25773"/>
                  <a:pt x="111044" y="52526"/>
                </a:cubicBezTo>
                <a:cubicBezTo>
                  <a:pt x="114961" y="79279"/>
                  <a:pt x="97558" y="104517"/>
                  <a:pt x="71161" y="110367"/>
                </a:cubicBezTo>
                <a:lnTo>
                  <a:pt x="70592" y="118429"/>
                </a:lnTo>
                <a:lnTo>
                  <a:pt x="56830" y="104890"/>
                </a:lnTo>
                <a:lnTo>
                  <a:pt x="72705" y="88507"/>
                </a:lnTo>
                <a:lnTo>
                  <a:pt x="72144" y="96444"/>
                </a:lnTo>
                <a:cubicBezTo>
                  <a:pt x="90761" y="90239"/>
                  <a:pt x="101708" y="71000"/>
                  <a:pt x="97532" y="51825"/>
                </a:cubicBezTo>
                <a:cubicBezTo>
                  <a:pt x="93356" y="32650"/>
                  <a:pt x="75400" y="19706"/>
                  <a:pt x="55889" y="21806"/>
                </a:cubicBezTo>
                <a:cubicBezTo>
                  <a:pt x="36379" y="23907"/>
                  <a:pt x="21588" y="40376"/>
                  <a:pt x="21588" y="60000"/>
                </a:cubicBezTo>
                <a:close/>
              </a:path>
            </a:pathLst>
          </a:cu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1;p29"/>
          <p:cNvSpPr txBox="1"/>
          <p:nvPr/>
        </p:nvSpPr>
        <p:spPr>
          <a:xfrm>
            <a:off x="8881831" y="2263140"/>
            <a:ext cx="915717" cy="457811"/>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Font typeface="Arial"/>
              <a:buNone/>
            </a:pPr>
            <a:r>
              <a:rPr lang="en-GB" sz="1600" b="0" i="0" u="none" strike="noStrike" cap="none" dirty="0">
                <a:solidFill>
                  <a:srgbClr val="000000"/>
                </a:solidFill>
                <a:latin typeface="+mj-lt"/>
                <a:ea typeface="Arial"/>
                <a:cs typeface="Arial"/>
                <a:sym typeface="Arial"/>
              </a:rPr>
              <a:t>Write great content</a:t>
            </a:r>
            <a:endParaRPr sz="1600" dirty="0">
              <a:latin typeface="+mj-lt"/>
            </a:endParaRPr>
          </a:p>
        </p:txBody>
      </p:sp>
      <p:sp>
        <p:nvSpPr>
          <p:cNvPr id="6" name="Google Shape;162;p29"/>
          <p:cNvSpPr/>
          <p:nvPr/>
        </p:nvSpPr>
        <p:spPr>
          <a:xfrm>
            <a:off x="7637259" y="2610018"/>
            <a:ext cx="2059445" cy="2022660"/>
          </a:xfrm>
          <a:custGeom>
            <a:avLst/>
            <a:gdLst/>
            <a:ahLst/>
            <a:cxnLst/>
            <a:rect l="l" t="t" r="r" b="b"/>
            <a:pathLst>
              <a:path w="120000" h="120000" extrusionOk="0">
                <a:moveTo>
                  <a:pt x="96480" y="23523"/>
                </a:moveTo>
                <a:lnTo>
                  <a:pt x="87164" y="32839"/>
                </a:lnTo>
                <a:cubicBezTo>
                  <a:pt x="75944" y="21617"/>
                  <a:pt x="58979" y="18450"/>
                  <a:pt x="44466" y="24867"/>
                </a:cubicBezTo>
                <a:cubicBezTo>
                  <a:pt x="29954" y="31284"/>
                  <a:pt x="20880" y="45966"/>
                  <a:pt x="21631" y="61817"/>
                </a:cubicBezTo>
                <a:cubicBezTo>
                  <a:pt x="22382" y="77668"/>
                  <a:pt x="32801" y="91427"/>
                  <a:pt x="47856" y="96444"/>
                </a:cubicBezTo>
                <a:lnTo>
                  <a:pt x="47295" y="88507"/>
                </a:lnTo>
                <a:lnTo>
                  <a:pt x="63170" y="104890"/>
                </a:lnTo>
                <a:lnTo>
                  <a:pt x="49408" y="118429"/>
                </a:lnTo>
                <a:lnTo>
                  <a:pt x="48839" y="110367"/>
                </a:lnTo>
                <a:cubicBezTo>
                  <a:pt x="27395" y="105615"/>
                  <a:pt x="11312" y="87807"/>
                  <a:pt x="8761" y="65991"/>
                </a:cubicBezTo>
                <a:cubicBezTo>
                  <a:pt x="6210" y="44176"/>
                  <a:pt x="17752" y="23137"/>
                  <a:pt x="37521" y="13566"/>
                </a:cubicBezTo>
                <a:cubicBezTo>
                  <a:pt x="57290" y="3996"/>
                  <a:pt x="80951" y="7991"/>
                  <a:pt x="96480" y="23523"/>
                </a:cubicBezTo>
                <a:close/>
              </a:path>
            </a:pathLst>
          </a:cu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4;p29"/>
          <p:cNvSpPr txBox="1"/>
          <p:nvPr/>
        </p:nvSpPr>
        <p:spPr>
          <a:xfrm>
            <a:off x="8181141" y="3208401"/>
            <a:ext cx="915717" cy="457811"/>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Font typeface="Arial"/>
              <a:buNone/>
            </a:pPr>
            <a:r>
              <a:rPr lang="en-GB" sz="1600" b="0" i="0" u="none" strike="noStrike" cap="none" dirty="0">
                <a:solidFill>
                  <a:srgbClr val="000000"/>
                </a:solidFill>
                <a:latin typeface="+mj-lt"/>
                <a:ea typeface="Arial"/>
                <a:cs typeface="Arial"/>
                <a:sym typeface="Arial"/>
              </a:rPr>
              <a:t>More readers</a:t>
            </a:r>
            <a:endParaRPr sz="1600" dirty="0">
              <a:latin typeface="+mj-lt"/>
            </a:endParaRPr>
          </a:p>
        </p:txBody>
      </p:sp>
      <p:sp>
        <p:nvSpPr>
          <p:cNvPr id="8" name="Google Shape;165;p29"/>
          <p:cNvSpPr/>
          <p:nvPr/>
        </p:nvSpPr>
        <p:spPr>
          <a:xfrm>
            <a:off x="8267258" y="3553696"/>
            <a:ext cx="2059445" cy="2022660"/>
          </a:xfrm>
          <a:custGeom>
            <a:avLst/>
            <a:gdLst/>
            <a:ahLst/>
            <a:cxnLst/>
            <a:rect l="l" t="t" r="r" b="b"/>
            <a:pathLst>
              <a:path w="120000" h="120000" extrusionOk="0">
                <a:moveTo>
                  <a:pt x="23520" y="23523"/>
                </a:moveTo>
                <a:lnTo>
                  <a:pt x="23520" y="23523"/>
                </a:lnTo>
                <a:cubicBezTo>
                  <a:pt x="39049" y="7991"/>
                  <a:pt x="62710" y="3996"/>
                  <a:pt x="82479" y="13566"/>
                </a:cubicBezTo>
                <a:cubicBezTo>
                  <a:pt x="102248" y="23137"/>
                  <a:pt x="113790" y="44176"/>
                  <a:pt x="111239" y="65991"/>
                </a:cubicBezTo>
                <a:cubicBezTo>
                  <a:pt x="108688" y="87807"/>
                  <a:pt x="92605" y="105615"/>
                  <a:pt x="71161" y="110367"/>
                </a:cubicBezTo>
                <a:lnTo>
                  <a:pt x="70592" y="118429"/>
                </a:lnTo>
                <a:lnTo>
                  <a:pt x="56830" y="104890"/>
                </a:lnTo>
                <a:lnTo>
                  <a:pt x="72705" y="88507"/>
                </a:lnTo>
                <a:lnTo>
                  <a:pt x="72144" y="96444"/>
                </a:lnTo>
                <a:cubicBezTo>
                  <a:pt x="87199" y="91427"/>
                  <a:pt x="97618" y="77668"/>
                  <a:pt x="98369" y="61817"/>
                </a:cubicBezTo>
                <a:cubicBezTo>
                  <a:pt x="99120" y="45966"/>
                  <a:pt x="90046" y="31284"/>
                  <a:pt x="75534" y="24867"/>
                </a:cubicBezTo>
                <a:cubicBezTo>
                  <a:pt x="61021" y="18450"/>
                  <a:pt x="44056" y="21617"/>
                  <a:pt x="32836" y="32839"/>
                </a:cubicBezTo>
                <a:close/>
              </a:path>
            </a:pathLst>
          </a:cu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7;p29"/>
          <p:cNvSpPr txBox="1"/>
          <p:nvPr/>
        </p:nvSpPr>
        <p:spPr>
          <a:xfrm>
            <a:off x="8839123" y="4249355"/>
            <a:ext cx="915717" cy="457811"/>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Font typeface="Arial"/>
              <a:buNone/>
            </a:pPr>
            <a:r>
              <a:rPr lang="en-GB" sz="1600" b="0" i="0" u="none" strike="noStrike" cap="none" dirty="0">
                <a:solidFill>
                  <a:srgbClr val="000000"/>
                </a:solidFill>
                <a:latin typeface="+mj-lt"/>
                <a:ea typeface="Arial"/>
                <a:cs typeface="Arial"/>
                <a:sym typeface="Arial"/>
              </a:rPr>
              <a:t>More customers</a:t>
            </a:r>
            <a:endParaRPr sz="1600" dirty="0">
              <a:latin typeface="+mj-lt"/>
            </a:endParaRPr>
          </a:p>
        </p:txBody>
      </p:sp>
      <p:sp>
        <p:nvSpPr>
          <p:cNvPr id="10" name="Google Shape;168;p29"/>
          <p:cNvSpPr/>
          <p:nvPr/>
        </p:nvSpPr>
        <p:spPr>
          <a:xfrm>
            <a:off x="7782321" y="4707166"/>
            <a:ext cx="1769322" cy="1738383"/>
          </a:xfrm>
          <a:prstGeom prst="blockArc">
            <a:avLst>
              <a:gd name="adj1" fmla="val 0"/>
              <a:gd name="adj2" fmla="val 18900000"/>
              <a:gd name="adj3" fmla="val 12740"/>
            </a:avLst>
          </a:prstGeom>
          <a:solidFill>
            <a:srgbClr val="FFAA3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p29"/>
          <p:cNvSpPr txBox="1"/>
          <p:nvPr/>
        </p:nvSpPr>
        <p:spPr>
          <a:xfrm>
            <a:off x="8181142" y="5347451"/>
            <a:ext cx="915717" cy="457811"/>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Font typeface="Arial"/>
              <a:buNone/>
            </a:pPr>
            <a:r>
              <a:rPr lang="en-GB" sz="1600" b="0" i="0" u="none" strike="noStrike" cap="none">
                <a:solidFill>
                  <a:srgbClr val="000000"/>
                </a:solidFill>
                <a:latin typeface="+mj-lt"/>
                <a:ea typeface="Arial"/>
                <a:cs typeface="Arial"/>
                <a:sym typeface="Arial"/>
              </a:rPr>
              <a:t>More trust</a:t>
            </a:r>
            <a:endParaRPr sz="1600">
              <a:latin typeface="+mj-lt"/>
            </a:endParaRPr>
          </a:p>
        </p:txBody>
      </p:sp>
    </p:spTree>
    <p:extLst>
      <p:ext uri="{BB962C8B-B14F-4D97-AF65-F5344CB8AC3E}">
        <p14:creationId xmlns:p14="http://schemas.microsoft.com/office/powerpoint/2010/main" val="135866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Content marketing is not new</a:t>
            </a:r>
            <a:endParaRPr lang="sl-SI" dirty="0"/>
          </a:p>
        </p:txBody>
      </p:sp>
      <p:pic>
        <p:nvPicPr>
          <p:cNvPr id="4" name="Google Shape;177;p30" descr="The History of Content Marketing from the Content Marketing Institute. Content marketing is not new.  Brands have been telling stories to attract and retain customers for hundreds of years.  The difference today is that the barriers to entry (content acceptance, talent and technology) no longer exist for brands to get into the publishing arena.&#10;&#10;More on the history &amp; infographic here: http://contentmarketinginstitute.com/2012/02/history-content-marketing-infographic/&#10;&#10;FOR TONS MORE advice &amp; education&#10;http://contentmarketinginstitute.com/&#10;&#10;SUBSCRIBE TO OUR EMAIL LIST!&#10;http://info.contentmarketinginstitute.com/acton/form/5141/0022:d-0001/0/index.htm&#10;&#10;REGISTER NOW FOR CONTENT MARKETING WORLD 2016&#10;http://www.contentmarketingworld.com/&#10;&#10;ENROLL IN CONTENT MARKETING UNIVERSITY&#10;http://www.contentmarketinguniversity.com/&#10;&#10;SUBSCRIBE TO OUR FREE MAGAZINE&#10;http://contentmarketinginstitute.com/chief-content-officer/&#10;&#10;LET'S CONNECT!&#10;Twitter ► https://twitter.com/@cmicontent&#10;Google+ ► https://plus.google.com/+Contentmarketinginstitute/posts&#10;Facebook ►https://www.facebook.com/ContentMarketingInstitute&#10;Linkedin ► https://www.linkedin.com/company/2416452&#10;Slideshare ►http://www.slideshare.net/cmi" title="History of Content Marketing">
            <a:hlinkClick r:id="rId2"/>
          </p:cNvPr>
          <p:cNvPicPr preferRelativeResize="0"/>
          <p:nvPr/>
        </p:nvPicPr>
        <p:blipFill>
          <a:blip r:embed="rId3">
            <a:alphaModFix/>
          </a:blip>
          <a:stretch>
            <a:fillRect/>
          </a:stretch>
        </p:blipFill>
        <p:spPr>
          <a:xfrm>
            <a:off x="356712" y="1556792"/>
            <a:ext cx="6315352" cy="4824536"/>
          </a:xfrm>
          <a:prstGeom prst="rect">
            <a:avLst/>
          </a:prstGeom>
          <a:noFill/>
          <a:ln>
            <a:noFill/>
          </a:ln>
        </p:spPr>
      </p:pic>
      <p:sp>
        <p:nvSpPr>
          <p:cNvPr id="5" name="Google Shape;176;p30"/>
          <p:cNvSpPr txBox="1">
            <a:spLocks/>
          </p:cNvSpPr>
          <p:nvPr/>
        </p:nvSpPr>
        <p:spPr>
          <a:xfrm>
            <a:off x="6701760" y="5229200"/>
            <a:ext cx="4478430" cy="1146458"/>
          </a:xfrm>
          <a:prstGeom prst="rect">
            <a:avLst/>
          </a:prstGeom>
          <a:noFill/>
          <a:ln>
            <a:noFill/>
          </a:ln>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5000"/>
              </a:lnSpc>
              <a:spcBef>
                <a:spcPts val="0"/>
              </a:spcBef>
              <a:buClr>
                <a:schemeClr val="dk2"/>
              </a:buClr>
              <a:buFont typeface="Arial"/>
              <a:buNone/>
            </a:pPr>
            <a:r>
              <a:rPr lang="en-GB" sz="2400" b="1" u="sng" dirty="0">
                <a:solidFill>
                  <a:schemeClr val="hlink"/>
                </a:solidFill>
                <a:latin typeface="Calibri"/>
                <a:ea typeface="Calibri"/>
                <a:cs typeface="Calibri"/>
                <a:sym typeface="Calibri"/>
                <a:hlinkClick r:id="rId4"/>
              </a:rPr>
              <a:t>https://youtu.be/9OHgMMpGLzk</a:t>
            </a:r>
            <a:endParaRPr lang="en-GB" sz="2400" b="1" dirty="0">
              <a:solidFill>
                <a:schemeClr val="dk2"/>
              </a:solidFill>
              <a:latin typeface="Calibri"/>
              <a:ea typeface="Calibri"/>
              <a:cs typeface="Calibri"/>
              <a:sym typeface="Calibri"/>
            </a:endParaRPr>
          </a:p>
          <a:p>
            <a:pPr marL="0" indent="0">
              <a:lnSpc>
                <a:spcPct val="115000"/>
              </a:lnSpc>
              <a:spcBef>
                <a:spcPts val="1600"/>
              </a:spcBef>
              <a:buClr>
                <a:schemeClr val="dk2"/>
              </a:buClr>
              <a:buFont typeface="Arial"/>
              <a:buNone/>
            </a:pPr>
            <a:endParaRPr lang="en-GB" sz="2400" b="1"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94187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285429" cy="814171"/>
          </a:xfrm>
        </p:spPr>
        <p:txBody>
          <a:bodyPr>
            <a:normAutofit fontScale="90000"/>
          </a:bodyPr>
          <a:lstStyle/>
          <a:p>
            <a:r>
              <a:rPr lang="en-US" dirty="0"/>
              <a:t>Great content converts visitors to evangelists…</a:t>
            </a:r>
            <a:endParaRPr lang="sl-SI" dirty="0"/>
          </a:p>
        </p:txBody>
      </p:sp>
      <p:sp>
        <p:nvSpPr>
          <p:cNvPr id="3" name="Ograda vsebine 2"/>
          <p:cNvSpPr>
            <a:spLocks noGrp="1"/>
          </p:cNvSpPr>
          <p:nvPr>
            <p:ph idx="1"/>
          </p:nvPr>
        </p:nvSpPr>
        <p:spPr>
          <a:xfrm>
            <a:off x="6384032" y="1600201"/>
            <a:ext cx="5198368" cy="4525963"/>
          </a:xfrm>
        </p:spPr>
        <p:txBody>
          <a:bodyPr/>
          <a:lstStyle/>
          <a:p>
            <a:pPr marL="0" indent="0">
              <a:buNone/>
            </a:pPr>
            <a:r>
              <a:rPr lang="en-US" dirty="0"/>
              <a:t>… if you have a great product / service, of course</a:t>
            </a:r>
            <a:r>
              <a:rPr lang="sl-SI" dirty="0"/>
              <a:t>.</a:t>
            </a:r>
            <a:endParaRPr lang="en-US" dirty="0"/>
          </a:p>
          <a:p>
            <a:endParaRPr lang="sl-SI" dirty="0"/>
          </a:p>
        </p:txBody>
      </p:sp>
      <p:pic>
        <p:nvPicPr>
          <p:cNvPr id="4" name="Google Shape;184;p31" descr="Content Marketing vs. Inbound Marketing"/>
          <p:cNvPicPr preferRelativeResize="0"/>
          <p:nvPr/>
        </p:nvPicPr>
        <p:blipFill rotWithShape="1">
          <a:blip r:embed="rId2">
            <a:alphaModFix/>
          </a:blip>
          <a:srcRect/>
          <a:stretch/>
        </p:blipFill>
        <p:spPr>
          <a:xfrm>
            <a:off x="263352" y="1412776"/>
            <a:ext cx="6120680" cy="5223694"/>
          </a:xfrm>
          <a:prstGeom prst="rect">
            <a:avLst/>
          </a:prstGeom>
          <a:noFill/>
          <a:ln>
            <a:noFill/>
          </a:ln>
        </p:spPr>
      </p:pic>
      <p:sp>
        <p:nvSpPr>
          <p:cNvPr id="5" name="Google Shape;185;p31"/>
          <p:cNvSpPr txBox="1"/>
          <p:nvPr/>
        </p:nvSpPr>
        <p:spPr>
          <a:xfrm>
            <a:off x="8314425" y="6547069"/>
            <a:ext cx="387757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dirty="0">
                <a:solidFill>
                  <a:srgbClr val="000000"/>
                </a:solidFill>
                <a:latin typeface="+mj-lt"/>
                <a:ea typeface="Arial"/>
                <a:cs typeface="Arial"/>
                <a:sym typeface="Arial"/>
              </a:rPr>
              <a:t>Source: </a:t>
            </a:r>
            <a:r>
              <a:rPr lang="en-GB" sz="800" b="0" i="0" u="sng" strike="noStrike" cap="none" dirty="0">
                <a:solidFill>
                  <a:schemeClr val="hlink"/>
                </a:solidFill>
                <a:latin typeface="+mj-lt"/>
                <a:ea typeface="Arial"/>
                <a:cs typeface="Arial"/>
                <a:sym typeface="Arial"/>
                <a:hlinkClick r:id="rId3"/>
              </a:rPr>
              <a:t>http://contentmarketinginstitute.com/what-is-content-marketing/</a:t>
            </a:r>
            <a:r>
              <a:rPr lang="en-GB" sz="800" b="0" i="0" u="none" strike="noStrike" cap="none" dirty="0">
                <a:solidFill>
                  <a:srgbClr val="000000"/>
                </a:solidFill>
                <a:latin typeface="+mj-lt"/>
                <a:ea typeface="Arial"/>
                <a:cs typeface="Arial"/>
                <a:sym typeface="Arial"/>
              </a:rPr>
              <a:t> </a:t>
            </a:r>
            <a:endParaRPr sz="800" dirty="0">
              <a:latin typeface="+mj-lt"/>
            </a:endParaRPr>
          </a:p>
        </p:txBody>
      </p:sp>
    </p:spTree>
    <p:extLst>
      <p:ext uri="{BB962C8B-B14F-4D97-AF65-F5344CB8AC3E}">
        <p14:creationId xmlns:p14="http://schemas.microsoft.com/office/powerpoint/2010/main" val="3377244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126793"/>
            <a:ext cx="10515600" cy="1325563"/>
          </a:xfrm>
        </p:spPr>
        <p:txBody>
          <a:bodyPr/>
          <a:lstStyle/>
          <a:p>
            <a:r>
              <a:rPr lang="en-US" dirty="0"/>
              <a:t>Quality content is the core of the marketing</a:t>
            </a:r>
            <a:endParaRPr lang="sl-SI" dirty="0"/>
          </a:p>
        </p:txBody>
      </p:sp>
      <p:sp>
        <p:nvSpPr>
          <p:cNvPr id="3" name="Ograda vsebine 2"/>
          <p:cNvSpPr>
            <a:spLocks noGrp="1"/>
          </p:cNvSpPr>
          <p:nvPr>
            <p:ph idx="1"/>
          </p:nvPr>
        </p:nvSpPr>
        <p:spPr/>
        <p:txBody>
          <a:bodyPr>
            <a:normAutofit fontScale="92500" lnSpcReduction="10000"/>
          </a:bodyPr>
          <a:lstStyle/>
          <a:p>
            <a:r>
              <a:rPr lang="en-GB" u="sng" dirty="0">
                <a:solidFill>
                  <a:schemeClr val="hlink"/>
                </a:solidFill>
                <a:ea typeface="Calibri"/>
                <a:cs typeface="Calibri"/>
                <a:sym typeface="Calibri"/>
              </a:rPr>
              <a:t>Social media marketing</a:t>
            </a:r>
            <a:r>
              <a:rPr lang="en-US" dirty="0"/>
              <a:t>: Content marketing strategy comes before your social media strategy.</a:t>
            </a:r>
          </a:p>
          <a:p>
            <a:r>
              <a:rPr lang="en-US" dirty="0"/>
              <a:t>SEO: Search engines reward businesses that publish quality, consistent content.</a:t>
            </a:r>
          </a:p>
          <a:p>
            <a:r>
              <a:rPr lang="en-US" dirty="0"/>
              <a:t>PR: Successful PR strategies address issues readers care about, not their business.</a:t>
            </a:r>
          </a:p>
          <a:p>
            <a:r>
              <a:rPr lang="en-US" dirty="0"/>
              <a:t>PPC: For PPC* to work, you need great content behind it.</a:t>
            </a:r>
          </a:p>
          <a:p>
            <a:r>
              <a:rPr lang="en-GB" u="sng" dirty="0">
                <a:solidFill>
                  <a:schemeClr val="hlink"/>
                </a:solidFill>
                <a:ea typeface="Calibri"/>
                <a:cs typeface="Calibri"/>
                <a:sym typeface="Calibri"/>
              </a:rPr>
              <a:t>Inbound marketing </a:t>
            </a:r>
            <a:r>
              <a:rPr lang="en-US" dirty="0"/>
              <a:t>: Content is key to driving inbound traffic and leads.</a:t>
            </a:r>
          </a:p>
          <a:p>
            <a:r>
              <a:rPr lang="en-GB" u="sng" dirty="0">
                <a:solidFill>
                  <a:schemeClr val="hlink"/>
                </a:solidFill>
                <a:ea typeface="Calibri"/>
                <a:cs typeface="Calibri"/>
                <a:sym typeface="Calibri"/>
                <a:hlinkClick r:id="rId2"/>
              </a:rPr>
              <a:t>Content strategy </a:t>
            </a:r>
            <a:r>
              <a:rPr lang="en-US" dirty="0"/>
              <a:t>: Content strategy is part of most content marketing strategies.</a:t>
            </a:r>
          </a:p>
          <a:p>
            <a:endParaRPr lang="en-US" dirty="0"/>
          </a:p>
          <a:p>
            <a:endParaRPr lang="sl-SI" dirty="0"/>
          </a:p>
        </p:txBody>
      </p:sp>
      <p:sp>
        <p:nvSpPr>
          <p:cNvPr id="4" name="Google Shape;193;p32"/>
          <p:cNvSpPr txBox="1"/>
          <p:nvPr/>
        </p:nvSpPr>
        <p:spPr>
          <a:xfrm>
            <a:off x="623392" y="6021288"/>
            <a:ext cx="2088232" cy="3969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000" dirty="0"/>
              <a:t>* Pay per click</a:t>
            </a:r>
            <a:endParaRPr sz="2000" dirty="0"/>
          </a:p>
        </p:txBody>
      </p:sp>
      <p:sp>
        <p:nvSpPr>
          <p:cNvPr id="5" name="Google Shape;192;p32"/>
          <p:cNvSpPr txBox="1"/>
          <p:nvPr/>
        </p:nvSpPr>
        <p:spPr>
          <a:xfrm>
            <a:off x="8205728" y="6559659"/>
            <a:ext cx="3986272" cy="2983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GB" sz="800" b="0" i="0" u="none" strike="noStrike" cap="none">
                <a:solidFill>
                  <a:srgbClr val="000000"/>
                </a:solidFill>
                <a:latin typeface="Arial"/>
                <a:ea typeface="Arial"/>
                <a:cs typeface="Arial"/>
                <a:sym typeface="Arial"/>
              </a:rPr>
              <a:t>Source: </a:t>
            </a:r>
            <a:r>
              <a:rPr lang="en-GB" sz="800" b="0" i="0" u="sng" strike="noStrike" cap="none">
                <a:solidFill>
                  <a:schemeClr val="hlink"/>
                </a:solidFill>
                <a:latin typeface="Arial"/>
                <a:ea typeface="Arial"/>
                <a:cs typeface="Arial"/>
                <a:sym typeface="Arial"/>
                <a:hlinkClick r:id="rId3"/>
              </a:rPr>
              <a:t>http://contentmarketinginstitute.com/what-is-content-marketing/</a:t>
            </a:r>
            <a:r>
              <a:rPr lang="en-GB" sz="800" b="0" i="0" u="none" strike="noStrike" cap="none">
                <a:solidFill>
                  <a:srgbClr val="000000"/>
                </a:solidFill>
                <a:latin typeface="Arial"/>
                <a:ea typeface="Arial"/>
                <a:cs typeface="Arial"/>
                <a:sym typeface="Arial"/>
              </a:rPr>
              <a:t> </a:t>
            </a:r>
            <a:endParaRPr sz="800"/>
          </a:p>
        </p:txBody>
      </p:sp>
    </p:spTree>
    <p:extLst>
      <p:ext uri="{BB962C8B-B14F-4D97-AF65-F5344CB8AC3E}">
        <p14:creationId xmlns:p14="http://schemas.microsoft.com/office/powerpoint/2010/main" val="865687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Usual way of content publishing</a:t>
            </a:r>
            <a:endParaRPr lang="sl-SI" dirty="0"/>
          </a:p>
        </p:txBody>
      </p:sp>
      <p:sp>
        <p:nvSpPr>
          <p:cNvPr id="3" name="Ograda vsebine 2"/>
          <p:cNvSpPr>
            <a:spLocks noGrp="1"/>
          </p:cNvSpPr>
          <p:nvPr>
            <p:ph idx="1"/>
          </p:nvPr>
        </p:nvSpPr>
        <p:spPr>
          <a:xfrm>
            <a:off x="838200" y="1498862"/>
            <a:ext cx="10515600" cy="4678101"/>
          </a:xfrm>
        </p:spPr>
        <p:txBody>
          <a:bodyPr>
            <a:normAutofit/>
          </a:bodyPr>
          <a:lstStyle/>
          <a:p>
            <a:pPr marL="514350" indent="-514350">
              <a:buFont typeface="+mj-lt"/>
              <a:buAutoNum type="arabicPeriod"/>
            </a:pPr>
            <a:r>
              <a:rPr lang="en-US" dirty="0"/>
              <a:t>Publish it on your primary content management system (webpage / blog / </a:t>
            </a:r>
            <a:r>
              <a:rPr lang="en-US" dirty="0" err="1"/>
              <a:t>youtube</a:t>
            </a:r>
            <a:r>
              <a:rPr lang="en-US" dirty="0"/>
              <a:t> / LinkedIn articles…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Share it through social media networks.</a:t>
            </a:r>
          </a:p>
        </p:txBody>
      </p:sp>
      <p:pic>
        <p:nvPicPr>
          <p:cNvPr id="10" name="Google Shape;205;p34"/>
          <p:cNvPicPr preferRelativeResize="0"/>
          <p:nvPr/>
        </p:nvPicPr>
        <p:blipFill rotWithShape="1">
          <a:blip r:embed="rId2">
            <a:alphaModFix/>
          </a:blip>
          <a:srcRect l="18859" t="2993" r="20479" b="47528"/>
          <a:stretch/>
        </p:blipFill>
        <p:spPr>
          <a:xfrm>
            <a:off x="5951984" y="2523338"/>
            <a:ext cx="1315726" cy="1201873"/>
          </a:xfrm>
          <a:prstGeom prst="rect">
            <a:avLst/>
          </a:prstGeom>
          <a:noFill/>
          <a:ln>
            <a:noFill/>
          </a:ln>
        </p:spPr>
      </p:pic>
      <p:pic>
        <p:nvPicPr>
          <p:cNvPr id="11" name="Google Shape;206;p34"/>
          <p:cNvPicPr preferRelativeResize="0"/>
          <p:nvPr/>
        </p:nvPicPr>
        <p:blipFill rotWithShape="1">
          <a:blip r:embed="rId3">
            <a:alphaModFix/>
          </a:blip>
          <a:srcRect t="2184" b="34121"/>
          <a:stretch/>
        </p:blipFill>
        <p:spPr>
          <a:xfrm>
            <a:off x="3659009" y="2523338"/>
            <a:ext cx="1863274" cy="1201876"/>
          </a:xfrm>
          <a:prstGeom prst="rect">
            <a:avLst/>
          </a:prstGeom>
          <a:noFill/>
          <a:ln>
            <a:noFill/>
          </a:ln>
        </p:spPr>
      </p:pic>
      <p:sp>
        <p:nvSpPr>
          <p:cNvPr id="12" name="Google Shape;207;p34"/>
          <p:cNvSpPr/>
          <p:nvPr/>
        </p:nvSpPr>
        <p:spPr>
          <a:xfrm>
            <a:off x="5493184" y="4132388"/>
            <a:ext cx="458700" cy="403800"/>
          </a:xfrm>
          <a:prstGeom prst="downArrow">
            <a:avLst>
              <a:gd name="adj1" fmla="val 50000"/>
              <a:gd name="adj2" fmla="val 50000"/>
            </a:avLst>
          </a:prstGeom>
          <a:solidFill>
            <a:srgbClr val="FF9900"/>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13" name="Google Shape;208;p34"/>
          <p:cNvSpPr/>
          <p:nvPr/>
        </p:nvSpPr>
        <p:spPr>
          <a:xfrm rot="5400000">
            <a:off x="5577234" y="3049988"/>
            <a:ext cx="297300" cy="1867500"/>
          </a:xfrm>
          <a:prstGeom prst="rightBrace">
            <a:avLst>
              <a:gd name="adj1" fmla="val 8333"/>
              <a:gd name="adj2" fmla="val 50000"/>
            </a:avLst>
          </a:prstGeom>
          <a:noFill/>
          <a:ln w="381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209;p34"/>
          <p:cNvPicPr preferRelativeResize="0"/>
          <p:nvPr/>
        </p:nvPicPr>
        <p:blipFill>
          <a:blip r:embed="rId4">
            <a:alphaModFix/>
          </a:blip>
          <a:stretch>
            <a:fillRect/>
          </a:stretch>
        </p:blipFill>
        <p:spPr>
          <a:xfrm>
            <a:off x="5079684" y="4536188"/>
            <a:ext cx="1292400" cy="646200"/>
          </a:xfrm>
          <a:prstGeom prst="rect">
            <a:avLst/>
          </a:prstGeom>
          <a:noFill/>
          <a:ln>
            <a:noFill/>
          </a:ln>
        </p:spPr>
      </p:pic>
    </p:spTree>
    <p:extLst>
      <p:ext uri="{BB962C8B-B14F-4D97-AF65-F5344CB8AC3E}">
        <p14:creationId xmlns:p14="http://schemas.microsoft.com/office/powerpoint/2010/main" val="39784825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1269</Words>
  <Application>Microsoft Office PowerPoint</Application>
  <PresentationFormat>Widescreen</PresentationFormat>
  <Paragraphs>180</Paragraphs>
  <Slides>27</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Content Marketing</vt:lpstr>
      <vt:lpstr>… but</vt:lpstr>
      <vt:lpstr>Outline</vt:lpstr>
      <vt:lpstr>What is content marketing?</vt:lpstr>
      <vt:lpstr>What’s the purpose of content writing?</vt:lpstr>
      <vt:lpstr>Content marketing is not new</vt:lpstr>
      <vt:lpstr>Great content converts visitors to evangelists…</vt:lpstr>
      <vt:lpstr>Quality content is the core of the marketing</vt:lpstr>
      <vt:lpstr>Usual way of content publishing</vt:lpstr>
      <vt:lpstr>Blogging/website platforms</vt:lpstr>
      <vt:lpstr>Web page</vt:lpstr>
      <vt:lpstr>LinkedIn articles</vt:lpstr>
      <vt:lpstr>Platforms for presentation publishing</vt:lpstr>
      <vt:lpstr>Infographics</vt:lpstr>
      <vt:lpstr>Video</vt:lpstr>
      <vt:lpstr>What are you going to blog about?</vt:lpstr>
      <vt:lpstr>What are you going to blog about?</vt:lpstr>
      <vt:lpstr>What are you going to blog about?</vt:lpstr>
      <vt:lpstr>Once upon a time...</vt:lpstr>
      <vt:lpstr>Hack #1: Great first sentences</vt:lpstr>
      <vt:lpstr>Hack #1: Great first sentences</vt:lpstr>
      <vt:lpstr>Hack #2: Teach yourself how to write short stories </vt:lpstr>
      <vt:lpstr>Timing is everything (besides the content)</vt:lpstr>
      <vt:lpstr>Tools for better writing</vt:lpstr>
      <vt:lpstr>Tools for better writing</vt:lpstr>
      <vt:lpstr>Tools for better writing</vt:lpstr>
      <vt:lpstr>A very serious final 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 Marketing</dc:title>
  <dc:creator>Tulip Gonsalves</dc:creator>
  <cp:lastModifiedBy>Tulip Gonsalves</cp:lastModifiedBy>
  <cp:revision>11</cp:revision>
  <dcterms:created xsi:type="dcterms:W3CDTF">2023-08-28T15:06:23Z</dcterms:created>
  <dcterms:modified xsi:type="dcterms:W3CDTF">2024-06-24T11:43:13Z</dcterms:modified>
</cp:coreProperties>
</file>