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5" r:id="rId3"/>
    <p:sldId id="276" r:id="rId4"/>
    <p:sldId id="277" r:id="rId5"/>
    <p:sldId id="281" r:id="rId6"/>
    <p:sldId id="280" r:id="rId7"/>
    <p:sldId id="282" r:id="rId8"/>
    <p:sldId id="283" r:id="rId9"/>
    <p:sldId id="286" r:id="rId10"/>
    <p:sldId id="287" r:id="rId11"/>
    <p:sldId id="288" r:id="rId12"/>
    <p:sldId id="290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g3OZGJaLxendpBMjP6BcA0aNvp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ssmetrics.com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leadforensics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Examples: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 Analytics,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Slideshare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analytics,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FB analytics</a:t>
            </a:r>
            <a:endParaRPr lang="en-US" b="0" dirty="0">
              <a:effectLst/>
            </a:endParaRPr>
          </a:p>
          <a:p>
            <a:pPr rtl="0"/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https://www.kissmetrics.com/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 Forensics - 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http://www.leadforensics.com/</a:t>
            </a:r>
            <a:endParaRPr lang="en-US" b="0" dirty="0">
              <a:effectLst/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C264-1118-49D5-A62B-244C331CC437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188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3685" y="5335844"/>
            <a:ext cx="2141777" cy="885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7433" y="5046675"/>
            <a:ext cx="3086367" cy="9373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3"/>
          <p:cNvCxnSpPr/>
          <p:nvPr/>
        </p:nvCxnSpPr>
        <p:spPr>
          <a:xfrm>
            <a:off x="1180684" y="3533533"/>
            <a:ext cx="9830632" cy="0"/>
          </a:xfrm>
          <a:prstGeom prst="straightConnector1">
            <a:avLst/>
          </a:prstGeom>
          <a:noFill/>
          <a:ln w="76200" cap="flat" cmpd="sng">
            <a:solidFill>
              <a:srgbClr val="F0EA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03349A9-CEC0-E94B-40A9-FFD6A1BA81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75412" y="5360816"/>
            <a:ext cx="3172070" cy="8604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2" name="Google Shape;22;p4"/>
          <p:cNvCxnSpPr/>
          <p:nvPr/>
        </p:nvCxnSpPr>
        <p:spPr>
          <a:xfrm>
            <a:off x="838200" y="1414220"/>
            <a:ext cx="9830632" cy="0"/>
          </a:xfrm>
          <a:prstGeom prst="straightConnector1">
            <a:avLst/>
          </a:prstGeom>
          <a:noFill/>
          <a:ln w="76200" cap="flat" cmpd="sng">
            <a:solidFill>
              <a:srgbClr val="F0EA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7" name="Google Shape;27;p5"/>
          <p:cNvCxnSpPr/>
          <p:nvPr/>
        </p:nvCxnSpPr>
        <p:spPr>
          <a:xfrm>
            <a:off x="831850" y="4613033"/>
            <a:ext cx="9830632" cy="0"/>
          </a:xfrm>
          <a:prstGeom prst="straightConnector1">
            <a:avLst/>
          </a:prstGeom>
          <a:noFill/>
          <a:ln w="76200" cap="flat" cmpd="sng">
            <a:solidFill>
              <a:srgbClr val="F0EA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45" name="Google Shape;45;p8"/>
          <p:cNvCxnSpPr/>
          <p:nvPr/>
        </p:nvCxnSpPr>
        <p:spPr>
          <a:xfrm>
            <a:off x="838200" y="1395170"/>
            <a:ext cx="9830632" cy="0"/>
          </a:xfrm>
          <a:prstGeom prst="straightConnector1">
            <a:avLst/>
          </a:prstGeom>
          <a:noFill/>
          <a:ln w="76200" cap="flat" cmpd="sng">
            <a:solidFill>
              <a:srgbClr val="F0EA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3" name="Google Shape;53;p10"/>
          <p:cNvCxnSpPr/>
          <p:nvPr/>
        </p:nvCxnSpPr>
        <p:spPr>
          <a:xfrm>
            <a:off x="875884" y="2057400"/>
            <a:ext cx="3591341" cy="0"/>
          </a:xfrm>
          <a:prstGeom prst="straightConnector1">
            <a:avLst/>
          </a:prstGeom>
          <a:noFill/>
          <a:ln w="76200" cap="flat" cmpd="sng">
            <a:solidFill>
              <a:srgbClr val="F0EA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9" name="Google Shape;59;p11"/>
          <p:cNvCxnSpPr/>
          <p:nvPr/>
        </p:nvCxnSpPr>
        <p:spPr>
          <a:xfrm>
            <a:off x="838200" y="2057400"/>
            <a:ext cx="3933825" cy="0"/>
          </a:xfrm>
          <a:prstGeom prst="straightConnector1">
            <a:avLst/>
          </a:prstGeom>
          <a:noFill/>
          <a:ln w="76200" cap="flat" cmpd="sng">
            <a:solidFill>
              <a:srgbClr val="F0EA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64" name="Google Shape;64;p12"/>
          <p:cNvCxnSpPr/>
          <p:nvPr/>
        </p:nvCxnSpPr>
        <p:spPr>
          <a:xfrm>
            <a:off x="838200" y="1404695"/>
            <a:ext cx="9830632" cy="0"/>
          </a:xfrm>
          <a:prstGeom prst="straightConnector1">
            <a:avLst/>
          </a:prstGeom>
          <a:noFill/>
          <a:ln w="76200" cap="flat" cmpd="sng">
            <a:solidFill>
              <a:srgbClr val="F0EA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69" name="Google Shape;69;p13"/>
          <p:cNvCxnSpPr/>
          <p:nvPr/>
        </p:nvCxnSpPr>
        <p:spPr>
          <a:xfrm>
            <a:off x="9286875" y="365125"/>
            <a:ext cx="0" cy="5811838"/>
          </a:xfrm>
          <a:prstGeom prst="straightConnector1">
            <a:avLst/>
          </a:prstGeom>
          <a:noFill/>
          <a:ln w="76200" cap="flat" cmpd="sng">
            <a:solidFill>
              <a:srgbClr val="F0EA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3399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830757" y="33578"/>
            <a:ext cx="1294917" cy="129491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trepreneur.com/article/277157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trepreneur.com/article/277157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andrewchen.co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mattangriffel/growth-hackin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mattangriffel/growth-hackin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insider.com/ten-top-product-pricing-models-for-startups-2010-12#product-or-service-is-free-revenue-from-ads-and-critical-mass-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ntrepreneur.com/article/277157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trepreneur.com/article/277157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ts val="6000"/>
              <a:buFont typeface="Arial"/>
              <a:buNone/>
            </a:pPr>
            <a:r>
              <a:rPr lang="en-US" dirty="0"/>
              <a:t>Growth Hacking</a:t>
            </a:r>
            <a:endParaRPr dirty="0"/>
          </a:p>
        </p:txBody>
      </p:sp>
      <p:sp>
        <p:nvSpPr>
          <p:cNvPr id="75" name="Google Shape;75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400"/>
              <a:buNone/>
            </a:pPr>
            <a:r>
              <a:rPr lang="en-US" dirty="0"/>
              <a:t>Managing growth – the foundation of your business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4. </a:t>
            </a:r>
            <a:r>
              <a:rPr lang="sl-SI" dirty="0" err="1"/>
              <a:t>Activation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users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09600" y="1600201"/>
            <a:ext cx="5486400" cy="4525963"/>
          </a:xfrm>
        </p:spPr>
        <p:txBody>
          <a:bodyPr>
            <a:normAutofit fontScale="92500" lnSpcReduction="10000"/>
          </a:bodyPr>
          <a:lstStyle/>
          <a:p>
            <a:pPr marL="457200" lvl="0" indent="-317500">
              <a:spcBef>
                <a:spcPts val="0"/>
              </a:spcBef>
              <a:buSzPts val="1400"/>
              <a:buChar char="●"/>
            </a:pPr>
            <a:r>
              <a:rPr lang="en-US" dirty="0"/>
              <a:t>Visitors are just like window shoppers. You don’t really need them.</a:t>
            </a:r>
          </a:p>
          <a:p>
            <a:pPr marL="457200" lvl="0" indent="-317500">
              <a:spcBef>
                <a:spcPts val="0"/>
              </a:spcBef>
              <a:buSzPts val="1400"/>
              <a:buChar char="●"/>
            </a:pPr>
            <a:r>
              <a:rPr lang="en-US" dirty="0"/>
              <a:t>Make them active!*</a:t>
            </a:r>
            <a:endParaRPr lang="sl-SI" dirty="0"/>
          </a:p>
          <a:p>
            <a:pPr marL="139700" lvl="0" indent="0">
              <a:spcBef>
                <a:spcPts val="0"/>
              </a:spcBef>
              <a:buSzPts val="1400"/>
              <a:buNone/>
            </a:pPr>
            <a:endParaRPr lang="en-US" dirty="0"/>
          </a:p>
          <a:p>
            <a:pPr marL="0" lvl="0" indent="0">
              <a:spcBef>
                <a:spcPts val="1600"/>
              </a:spcBef>
              <a:buNone/>
            </a:pPr>
            <a:r>
              <a:rPr lang="en-US" dirty="0"/>
              <a:t>*Make them:</a:t>
            </a:r>
          </a:p>
          <a:p>
            <a:pPr marL="457200" lvl="0" indent="-317500">
              <a:spcBef>
                <a:spcPts val="1600"/>
              </a:spcBef>
              <a:buSzPts val="1400"/>
              <a:buChar char="●"/>
            </a:pPr>
            <a:r>
              <a:rPr lang="en-US" dirty="0"/>
              <a:t>To give you email address, build your user database!</a:t>
            </a:r>
          </a:p>
          <a:p>
            <a:pPr marL="457200" lvl="0" indent="-317500">
              <a:spcBef>
                <a:spcPts val="0"/>
              </a:spcBef>
              <a:buSzPts val="1400"/>
              <a:buChar char="●"/>
            </a:pPr>
            <a:r>
              <a:rPr lang="en-US" dirty="0"/>
              <a:t>To like / share / comment your content.</a:t>
            </a:r>
          </a:p>
          <a:p>
            <a:pPr marL="457200" lvl="0" indent="-317500">
              <a:spcBef>
                <a:spcPts val="0"/>
              </a:spcBef>
              <a:buSzPts val="1400"/>
              <a:buChar char="●"/>
            </a:pPr>
            <a:r>
              <a:rPr lang="en-US" dirty="0"/>
              <a:t>Perform next step (call to action!)</a:t>
            </a:r>
          </a:p>
        </p:txBody>
      </p:sp>
      <p:pic>
        <p:nvPicPr>
          <p:cNvPr id="4" name="Google Shape;267;p37"/>
          <p:cNvPicPr preferRelativeResize="0"/>
          <p:nvPr/>
        </p:nvPicPr>
        <p:blipFill rotWithShape="1">
          <a:blip r:embed="rId2">
            <a:alphaModFix/>
          </a:blip>
          <a:srcRect l="22551" t="22361" r="32064" b="24245"/>
          <a:stretch/>
        </p:blipFill>
        <p:spPr>
          <a:xfrm>
            <a:off x="6960096" y="1700808"/>
            <a:ext cx="4994528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68;p37"/>
          <p:cNvSpPr txBox="1"/>
          <p:nvPr/>
        </p:nvSpPr>
        <p:spPr>
          <a:xfrm>
            <a:off x="9196584" y="6610800"/>
            <a:ext cx="30000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</a:rPr>
              <a:t>Sources: </a:t>
            </a:r>
            <a:r>
              <a:rPr lang="en-GB" sz="8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https://www.entrepreneur.com/article/277157</a:t>
            </a:r>
            <a:endParaRPr sz="8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91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5. </a:t>
            </a:r>
            <a:r>
              <a:rPr lang="sl-SI" dirty="0" err="1"/>
              <a:t>Retention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users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retain your users, you have to constantly test, adjust, improve:</a:t>
            </a:r>
          </a:p>
          <a:p>
            <a:endParaRPr lang="sl-SI" dirty="0"/>
          </a:p>
        </p:txBody>
      </p:sp>
      <p:pic>
        <p:nvPicPr>
          <p:cNvPr id="4" name="Google Shape;276;p38"/>
          <p:cNvPicPr preferRelativeResize="0"/>
          <p:nvPr/>
        </p:nvPicPr>
        <p:blipFill rotWithShape="1">
          <a:blip r:embed="rId2">
            <a:alphaModFix/>
          </a:blip>
          <a:srcRect l="7748" t="35356" r="37680" b="10498"/>
          <a:stretch/>
        </p:blipFill>
        <p:spPr>
          <a:xfrm>
            <a:off x="3071664" y="2348880"/>
            <a:ext cx="5760640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75;p38"/>
          <p:cNvSpPr txBox="1"/>
          <p:nvPr/>
        </p:nvSpPr>
        <p:spPr>
          <a:xfrm>
            <a:off x="9187064" y="6610800"/>
            <a:ext cx="30000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</a:rPr>
              <a:t>Sources: </a:t>
            </a:r>
            <a:r>
              <a:rPr lang="en-GB" sz="8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https://www.entrepreneur.com/article/277157</a:t>
            </a:r>
            <a:endParaRPr sz="8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58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Another</a:t>
            </a:r>
            <a:r>
              <a:rPr lang="sl-SI" dirty="0"/>
              <a:t> </a:t>
            </a:r>
            <a:r>
              <a:rPr lang="sl-SI" dirty="0" err="1"/>
              <a:t>short</a:t>
            </a:r>
            <a:r>
              <a:rPr lang="sl-SI" dirty="0"/>
              <a:t> </a:t>
            </a:r>
            <a:r>
              <a:rPr lang="sl-SI" dirty="0" err="1"/>
              <a:t>assignment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09600" y="1600201"/>
            <a:ext cx="6854552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Think about your company.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Which phase of lean marketing funnel could be improved? </a:t>
            </a:r>
          </a:p>
        </p:txBody>
      </p:sp>
      <p:sp>
        <p:nvSpPr>
          <p:cNvPr id="4" name="Google Shape;288;p40"/>
          <p:cNvSpPr/>
          <p:nvPr/>
        </p:nvSpPr>
        <p:spPr>
          <a:xfrm>
            <a:off x="8040216" y="1844824"/>
            <a:ext cx="2590912" cy="856179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bg1"/>
                </a:solidFill>
                <a:latin typeface="+mj-lt"/>
                <a:ea typeface="Open Sans"/>
                <a:cs typeface="Open Sans"/>
                <a:sym typeface="Open Sans"/>
              </a:rPr>
              <a:t>1. Great product / service + great business model</a:t>
            </a:r>
            <a:endParaRPr b="1" dirty="0">
              <a:solidFill>
                <a:schemeClr val="bg1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5" name="Google Shape;289;p40"/>
          <p:cNvSpPr/>
          <p:nvPr/>
        </p:nvSpPr>
        <p:spPr>
          <a:xfrm>
            <a:off x="8119118" y="2932445"/>
            <a:ext cx="2446529" cy="573365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bg1"/>
                </a:solidFill>
                <a:latin typeface="+mj-lt"/>
                <a:ea typeface="Open Sans"/>
                <a:cs typeface="Open Sans"/>
                <a:sym typeface="Open Sans"/>
              </a:rPr>
              <a:t>2. Social media marketing </a:t>
            </a:r>
            <a:endParaRPr b="1" dirty="0">
              <a:solidFill>
                <a:schemeClr val="bg1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cxnSp>
        <p:nvCxnSpPr>
          <p:cNvPr id="6" name="Google Shape;290;p40"/>
          <p:cNvCxnSpPr>
            <a:stCxn id="4" idx="2"/>
            <a:endCxn id="5" idx="0"/>
          </p:cNvCxnSpPr>
          <p:nvPr/>
        </p:nvCxnSpPr>
        <p:spPr>
          <a:xfrm>
            <a:off x="9335672" y="2701003"/>
            <a:ext cx="6711" cy="231442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Google Shape;291;p40"/>
          <p:cNvSpPr/>
          <p:nvPr/>
        </p:nvSpPr>
        <p:spPr>
          <a:xfrm>
            <a:off x="8112224" y="3710859"/>
            <a:ext cx="2446529" cy="391154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bg1"/>
                </a:solidFill>
                <a:latin typeface="+mj-lt"/>
                <a:ea typeface="Open Sans"/>
                <a:cs typeface="Open Sans"/>
                <a:sym typeface="Open Sans"/>
              </a:rPr>
              <a:t>3. Acquisition of users </a:t>
            </a:r>
            <a:endParaRPr b="1" dirty="0">
              <a:solidFill>
                <a:schemeClr val="bg1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8" name="Google Shape;292;p40"/>
          <p:cNvSpPr/>
          <p:nvPr/>
        </p:nvSpPr>
        <p:spPr>
          <a:xfrm>
            <a:off x="8119120" y="4356698"/>
            <a:ext cx="2446529" cy="373718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bg1"/>
                </a:solidFill>
                <a:latin typeface="+mj-lt"/>
                <a:ea typeface="Open Sans"/>
                <a:cs typeface="Open Sans"/>
                <a:sym typeface="Open Sans"/>
              </a:rPr>
              <a:t>4. Activation of users</a:t>
            </a:r>
            <a:endParaRPr b="1" dirty="0">
              <a:solidFill>
                <a:schemeClr val="bg1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293;p40"/>
          <p:cNvSpPr/>
          <p:nvPr/>
        </p:nvSpPr>
        <p:spPr>
          <a:xfrm>
            <a:off x="8112224" y="4950124"/>
            <a:ext cx="2446529" cy="411708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bg1"/>
                </a:solidFill>
                <a:latin typeface="+mj-lt"/>
                <a:ea typeface="Open Sans"/>
                <a:cs typeface="Open Sans"/>
                <a:sym typeface="Open Sans"/>
              </a:rPr>
              <a:t>5. Retention of users</a:t>
            </a:r>
            <a:endParaRPr b="1" dirty="0">
              <a:solidFill>
                <a:schemeClr val="bg1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10" name="Google Shape;294;p40"/>
          <p:cNvSpPr/>
          <p:nvPr/>
        </p:nvSpPr>
        <p:spPr>
          <a:xfrm>
            <a:off x="8112224" y="5549189"/>
            <a:ext cx="2437401" cy="427516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bg1"/>
                </a:solidFill>
                <a:latin typeface="+mj-lt"/>
                <a:ea typeface="Open Sans"/>
                <a:cs typeface="Open Sans"/>
                <a:sym typeface="Open Sans"/>
              </a:rPr>
              <a:t>6. Generate Revenue</a:t>
            </a:r>
            <a:endParaRPr b="1" dirty="0">
              <a:solidFill>
                <a:schemeClr val="bg1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cxnSp>
        <p:nvCxnSpPr>
          <p:cNvPr id="11" name="Google Shape;295;p40"/>
          <p:cNvCxnSpPr>
            <a:stCxn id="5" idx="2"/>
            <a:endCxn id="7" idx="0"/>
          </p:cNvCxnSpPr>
          <p:nvPr/>
        </p:nvCxnSpPr>
        <p:spPr>
          <a:xfrm flipH="1">
            <a:off x="9335489" y="3505810"/>
            <a:ext cx="6894" cy="205049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" name="Google Shape;296;p40"/>
          <p:cNvCxnSpPr>
            <a:stCxn id="7" idx="2"/>
            <a:endCxn id="8" idx="0"/>
          </p:cNvCxnSpPr>
          <p:nvPr/>
        </p:nvCxnSpPr>
        <p:spPr>
          <a:xfrm>
            <a:off x="9335489" y="4102013"/>
            <a:ext cx="6896" cy="254685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" name="Google Shape;297;p40"/>
          <p:cNvCxnSpPr>
            <a:stCxn id="8" idx="2"/>
            <a:endCxn id="9" idx="0"/>
          </p:cNvCxnSpPr>
          <p:nvPr/>
        </p:nvCxnSpPr>
        <p:spPr>
          <a:xfrm flipH="1">
            <a:off x="9335489" y="4730416"/>
            <a:ext cx="6896" cy="219708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298;p40"/>
          <p:cNvCxnSpPr>
            <a:stCxn id="9" idx="2"/>
            <a:endCxn id="10" idx="0"/>
          </p:cNvCxnSpPr>
          <p:nvPr/>
        </p:nvCxnSpPr>
        <p:spPr>
          <a:xfrm flipH="1">
            <a:off x="9330925" y="5361832"/>
            <a:ext cx="4564" cy="187357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5" name="Google Shape;299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06104" y="1988840"/>
            <a:ext cx="454650" cy="4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30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65629" y="2996952"/>
            <a:ext cx="408600" cy="40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301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29129" y="3645024"/>
            <a:ext cx="454650" cy="4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30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65629" y="4321816"/>
            <a:ext cx="408600" cy="40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30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81294" y="4942816"/>
            <a:ext cx="408600" cy="40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30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2544" y="5526504"/>
            <a:ext cx="408600" cy="40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6716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err="1"/>
              <a:t>Growth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what</a:t>
            </a:r>
            <a:r>
              <a:rPr lang="sl-SI" dirty="0"/>
              <a:t>?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Ultimate quest: </a:t>
            </a:r>
            <a:r>
              <a:rPr lang="en-US" b="1" dirty="0"/>
              <a:t>growth of paying customers</a:t>
            </a:r>
            <a:r>
              <a:rPr lang="en-US" dirty="0"/>
              <a:t>.</a:t>
            </a:r>
          </a:p>
          <a:p>
            <a:r>
              <a:rPr lang="en-US" dirty="0"/>
              <a:t>More humble quest: </a:t>
            </a:r>
            <a:r>
              <a:rPr lang="en-US" b="1" dirty="0"/>
              <a:t>to survive</a:t>
            </a:r>
            <a:r>
              <a:rPr lang="en-US" dirty="0"/>
              <a:t>. </a:t>
            </a:r>
          </a:p>
          <a:p>
            <a:r>
              <a:rPr lang="en-US" dirty="0"/>
              <a:t>Byproducts:</a:t>
            </a:r>
          </a:p>
          <a:p>
            <a:pPr lvl="1"/>
            <a:r>
              <a:rPr lang="en-US" dirty="0"/>
              <a:t>More web page visitors, followers, readers, commenters, enthusiasts, … which eventually turn into paying customers.</a:t>
            </a:r>
          </a:p>
          <a:p>
            <a:r>
              <a:rPr lang="en-US" dirty="0"/>
              <a:t>When the growth is not healthy?</a:t>
            </a:r>
          </a:p>
        </p:txBody>
      </p:sp>
      <p:sp>
        <p:nvSpPr>
          <p:cNvPr id="6" name="Pomnilnik z zaporednim dostopom 5"/>
          <p:cNvSpPr/>
          <p:nvPr/>
        </p:nvSpPr>
        <p:spPr>
          <a:xfrm flipH="1">
            <a:off x="8976320" y="1349697"/>
            <a:ext cx="3048000" cy="1728192"/>
          </a:xfrm>
          <a:prstGeom prst="wedgeEllipseCallout">
            <a:avLst>
              <a:gd name="adj1" fmla="val 34528"/>
              <a:gd name="adj2" fmla="val 559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fact is the majority of startups will die</a:t>
            </a:r>
          </a:p>
        </p:txBody>
      </p:sp>
    </p:spTree>
    <p:extLst>
      <p:ext uri="{BB962C8B-B14F-4D97-AF65-F5344CB8AC3E}">
        <p14:creationId xmlns:p14="http://schemas.microsoft.com/office/powerpoint/2010/main" val="3353181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err="1"/>
              <a:t>Who</a:t>
            </a:r>
            <a:r>
              <a:rPr lang="sl-SI" dirty="0"/>
              <a:t> is a </a:t>
            </a:r>
            <a:r>
              <a:rPr lang="sl-SI" dirty="0" err="1"/>
              <a:t>growth</a:t>
            </a:r>
            <a:r>
              <a:rPr lang="sl-SI" dirty="0"/>
              <a:t>-</a:t>
            </a:r>
            <a:r>
              <a:rPr lang="sl-SI" dirty="0" err="1"/>
              <a:t>hacker</a:t>
            </a:r>
            <a:r>
              <a:rPr lang="sl-SI" dirty="0"/>
              <a:t>?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“Growth hacker is a hybrid between a marketer and coder”, </a:t>
            </a:r>
            <a:r>
              <a:rPr lang="sl-SI" b="1" u="sng" dirty="0" err="1">
                <a:hlinkClick r:id="rId2"/>
              </a:rPr>
              <a:t>andrewchen.co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“Growth hacker is just a new name for a business owner who is trying to survive and uses information technology and various motivation techniques”, </a:t>
            </a:r>
            <a:r>
              <a:rPr lang="sl-SI" b="1" u="sng" dirty="0"/>
              <a:t>me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2433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596616"/>
            <a:ext cx="10515600" cy="2852737"/>
          </a:xfrm>
          <a:solidFill>
            <a:srgbClr val="F0EA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The Process </a:t>
            </a:r>
            <a:br>
              <a:rPr lang="en-US" dirty="0"/>
            </a:br>
            <a:r>
              <a:rPr lang="en-US" dirty="0"/>
              <a:t>(Lean marketing funnel)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80873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7266" y="1"/>
            <a:ext cx="10486534" cy="1142595"/>
          </a:xfrm>
        </p:spPr>
        <p:txBody>
          <a:bodyPr>
            <a:normAutofit/>
          </a:bodyPr>
          <a:lstStyle/>
          <a:p>
            <a:r>
              <a:rPr lang="en-US" sz="4000" dirty="0"/>
              <a:t>Growth hacking process</a:t>
            </a:r>
            <a:endParaRPr lang="sl-SI" sz="4000" dirty="0"/>
          </a:p>
        </p:txBody>
      </p:sp>
      <p:sp>
        <p:nvSpPr>
          <p:cNvPr id="34" name="Google Shape;158;p30"/>
          <p:cNvSpPr/>
          <p:nvPr/>
        </p:nvSpPr>
        <p:spPr>
          <a:xfrm>
            <a:off x="3189475" y="1268760"/>
            <a:ext cx="2649000" cy="997758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bg1"/>
                </a:solidFill>
                <a:ea typeface="Open Sans"/>
                <a:cs typeface="Open Sans"/>
                <a:sym typeface="Open Sans"/>
              </a:rPr>
              <a:t>1. Great product / service + great business model</a:t>
            </a:r>
            <a:endParaRPr b="1" dirty="0">
              <a:solidFill>
                <a:schemeClr val="bg1"/>
              </a:solidFill>
              <a:ea typeface="Open Sans"/>
              <a:cs typeface="Open Sans"/>
              <a:sym typeface="Open Sans"/>
            </a:endParaRPr>
          </a:p>
        </p:txBody>
      </p:sp>
      <p:sp>
        <p:nvSpPr>
          <p:cNvPr id="35" name="Google Shape;159;p30"/>
          <p:cNvSpPr/>
          <p:nvPr/>
        </p:nvSpPr>
        <p:spPr>
          <a:xfrm>
            <a:off x="3398700" y="2417106"/>
            <a:ext cx="2198400" cy="527689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bg1"/>
                </a:solidFill>
                <a:ea typeface="Open Sans"/>
                <a:cs typeface="Open Sans"/>
                <a:sym typeface="Open Sans"/>
              </a:rPr>
              <a:t>2. Social media marketing </a:t>
            </a:r>
            <a:endParaRPr b="1" dirty="0">
              <a:solidFill>
                <a:schemeClr val="bg1"/>
              </a:solidFill>
              <a:ea typeface="Open Sans"/>
              <a:cs typeface="Open Sans"/>
              <a:sym typeface="Open Sans"/>
            </a:endParaRPr>
          </a:p>
        </p:txBody>
      </p:sp>
      <p:cxnSp>
        <p:nvCxnSpPr>
          <p:cNvPr id="36" name="Google Shape;160;p30"/>
          <p:cNvCxnSpPr>
            <a:stCxn id="34" idx="2"/>
            <a:endCxn id="35" idx="0"/>
          </p:cNvCxnSpPr>
          <p:nvPr/>
        </p:nvCxnSpPr>
        <p:spPr>
          <a:xfrm flipH="1">
            <a:off x="4497900" y="2266518"/>
            <a:ext cx="16075" cy="150588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" name="Google Shape;161;p30"/>
          <p:cNvSpPr/>
          <p:nvPr/>
        </p:nvSpPr>
        <p:spPr>
          <a:xfrm>
            <a:off x="3398700" y="3186444"/>
            <a:ext cx="2198400" cy="520443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bg1"/>
                </a:solidFill>
                <a:ea typeface="Open Sans"/>
                <a:cs typeface="Open Sans"/>
                <a:sym typeface="Open Sans"/>
              </a:rPr>
              <a:t>3. Acquisition of users </a:t>
            </a:r>
            <a:endParaRPr b="1" dirty="0">
              <a:solidFill>
                <a:schemeClr val="bg1"/>
              </a:solidFill>
              <a:ea typeface="Open Sans"/>
              <a:cs typeface="Open Sans"/>
              <a:sym typeface="Open Sans"/>
            </a:endParaRPr>
          </a:p>
        </p:txBody>
      </p:sp>
      <p:sp>
        <p:nvSpPr>
          <p:cNvPr id="38" name="Google Shape;162;p30"/>
          <p:cNvSpPr/>
          <p:nvPr/>
        </p:nvSpPr>
        <p:spPr>
          <a:xfrm>
            <a:off x="3398700" y="3965020"/>
            <a:ext cx="2198400" cy="683062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bg1"/>
                </a:solidFill>
                <a:ea typeface="Open Sans"/>
                <a:cs typeface="Open Sans"/>
                <a:sym typeface="Open Sans"/>
              </a:rPr>
              <a:t>4. Activation of users</a:t>
            </a:r>
            <a:endParaRPr b="1" dirty="0">
              <a:solidFill>
                <a:schemeClr val="bg1"/>
              </a:solidFill>
              <a:ea typeface="Open Sans"/>
              <a:cs typeface="Open Sans"/>
              <a:sym typeface="Open Sans"/>
            </a:endParaRPr>
          </a:p>
        </p:txBody>
      </p:sp>
      <p:sp>
        <p:nvSpPr>
          <p:cNvPr id="39" name="Google Shape;163;p30"/>
          <p:cNvSpPr/>
          <p:nvPr/>
        </p:nvSpPr>
        <p:spPr>
          <a:xfrm>
            <a:off x="3398700" y="4890970"/>
            <a:ext cx="2198400" cy="770278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bg1"/>
                </a:solidFill>
                <a:ea typeface="Open Sans"/>
                <a:cs typeface="Open Sans"/>
                <a:sym typeface="Open Sans"/>
              </a:rPr>
              <a:t>5. Retention of users</a:t>
            </a:r>
            <a:endParaRPr b="1" dirty="0">
              <a:solidFill>
                <a:schemeClr val="bg1"/>
              </a:solidFill>
              <a:ea typeface="Open Sans"/>
              <a:cs typeface="Open Sans"/>
              <a:sym typeface="Open Sans"/>
            </a:endParaRPr>
          </a:p>
        </p:txBody>
      </p:sp>
      <p:sp>
        <p:nvSpPr>
          <p:cNvPr id="40" name="Google Shape;164;p30"/>
          <p:cNvSpPr/>
          <p:nvPr/>
        </p:nvSpPr>
        <p:spPr>
          <a:xfrm>
            <a:off x="3396038" y="5949280"/>
            <a:ext cx="2198400" cy="792088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bg1"/>
                </a:solidFill>
                <a:ea typeface="Open Sans"/>
                <a:cs typeface="Open Sans"/>
                <a:sym typeface="Open Sans"/>
              </a:rPr>
              <a:t>6. Generate Revenue</a:t>
            </a:r>
            <a:endParaRPr b="1" dirty="0">
              <a:solidFill>
                <a:schemeClr val="bg1"/>
              </a:solidFill>
              <a:ea typeface="Open Sans"/>
              <a:cs typeface="Open Sans"/>
              <a:sym typeface="Open Sans"/>
            </a:endParaRPr>
          </a:p>
        </p:txBody>
      </p:sp>
      <p:cxnSp>
        <p:nvCxnSpPr>
          <p:cNvPr id="41" name="Google Shape;165;p30"/>
          <p:cNvCxnSpPr>
            <a:stCxn id="35" idx="2"/>
            <a:endCxn id="37" idx="0"/>
          </p:cNvCxnSpPr>
          <p:nvPr/>
        </p:nvCxnSpPr>
        <p:spPr>
          <a:xfrm>
            <a:off x="4497900" y="2944795"/>
            <a:ext cx="0" cy="241649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" name="Google Shape;166;p30"/>
          <p:cNvCxnSpPr>
            <a:stCxn id="37" idx="2"/>
            <a:endCxn id="38" idx="0"/>
          </p:cNvCxnSpPr>
          <p:nvPr/>
        </p:nvCxnSpPr>
        <p:spPr>
          <a:xfrm>
            <a:off x="4497900" y="3706887"/>
            <a:ext cx="0" cy="258133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" name="Google Shape;167;p30"/>
          <p:cNvCxnSpPr>
            <a:stCxn id="38" idx="2"/>
            <a:endCxn id="39" idx="0"/>
          </p:cNvCxnSpPr>
          <p:nvPr/>
        </p:nvCxnSpPr>
        <p:spPr>
          <a:xfrm>
            <a:off x="4497900" y="4648082"/>
            <a:ext cx="0" cy="242888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4" name="Google Shape;168;p30"/>
          <p:cNvCxnSpPr>
            <a:stCxn id="39" idx="2"/>
            <a:endCxn id="40" idx="0"/>
          </p:cNvCxnSpPr>
          <p:nvPr/>
        </p:nvCxnSpPr>
        <p:spPr>
          <a:xfrm flipH="1">
            <a:off x="4495238" y="5661248"/>
            <a:ext cx="2662" cy="288032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" name="Google Shape;169;p30"/>
          <p:cNvSpPr/>
          <p:nvPr/>
        </p:nvSpPr>
        <p:spPr>
          <a:xfrm rot="-5400000">
            <a:off x="933462" y="3618533"/>
            <a:ext cx="3100797" cy="984631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bg1"/>
                </a:solidFill>
                <a:ea typeface="Open Sans"/>
                <a:cs typeface="Open Sans"/>
                <a:sym typeface="Open Sans"/>
              </a:rPr>
              <a:t>Experimenting with marketing and product</a:t>
            </a:r>
            <a:endParaRPr b="1" dirty="0">
              <a:solidFill>
                <a:schemeClr val="bg1"/>
              </a:solidFill>
              <a:ea typeface="Open Sans"/>
              <a:cs typeface="Open Sans"/>
              <a:sym typeface="Open Sans"/>
            </a:endParaRPr>
          </a:p>
        </p:txBody>
      </p:sp>
      <p:cxnSp>
        <p:nvCxnSpPr>
          <p:cNvPr id="46" name="Google Shape;170;p30"/>
          <p:cNvCxnSpPr>
            <a:stCxn id="37" idx="1"/>
          </p:cNvCxnSpPr>
          <p:nvPr/>
        </p:nvCxnSpPr>
        <p:spPr>
          <a:xfrm flipH="1">
            <a:off x="2981700" y="3446666"/>
            <a:ext cx="417000" cy="0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7" name="Google Shape;171;p30"/>
          <p:cNvCxnSpPr>
            <a:stCxn id="38" idx="1"/>
          </p:cNvCxnSpPr>
          <p:nvPr/>
        </p:nvCxnSpPr>
        <p:spPr>
          <a:xfrm flipH="1">
            <a:off x="2976176" y="4306551"/>
            <a:ext cx="422524" cy="2700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8" name="Google Shape;172;p30"/>
          <p:cNvCxnSpPr/>
          <p:nvPr/>
        </p:nvCxnSpPr>
        <p:spPr>
          <a:xfrm flipH="1" flipV="1">
            <a:off x="2941020" y="5085184"/>
            <a:ext cx="455030" cy="214488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9" name="Google Shape;173;p30"/>
          <p:cNvCxnSpPr>
            <a:stCxn id="35" idx="1"/>
          </p:cNvCxnSpPr>
          <p:nvPr/>
        </p:nvCxnSpPr>
        <p:spPr>
          <a:xfrm flipH="1">
            <a:off x="2981700" y="2680951"/>
            <a:ext cx="417000" cy="205794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50" name="Google Shape;174;p30"/>
          <p:cNvSpPr txBox="1"/>
          <p:nvPr/>
        </p:nvSpPr>
        <p:spPr>
          <a:xfrm>
            <a:off x="6695249" y="3084550"/>
            <a:ext cx="2760300" cy="563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666666"/>
                </a:solidFill>
                <a:ea typeface="Open Sans"/>
                <a:cs typeface="Open Sans"/>
                <a:sym typeface="Open Sans"/>
              </a:rPr>
              <a:t>Users come to your web site from various channels</a:t>
            </a:r>
            <a:endParaRPr sz="1600" b="1" dirty="0">
              <a:solidFill>
                <a:srgbClr val="666666"/>
              </a:solidFill>
              <a:ea typeface="Open Sans"/>
              <a:cs typeface="Open Sans"/>
              <a:sym typeface="Open Sans"/>
            </a:endParaRPr>
          </a:p>
        </p:txBody>
      </p:sp>
      <p:cxnSp>
        <p:nvCxnSpPr>
          <p:cNvPr id="51" name="Google Shape;175;p30"/>
          <p:cNvCxnSpPr>
            <a:stCxn id="50" idx="1"/>
            <a:endCxn id="37" idx="3"/>
          </p:cNvCxnSpPr>
          <p:nvPr/>
        </p:nvCxnSpPr>
        <p:spPr>
          <a:xfrm rot="10800000" flipV="1">
            <a:off x="5597101" y="3366428"/>
            <a:ext cx="1098149" cy="80238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dot"/>
            <a:round/>
            <a:headEnd type="stealth" w="med" len="med"/>
            <a:tailEnd type="none" w="med" len="med"/>
          </a:ln>
        </p:spPr>
      </p:cxnSp>
      <p:sp>
        <p:nvSpPr>
          <p:cNvPr id="52" name="Google Shape;176;p30"/>
          <p:cNvSpPr txBox="1"/>
          <p:nvPr/>
        </p:nvSpPr>
        <p:spPr>
          <a:xfrm>
            <a:off x="6620813" y="3813142"/>
            <a:ext cx="2760300" cy="68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666666"/>
                </a:solidFill>
                <a:ea typeface="Open Sans"/>
                <a:cs typeface="Open Sans"/>
                <a:sym typeface="Open Sans"/>
              </a:rPr>
              <a:t>Users enjoy and perform some action of your web site (e.g. register, download,...</a:t>
            </a:r>
            <a:endParaRPr sz="1600" b="1" dirty="0">
              <a:solidFill>
                <a:srgbClr val="666666"/>
              </a:solidFill>
              <a:ea typeface="Open Sans"/>
              <a:cs typeface="Open Sans"/>
              <a:sym typeface="Open Sans"/>
            </a:endParaRPr>
          </a:p>
        </p:txBody>
      </p:sp>
      <p:cxnSp>
        <p:nvCxnSpPr>
          <p:cNvPr id="53" name="Google Shape;177;p30"/>
          <p:cNvCxnSpPr>
            <a:stCxn id="52" idx="1"/>
            <a:endCxn id="38" idx="3"/>
          </p:cNvCxnSpPr>
          <p:nvPr/>
        </p:nvCxnSpPr>
        <p:spPr>
          <a:xfrm rot="10800000" flipV="1">
            <a:off x="5597101" y="4154875"/>
            <a:ext cx="1023713" cy="151675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dot"/>
            <a:round/>
            <a:headEnd type="stealth" w="med" len="med"/>
            <a:tailEnd type="none" w="med" len="med"/>
          </a:ln>
        </p:spPr>
      </p:cxnSp>
      <p:sp>
        <p:nvSpPr>
          <p:cNvPr id="54" name="Google Shape;178;p30"/>
          <p:cNvSpPr txBox="1"/>
          <p:nvPr/>
        </p:nvSpPr>
        <p:spPr>
          <a:xfrm>
            <a:off x="6278475" y="5517697"/>
            <a:ext cx="25389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666666"/>
                </a:solidFill>
                <a:ea typeface="Open Sans"/>
                <a:cs typeface="Open Sans"/>
                <a:sym typeface="Open Sans"/>
              </a:rPr>
              <a:t>Users return for more</a:t>
            </a:r>
            <a:endParaRPr sz="1600" b="1" dirty="0">
              <a:solidFill>
                <a:srgbClr val="666666"/>
              </a:solidFill>
              <a:ea typeface="Open Sans"/>
              <a:cs typeface="Open Sans"/>
              <a:sym typeface="Open Sans"/>
            </a:endParaRPr>
          </a:p>
        </p:txBody>
      </p:sp>
      <p:cxnSp>
        <p:nvCxnSpPr>
          <p:cNvPr id="55" name="Google Shape;179;p30"/>
          <p:cNvCxnSpPr>
            <a:stCxn id="54" idx="1"/>
            <a:endCxn id="39" idx="3"/>
          </p:cNvCxnSpPr>
          <p:nvPr/>
        </p:nvCxnSpPr>
        <p:spPr>
          <a:xfrm rot="10800000">
            <a:off x="5597101" y="5276109"/>
            <a:ext cx="681375" cy="385138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dot"/>
            <a:round/>
            <a:headEnd type="stealth" w="med" len="med"/>
            <a:tailEnd type="none" w="med" len="med"/>
          </a:ln>
        </p:spPr>
      </p:cxnSp>
      <p:cxnSp>
        <p:nvCxnSpPr>
          <p:cNvPr id="56" name="Google Shape;180;p30"/>
          <p:cNvCxnSpPr>
            <a:stCxn id="39" idx="3"/>
            <a:endCxn id="37" idx="3"/>
          </p:cNvCxnSpPr>
          <p:nvPr/>
        </p:nvCxnSpPr>
        <p:spPr>
          <a:xfrm flipV="1">
            <a:off x="5597100" y="3446666"/>
            <a:ext cx="12700" cy="1829443"/>
          </a:xfrm>
          <a:prstGeom prst="curvedConnector3">
            <a:avLst>
              <a:gd name="adj1" fmla="val 6360000"/>
            </a:avLst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7" name="Google Shape;181;p30"/>
          <p:cNvSpPr txBox="1"/>
          <p:nvPr/>
        </p:nvSpPr>
        <p:spPr>
          <a:xfrm>
            <a:off x="9220049" y="4769526"/>
            <a:ext cx="2538900" cy="61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CC0000"/>
                </a:solidFill>
                <a:ea typeface="Open Sans"/>
                <a:cs typeface="Open Sans"/>
                <a:sym typeface="Open Sans"/>
              </a:rPr>
              <a:t>Users recommend your product/service to others</a:t>
            </a:r>
            <a:endParaRPr sz="1600" b="1" dirty="0">
              <a:solidFill>
                <a:srgbClr val="CC0000"/>
              </a:solidFill>
              <a:ea typeface="Open Sans"/>
              <a:cs typeface="Open Sans"/>
              <a:sym typeface="Open Sans"/>
            </a:endParaRPr>
          </a:p>
        </p:txBody>
      </p:sp>
      <p:cxnSp>
        <p:nvCxnSpPr>
          <p:cNvPr id="58" name="Google Shape;182;p30"/>
          <p:cNvCxnSpPr>
            <a:stCxn id="57" idx="1"/>
          </p:cNvCxnSpPr>
          <p:nvPr/>
        </p:nvCxnSpPr>
        <p:spPr>
          <a:xfrm rot="10800000">
            <a:off x="6402425" y="4648082"/>
            <a:ext cx="2817624" cy="430604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dot"/>
            <a:round/>
            <a:headEnd type="stealth" w="med" len="med"/>
            <a:tailEnd type="none" w="med" len="med"/>
          </a:ln>
        </p:spPr>
      </p:cxnSp>
      <p:sp>
        <p:nvSpPr>
          <p:cNvPr id="59" name="Google Shape;183;p30"/>
          <p:cNvSpPr txBox="1"/>
          <p:nvPr/>
        </p:nvSpPr>
        <p:spPr>
          <a:xfrm rot="5400000">
            <a:off x="5597385" y="3963476"/>
            <a:ext cx="11520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CC0000"/>
                </a:solidFill>
                <a:ea typeface="Open Sans"/>
                <a:cs typeface="Open Sans"/>
                <a:sym typeface="Open Sans"/>
              </a:rPr>
              <a:t>Referring</a:t>
            </a:r>
            <a:endParaRPr sz="1600" b="1" dirty="0">
              <a:solidFill>
                <a:srgbClr val="CC0000"/>
              </a:solidFill>
              <a:ea typeface="Open Sans"/>
              <a:cs typeface="Open Sans"/>
              <a:sym typeface="Open Sans"/>
            </a:endParaRPr>
          </a:p>
        </p:txBody>
      </p:sp>
      <p:sp>
        <p:nvSpPr>
          <p:cNvPr id="60" name="Google Shape;186;p30"/>
          <p:cNvSpPr txBox="1"/>
          <p:nvPr/>
        </p:nvSpPr>
        <p:spPr>
          <a:xfrm>
            <a:off x="7471313" y="2362195"/>
            <a:ext cx="25389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BD9BAF"/>
                </a:solidFill>
                <a:ea typeface="Open Sans"/>
                <a:cs typeface="Open Sans"/>
                <a:sym typeface="Open Sans"/>
              </a:rPr>
              <a:t>Growth hacker figures out how to move to the next step</a:t>
            </a:r>
            <a:endParaRPr sz="1600" b="1" dirty="0">
              <a:solidFill>
                <a:srgbClr val="BD9BAF"/>
              </a:solidFill>
              <a:ea typeface="Open Sans"/>
              <a:cs typeface="Open Sans"/>
              <a:sym typeface="Open Sans"/>
            </a:endParaRPr>
          </a:p>
        </p:txBody>
      </p:sp>
      <p:cxnSp>
        <p:nvCxnSpPr>
          <p:cNvPr id="61" name="Google Shape;187;p30"/>
          <p:cNvCxnSpPr>
            <a:endCxn id="60" idx="1"/>
          </p:cNvCxnSpPr>
          <p:nvPr/>
        </p:nvCxnSpPr>
        <p:spPr>
          <a:xfrm rot="10800000" flipH="1">
            <a:off x="5770313" y="2505745"/>
            <a:ext cx="1701000" cy="381000"/>
          </a:xfrm>
          <a:prstGeom prst="curvedConnector3">
            <a:avLst>
              <a:gd name="adj1" fmla="val 11850"/>
            </a:avLst>
          </a:prstGeom>
          <a:noFill/>
          <a:ln w="9525" cap="flat" cmpd="sng">
            <a:solidFill>
              <a:schemeClr val="dk2"/>
            </a:solidFill>
            <a:prstDash val="dot"/>
            <a:round/>
            <a:headEnd type="stealth" w="med" len="med"/>
            <a:tailEnd type="none" w="med" len="med"/>
          </a:ln>
        </p:spPr>
      </p:cxnSp>
      <p:cxnSp>
        <p:nvCxnSpPr>
          <p:cNvPr id="62" name="Google Shape;188;p30"/>
          <p:cNvCxnSpPr>
            <a:endCxn id="34" idx="3"/>
          </p:cNvCxnSpPr>
          <p:nvPr/>
        </p:nvCxnSpPr>
        <p:spPr>
          <a:xfrm rot="5400000" flipH="1" flipV="1">
            <a:off x="3960259" y="3421456"/>
            <a:ext cx="3532032" cy="224399"/>
          </a:xfrm>
          <a:prstGeom prst="curvedConnector4">
            <a:avLst>
              <a:gd name="adj1" fmla="val 26973"/>
              <a:gd name="adj2" fmla="val 425991"/>
            </a:avLst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" name="Google Shape;189;p30"/>
          <p:cNvSpPr txBox="1"/>
          <p:nvPr/>
        </p:nvSpPr>
        <p:spPr>
          <a:xfrm rot="5400000">
            <a:off x="5832128" y="1851526"/>
            <a:ext cx="1481844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CC0000"/>
                </a:solidFill>
                <a:ea typeface="Open Sans"/>
                <a:cs typeface="Open Sans"/>
                <a:sym typeface="Open Sans"/>
              </a:rPr>
              <a:t>Reinvesting</a:t>
            </a:r>
            <a:endParaRPr sz="1600" b="1" dirty="0">
              <a:solidFill>
                <a:srgbClr val="CC0000"/>
              </a:solidFill>
              <a:ea typeface="Open Sans"/>
              <a:cs typeface="Open Sans"/>
              <a:sym typeface="Open Sans"/>
            </a:endParaRPr>
          </a:p>
        </p:txBody>
      </p:sp>
      <p:pic>
        <p:nvPicPr>
          <p:cNvPr id="106" name="Google Shape;185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40216" y="1302004"/>
            <a:ext cx="1179833" cy="93126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84;p30"/>
          <p:cNvSpPr txBox="1"/>
          <p:nvPr/>
        </p:nvSpPr>
        <p:spPr>
          <a:xfrm>
            <a:off x="6364785" y="6624818"/>
            <a:ext cx="5816100" cy="2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Open Sans"/>
                <a:ea typeface="Open Sans"/>
                <a:cs typeface="Open Sans"/>
                <a:sym typeface="Open Sans"/>
              </a:rPr>
              <a:t>Sources: </a:t>
            </a:r>
            <a:r>
              <a:rPr lang="en-GB" sz="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Growth hacking: How startupsgrow from 0 to millions of users, Mattan Griffel</a:t>
            </a:r>
            <a:r>
              <a:rPr lang="en-GB" sz="8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511736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Analytics</a:t>
            </a:r>
            <a:r>
              <a:rPr lang="sl-SI" dirty="0"/>
              <a:t>(</a:t>
            </a:r>
            <a:r>
              <a:rPr lang="sl-SI" dirty="0" err="1"/>
              <a:t>KPIs</a:t>
            </a:r>
            <a:r>
              <a:rPr lang="sl-SI" dirty="0"/>
              <a:t>)</a:t>
            </a:r>
          </a:p>
        </p:txBody>
      </p:sp>
      <p:sp>
        <p:nvSpPr>
          <p:cNvPr id="4" name="Google Shape;198;p31"/>
          <p:cNvSpPr/>
          <p:nvPr/>
        </p:nvSpPr>
        <p:spPr>
          <a:xfrm>
            <a:off x="5128675" y="1859972"/>
            <a:ext cx="2198400" cy="646359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Acquisition of users </a:t>
            </a:r>
            <a:endParaRPr b="1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Google Shape;199;p31"/>
          <p:cNvSpPr/>
          <p:nvPr/>
        </p:nvSpPr>
        <p:spPr>
          <a:xfrm>
            <a:off x="5115975" y="2793019"/>
            <a:ext cx="2198400" cy="6246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Activation of users</a:t>
            </a:r>
            <a:endParaRPr b="1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Google Shape;200;p31"/>
          <p:cNvSpPr/>
          <p:nvPr/>
        </p:nvSpPr>
        <p:spPr>
          <a:xfrm>
            <a:off x="5128675" y="3824531"/>
            <a:ext cx="2198400" cy="736211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Retention of users</a:t>
            </a:r>
            <a:endParaRPr b="1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Google Shape;201;p31"/>
          <p:cNvSpPr/>
          <p:nvPr/>
        </p:nvSpPr>
        <p:spPr>
          <a:xfrm>
            <a:off x="5099331" y="4912256"/>
            <a:ext cx="2198400" cy="549487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Generate revenue</a:t>
            </a:r>
            <a:endParaRPr b="1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8" name="Google Shape;202;p31"/>
          <p:cNvCxnSpPr>
            <a:stCxn id="4" idx="2"/>
            <a:endCxn id="5" idx="0"/>
          </p:cNvCxnSpPr>
          <p:nvPr/>
        </p:nvCxnSpPr>
        <p:spPr>
          <a:xfrm flipH="1">
            <a:off x="6215175" y="2506331"/>
            <a:ext cx="12700" cy="286688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" name="Google Shape;203;p31"/>
          <p:cNvCxnSpPr>
            <a:stCxn id="5" idx="2"/>
            <a:endCxn id="6" idx="0"/>
          </p:cNvCxnSpPr>
          <p:nvPr/>
        </p:nvCxnSpPr>
        <p:spPr>
          <a:xfrm>
            <a:off x="6215175" y="3417619"/>
            <a:ext cx="12700" cy="406912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" name="Google Shape;204;p31"/>
          <p:cNvCxnSpPr>
            <a:stCxn id="6" idx="2"/>
            <a:endCxn id="7" idx="0"/>
          </p:cNvCxnSpPr>
          <p:nvPr/>
        </p:nvCxnSpPr>
        <p:spPr>
          <a:xfrm flipH="1">
            <a:off x="6198531" y="4560742"/>
            <a:ext cx="29344" cy="351514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" name="Google Shape;205;p31"/>
          <p:cNvSpPr/>
          <p:nvPr/>
        </p:nvSpPr>
        <p:spPr>
          <a:xfrm>
            <a:off x="7810175" y="2592581"/>
            <a:ext cx="688800" cy="699900"/>
          </a:xfrm>
          <a:prstGeom prst="rightBrace">
            <a:avLst>
              <a:gd name="adj1" fmla="val 24735"/>
              <a:gd name="adj2" fmla="val 50696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06;p31"/>
          <p:cNvSpPr/>
          <p:nvPr/>
        </p:nvSpPr>
        <p:spPr>
          <a:xfrm>
            <a:off x="7810175" y="3340669"/>
            <a:ext cx="688800" cy="699900"/>
          </a:xfrm>
          <a:prstGeom prst="rightBrace">
            <a:avLst>
              <a:gd name="adj1" fmla="val 24735"/>
              <a:gd name="adj2" fmla="val 50696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07;p31"/>
          <p:cNvSpPr/>
          <p:nvPr/>
        </p:nvSpPr>
        <p:spPr>
          <a:xfrm>
            <a:off x="7810175" y="4088756"/>
            <a:ext cx="688800" cy="699900"/>
          </a:xfrm>
          <a:prstGeom prst="rightBrace">
            <a:avLst>
              <a:gd name="adj1" fmla="val 24735"/>
              <a:gd name="adj2" fmla="val 50696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08;p31"/>
          <p:cNvSpPr/>
          <p:nvPr/>
        </p:nvSpPr>
        <p:spPr>
          <a:xfrm>
            <a:off x="8807350" y="2544787"/>
            <a:ext cx="688800" cy="2196000"/>
          </a:xfrm>
          <a:prstGeom prst="rightBrace">
            <a:avLst>
              <a:gd name="adj1" fmla="val 24735"/>
              <a:gd name="adj2" fmla="val 50696"/>
            </a:avLst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209;p31"/>
          <p:cNvSpPr txBox="1"/>
          <p:nvPr/>
        </p:nvSpPr>
        <p:spPr>
          <a:xfrm>
            <a:off x="2641975" y="2592581"/>
            <a:ext cx="2056800" cy="49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rgbClr val="666666"/>
                </a:solidFill>
                <a:ea typeface="Open Sans"/>
                <a:cs typeface="Open Sans"/>
                <a:sym typeface="Open Sans"/>
              </a:rPr>
              <a:t>Number of visits, length of stay</a:t>
            </a:r>
            <a:endParaRPr sz="1400" b="1" dirty="0">
              <a:solidFill>
                <a:srgbClr val="666666"/>
              </a:solidFill>
              <a:ea typeface="Open Sans"/>
              <a:cs typeface="Open Sans"/>
              <a:sym typeface="Open Sans"/>
            </a:endParaRPr>
          </a:p>
        </p:txBody>
      </p:sp>
      <p:cxnSp>
        <p:nvCxnSpPr>
          <p:cNvPr id="16" name="Google Shape;210;p31"/>
          <p:cNvCxnSpPr>
            <a:stCxn id="15" idx="3"/>
            <a:endCxn id="4" idx="1"/>
          </p:cNvCxnSpPr>
          <p:nvPr/>
        </p:nvCxnSpPr>
        <p:spPr>
          <a:xfrm flipV="1">
            <a:off x="4698775" y="2183152"/>
            <a:ext cx="429900" cy="656142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dot"/>
            <a:round/>
            <a:headEnd type="stealth" w="med" len="med"/>
            <a:tailEnd type="none" w="med" len="med"/>
          </a:ln>
        </p:spPr>
      </p:cxnSp>
      <p:sp>
        <p:nvSpPr>
          <p:cNvPr id="17" name="Google Shape;211;p31"/>
          <p:cNvSpPr txBox="1"/>
          <p:nvPr/>
        </p:nvSpPr>
        <p:spPr>
          <a:xfrm>
            <a:off x="2641975" y="3170119"/>
            <a:ext cx="2056800" cy="65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rgbClr val="666666"/>
                </a:solidFill>
                <a:ea typeface="Open Sans"/>
                <a:cs typeface="Open Sans"/>
                <a:sym typeface="Open Sans"/>
              </a:rPr>
              <a:t>Number of actions: registrations, downloads, sign-ups</a:t>
            </a:r>
            <a:endParaRPr sz="1400" b="1" dirty="0">
              <a:solidFill>
                <a:srgbClr val="666666"/>
              </a:solidFill>
              <a:ea typeface="Open Sans"/>
              <a:cs typeface="Open Sans"/>
              <a:sym typeface="Open Sans"/>
            </a:endParaRPr>
          </a:p>
        </p:txBody>
      </p:sp>
      <p:cxnSp>
        <p:nvCxnSpPr>
          <p:cNvPr id="18" name="Google Shape;212;p31"/>
          <p:cNvCxnSpPr>
            <a:stCxn id="17" idx="3"/>
            <a:endCxn id="5" idx="1"/>
          </p:cNvCxnSpPr>
          <p:nvPr/>
        </p:nvCxnSpPr>
        <p:spPr>
          <a:xfrm flipV="1">
            <a:off x="4698775" y="3105319"/>
            <a:ext cx="417200" cy="392006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dot"/>
            <a:round/>
            <a:headEnd type="stealth" w="med" len="med"/>
            <a:tailEnd type="none" w="med" len="med"/>
          </a:ln>
        </p:spPr>
      </p:cxnSp>
      <p:sp>
        <p:nvSpPr>
          <p:cNvPr id="19" name="Google Shape;213;p31"/>
          <p:cNvSpPr txBox="1"/>
          <p:nvPr/>
        </p:nvSpPr>
        <p:spPr>
          <a:xfrm>
            <a:off x="2641975" y="3893531"/>
            <a:ext cx="18099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rgbClr val="666666"/>
                </a:solidFill>
                <a:ea typeface="Open Sans"/>
                <a:cs typeface="Open Sans"/>
                <a:sym typeface="Open Sans"/>
              </a:rPr>
              <a:t>Number returns, email clicks, replies</a:t>
            </a:r>
            <a:endParaRPr sz="1400" b="1" dirty="0">
              <a:solidFill>
                <a:srgbClr val="666666"/>
              </a:solidFill>
              <a:ea typeface="Open Sans"/>
              <a:cs typeface="Open Sans"/>
              <a:sym typeface="Open Sans"/>
            </a:endParaRPr>
          </a:p>
        </p:txBody>
      </p:sp>
      <p:cxnSp>
        <p:nvCxnSpPr>
          <p:cNvPr id="20" name="Google Shape;214;p31"/>
          <p:cNvCxnSpPr>
            <a:stCxn id="19" idx="3"/>
            <a:endCxn id="6" idx="1"/>
          </p:cNvCxnSpPr>
          <p:nvPr/>
        </p:nvCxnSpPr>
        <p:spPr>
          <a:xfrm>
            <a:off x="4451875" y="4159631"/>
            <a:ext cx="676800" cy="33006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dot"/>
            <a:round/>
            <a:headEnd type="stealth" w="med" len="med"/>
            <a:tailEnd type="none" w="med" len="med"/>
          </a:ln>
        </p:spPr>
      </p:cxnSp>
      <p:sp>
        <p:nvSpPr>
          <p:cNvPr id="21" name="Google Shape;215;p31"/>
          <p:cNvSpPr txBox="1"/>
          <p:nvPr/>
        </p:nvSpPr>
        <p:spPr>
          <a:xfrm>
            <a:off x="3293200" y="5006850"/>
            <a:ext cx="12099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666666"/>
                </a:solidFill>
                <a:ea typeface="Open Sans"/>
                <a:cs typeface="Open Sans"/>
                <a:sym typeface="Open Sans"/>
              </a:rPr>
              <a:t>Number of purchases</a:t>
            </a:r>
            <a:endParaRPr sz="1400" b="1">
              <a:solidFill>
                <a:srgbClr val="666666"/>
              </a:solidFill>
              <a:ea typeface="Open Sans"/>
              <a:cs typeface="Open Sans"/>
              <a:sym typeface="Open Sans"/>
            </a:endParaRPr>
          </a:p>
        </p:txBody>
      </p:sp>
      <p:cxnSp>
        <p:nvCxnSpPr>
          <p:cNvPr id="22" name="Google Shape;216;p31"/>
          <p:cNvCxnSpPr>
            <a:stCxn id="21" idx="3"/>
            <a:endCxn id="7" idx="1"/>
          </p:cNvCxnSpPr>
          <p:nvPr/>
        </p:nvCxnSpPr>
        <p:spPr>
          <a:xfrm flipV="1">
            <a:off x="4503100" y="5187000"/>
            <a:ext cx="596231" cy="8595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dot"/>
            <a:round/>
            <a:headEnd type="stealth" w="med" len="med"/>
            <a:tailEnd type="none" w="med" len="med"/>
          </a:ln>
        </p:spPr>
      </p:cxnSp>
      <p:sp>
        <p:nvSpPr>
          <p:cNvPr id="23" name="Google Shape;217;p31"/>
          <p:cNvSpPr txBox="1"/>
          <p:nvPr/>
        </p:nvSpPr>
        <p:spPr>
          <a:xfrm>
            <a:off x="8439350" y="4788506"/>
            <a:ext cx="417300" cy="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1%</a:t>
            </a:r>
            <a:endParaRPr sz="1200" b="1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" name="Google Shape;218;p31"/>
          <p:cNvSpPr txBox="1"/>
          <p:nvPr/>
        </p:nvSpPr>
        <p:spPr>
          <a:xfrm>
            <a:off x="8392825" y="4035844"/>
            <a:ext cx="417300" cy="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3%</a:t>
            </a:r>
            <a:endParaRPr sz="1200" b="1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Google Shape;219;p31"/>
          <p:cNvSpPr txBox="1"/>
          <p:nvPr/>
        </p:nvSpPr>
        <p:spPr>
          <a:xfrm>
            <a:off x="8269075" y="3170119"/>
            <a:ext cx="688800" cy="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5-30%</a:t>
            </a:r>
            <a:endParaRPr sz="1200" b="1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" name="Google Shape;220;p31"/>
          <p:cNvSpPr txBox="1"/>
          <p:nvPr/>
        </p:nvSpPr>
        <p:spPr>
          <a:xfrm>
            <a:off x="8176375" y="2506331"/>
            <a:ext cx="850200" cy="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70-100%</a:t>
            </a:r>
            <a:endParaRPr sz="1200" b="1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7" name="Google Shape;221;p31"/>
          <p:cNvCxnSpPr>
            <a:stCxn id="6" idx="3"/>
            <a:endCxn id="4" idx="3"/>
          </p:cNvCxnSpPr>
          <p:nvPr/>
        </p:nvCxnSpPr>
        <p:spPr>
          <a:xfrm flipV="1">
            <a:off x="7327075" y="2183152"/>
            <a:ext cx="12700" cy="2009485"/>
          </a:xfrm>
          <a:prstGeom prst="curvedConnector3">
            <a:avLst>
              <a:gd name="adj1" fmla="val 1800000"/>
            </a:avLst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" name="Google Shape;222;p31"/>
          <p:cNvSpPr txBox="1"/>
          <p:nvPr/>
        </p:nvSpPr>
        <p:spPr>
          <a:xfrm rot="5400000">
            <a:off x="7209600" y="3374156"/>
            <a:ext cx="9591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Referring</a:t>
            </a:r>
            <a:endParaRPr sz="1200" b="1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" name="Google Shape;223;p31"/>
          <p:cNvSpPr txBox="1"/>
          <p:nvPr/>
        </p:nvSpPr>
        <p:spPr>
          <a:xfrm>
            <a:off x="3070525" y="4480976"/>
            <a:ext cx="14973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rgbClr val="666666"/>
                </a:solidFill>
                <a:ea typeface="Open Sans"/>
                <a:cs typeface="Open Sans"/>
                <a:sym typeface="Open Sans"/>
              </a:rPr>
              <a:t>Number referrals, shares,...</a:t>
            </a:r>
            <a:endParaRPr sz="1400" b="1" dirty="0">
              <a:solidFill>
                <a:srgbClr val="666666"/>
              </a:solidFill>
              <a:ea typeface="Open Sans"/>
              <a:cs typeface="Open Sans"/>
              <a:sym typeface="Open Sans"/>
            </a:endParaRPr>
          </a:p>
        </p:txBody>
      </p:sp>
      <p:cxnSp>
        <p:nvCxnSpPr>
          <p:cNvPr id="30" name="Google Shape;224;p31"/>
          <p:cNvCxnSpPr>
            <a:stCxn id="29" idx="3"/>
            <a:endCxn id="28" idx="2"/>
          </p:cNvCxnSpPr>
          <p:nvPr/>
        </p:nvCxnSpPr>
        <p:spPr>
          <a:xfrm flipV="1">
            <a:off x="4567825" y="3565556"/>
            <a:ext cx="2929925" cy="118152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dot"/>
            <a:round/>
            <a:headEnd type="stealth" w="med" len="med"/>
            <a:tailEnd type="none" w="med" len="med"/>
          </a:ln>
        </p:spPr>
      </p:cxnSp>
      <p:sp>
        <p:nvSpPr>
          <p:cNvPr id="31" name="Google Shape;225;p31">
            <a:hlinkClick r:id="" action="ppaction://noaction"/>
          </p:cNvPr>
          <p:cNvSpPr/>
          <p:nvPr/>
        </p:nvSpPr>
        <p:spPr>
          <a:xfrm>
            <a:off x="2884525" y="1556792"/>
            <a:ext cx="1869300" cy="834900"/>
          </a:xfrm>
          <a:prstGeom prst="cloudCallout">
            <a:avLst>
              <a:gd name="adj1" fmla="val 28568"/>
              <a:gd name="adj2" fmla="val 70238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Data analytics</a:t>
            </a:r>
            <a:endParaRPr dirty="0"/>
          </a:p>
        </p:txBody>
      </p:sp>
      <p:sp>
        <p:nvSpPr>
          <p:cNvPr id="75" name="Google Shape;196;p31"/>
          <p:cNvSpPr/>
          <p:nvPr/>
        </p:nvSpPr>
        <p:spPr>
          <a:xfrm>
            <a:off x="9768408" y="4016789"/>
            <a:ext cx="2319000" cy="71971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bg1"/>
                </a:solidFill>
                <a:latin typeface="+mj-lt"/>
                <a:ea typeface="Open Sans"/>
                <a:cs typeface="Open Sans"/>
                <a:sym typeface="Open Sans"/>
              </a:rPr>
              <a:t>Growth hacking analytics (KPIs)</a:t>
            </a:r>
            <a:endParaRPr b="1" dirty="0">
              <a:solidFill>
                <a:schemeClr val="bg1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76" name="Google Shape;197;p31"/>
          <p:cNvSpPr/>
          <p:nvPr/>
        </p:nvSpPr>
        <p:spPr>
          <a:xfrm>
            <a:off x="9902110" y="2088881"/>
            <a:ext cx="2056800" cy="638721"/>
          </a:xfrm>
          <a:prstGeom prst="wedgeRoundRectCallout">
            <a:avLst>
              <a:gd name="adj1" fmla="val -50541"/>
              <a:gd name="adj2" fmla="val 132914"/>
              <a:gd name="adj3" fmla="val 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Conversion rates</a:t>
            </a:r>
            <a:endParaRPr dirty="0">
              <a:solidFill>
                <a:srgbClr val="FFFFFF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77" name="Google Shape;195;p31"/>
          <p:cNvSpPr txBox="1"/>
          <p:nvPr/>
        </p:nvSpPr>
        <p:spPr>
          <a:xfrm>
            <a:off x="6375900" y="6614636"/>
            <a:ext cx="5816100" cy="2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latin typeface="Open Sans"/>
                <a:ea typeface="Open Sans"/>
                <a:cs typeface="Open Sans"/>
                <a:sym typeface="Open Sans"/>
              </a:rPr>
              <a:t>Sources: </a:t>
            </a:r>
            <a:r>
              <a:rPr lang="en-GB" sz="8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Growth hacking: How </a:t>
            </a:r>
            <a:r>
              <a:rPr lang="en-GB" sz="800" u="sng" dirty="0" err="1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startupsgrow</a:t>
            </a:r>
            <a:r>
              <a:rPr lang="en-GB" sz="8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 from 0 to millions of users, </a:t>
            </a:r>
            <a:r>
              <a:rPr lang="en-GB" sz="800" u="sng" dirty="0" err="1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Mattan</a:t>
            </a:r>
            <a:r>
              <a:rPr lang="en-GB" sz="8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 </a:t>
            </a:r>
            <a:r>
              <a:rPr lang="en-GB" sz="800" u="sng" dirty="0" err="1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Griffel</a:t>
            </a:r>
            <a:r>
              <a:rPr lang="en-GB" sz="8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8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32289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Great product + great business model</a:t>
            </a:r>
            <a:endParaRPr lang="sl-SI" dirty="0"/>
          </a:p>
        </p:txBody>
      </p:sp>
      <p:pic>
        <p:nvPicPr>
          <p:cNvPr id="4" name="Google Shape;232;p32"/>
          <p:cNvPicPr preferRelativeResize="0"/>
          <p:nvPr/>
        </p:nvPicPr>
        <p:blipFill rotWithShape="1">
          <a:blip r:embed="rId2">
            <a:alphaModFix/>
          </a:blip>
          <a:srcRect l="8565" t="39394" r="38330" b="14132"/>
          <a:stretch/>
        </p:blipFill>
        <p:spPr>
          <a:xfrm>
            <a:off x="3647728" y="2636912"/>
            <a:ext cx="3888432" cy="26363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mnilnik z zaporednim dostopom 4"/>
          <p:cNvSpPr/>
          <p:nvPr/>
        </p:nvSpPr>
        <p:spPr>
          <a:xfrm>
            <a:off x="191344" y="1700808"/>
            <a:ext cx="3456384" cy="468052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>
                <a:ea typeface="Calibri"/>
                <a:cs typeface="Calibri"/>
                <a:sym typeface="Calibri"/>
              </a:rPr>
              <a:t>Is a clear statement that: explains </a:t>
            </a:r>
            <a:r>
              <a:rPr lang="en-US" b="1" dirty="0">
                <a:ea typeface="Calibri"/>
                <a:cs typeface="Calibri"/>
                <a:sym typeface="Calibri"/>
              </a:rPr>
              <a:t>how your product solves customers' problems</a:t>
            </a:r>
            <a:r>
              <a:rPr lang="en-US" dirty="0">
                <a:ea typeface="Calibri"/>
                <a:cs typeface="Calibri"/>
                <a:sym typeface="Calibri"/>
              </a:rPr>
              <a:t> or improves their situation (relevancy), delivers specific benefits (quantified value), tells the ideal customer why they should buy from you and not from the competition (unique differentiation).</a:t>
            </a:r>
          </a:p>
        </p:txBody>
      </p:sp>
      <p:sp>
        <p:nvSpPr>
          <p:cNvPr id="6" name="Pomnilnik z zaporednim dostopom 5"/>
          <p:cNvSpPr/>
          <p:nvPr/>
        </p:nvSpPr>
        <p:spPr>
          <a:xfrm flipH="1">
            <a:off x="7392144" y="1385740"/>
            <a:ext cx="4799856" cy="528362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sl-SI" sz="1600" dirty="0">
              <a:ea typeface="Calibri"/>
              <a:cs typeface="Calibri"/>
              <a:sym typeface="Calibri"/>
            </a:endParaRPr>
          </a:p>
          <a:p>
            <a:pPr lvl="0"/>
            <a:endParaRPr lang="sl-SI" sz="1600" dirty="0">
              <a:ea typeface="Calibri"/>
              <a:cs typeface="Calibri"/>
              <a:sym typeface="Calibri"/>
            </a:endParaRPr>
          </a:p>
          <a:p>
            <a:pPr lvl="0"/>
            <a:endParaRPr lang="sl-SI" sz="1600" dirty="0">
              <a:ea typeface="Calibri"/>
              <a:cs typeface="Calibri"/>
              <a:sym typeface="Calibri"/>
            </a:endParaRPr>
          </a:p>
          <a:p>
            <a:pPr lvl="0"/>
            <a:endParaRPr lang="sl-SI" sz="1600" dirty="0">
              <a:ea typeface="Calibri"/>
              <a:cs typeface="Calibri"/>
              <a:sym typeface="Calibri"/>
            </a:endParaRPr>
          </a:p>
          <a:p>
            <a:pPr lvl="0"/>
            <a:r>
              <a:rPr lang="en-US" sz="1600" dirty="0">
                <a:ea typeface="Calibri"/>
                <a:cs typeface="Calibri"/>
                <a:sym typeface="Calibri"/>
              </a:rPr>
              <a:t>Examples: </a:t>
            </a:r>
          </a:p>
          <a:p>
            <a:pPr lvl="0"/>
            <a:r>
              <a:rPr lang="en-US" sz="1600" dirty="0">
                <a:ea typeface="Calibri"/>
                <a:cs typeface="Calibri"/>
                <a:sym typeface="Calibri"/>
              </a:rPr>
              <a:t>- Product or service is free, revenue from ads and critical mass</a:t>
            </a:r>
            <a:br>
              <a:rPr lang="en-US" sz="1600" dirty="0">
                <a:ea typeface="Calibri"/>
                <a:cs typeface="Calibri"/>
                <a:sym typeface="Calibri"/>
              </a:rPr>
            </a:br>
            <a:r>
              <a:rPr lang="en-US" sz="1600" dirty="0">
                <a:ea typeface="Calibri"/>
                <a:cs typeface="Calibri"/>
                <a:sym typeface="Calibri"/>
              </a:rPr>
              <a:t>- Product is free, but you pay for services</a:t>
            </a:r>
            <a:br>
              <a:rPr lang="en-US" sz="1600" dirty="0">
                <a:ea typeface="Calibri"/>
                <a:cs typeface="Calibri"/>
                <a:sym typeface="Calibri"/>
              </a:rPr>
            </a:br>
            <a:r>
              <a:rPr lang="en-US" sz="1600" dirty="0">
                <a:ea typeface="Calibri"/>
                <a:cs typeface="Calibri"/>
                <a:sym typeface="Calibri"/>
              </a:rPr>
              <a:t>-“Freemium” model</a:t>
            </a:r>
            <a:br>
              <a:rPr lang="en-US" sz="1600" dirty="0">
                <a:ea typeface="Calibri"/>
                <a:cs typeface="Calibri"/>
                <a:sym typeface="Calibri"/>
              </a:rPr>
            </a:br>
            <a:r>
              <a:rPr lang="en-US" sz="1600" dirty="0">
                <a:ea typeface="Calibri"/>
                <a:cs typeface="Calibri"/>
                <a:sym typeface="Calibri"/>
              </a:rPr>
              <a:t>-Cost-based model</a:t>
            </a:r>
            <a:br>
              <a:rPr lang="en-US" sz="1600" dirty="0">
                <a:ea typeface="Calibri"/>
                <a:cs typeface="Calibri"/>
                <a:sym typeface="Calibri"/>
              </a:rPr>
            </a:br>
            <a:r>
              <a:rPr lang="en-US" sz="1600" dirty="0">
                <a:ea typeface="Calibri"/>
                <a:cs typeface="Calibri"/>
                <a:sym typeface="Calibri"/>
              </a:rPr>
              <a:t>-Value model</a:t>
            </a:r>
            <a:br>
              <a:rPr lang="en-US" sz="1600" dirty="0">
                <a:ea typeface="Calibri"/>
                <a:cs typeface="Calibri"/>
                <a:sym typeface="Calibri"/>
              </a:rPr>
            </a:br>
            <a:r>
              <a:rPr lang="en-US" sz="1600" dirty="0">
                <a:ea typeface="Calibri"/>
                <a:cs typeface="Calibri"/>
                <a:sym typeface="Calibri"/>
              </a:rPr>
              <a:t>-Portfolio pricing</a:t>
            </a:r>
          </a:p>
          <a:p>
            <a:pPr lvl="0"/>
            <a:r>
              <a:rPr lang="en-US" sz="1600" dirty="0">
                <a:ea typeface="Calibri"/>
                <a:cs typeface="Calibri"/>
                <a:sym typeface="Calibri"/>
              </a:rPr>
              <a:t>-Tiered or volume pricing</a:t>
            </a:r>
            <a:br>
              <a:rPr lang="en-US" sz="1600" dirty="0">
                <a:ea typeface="Calibri"/>
                <a:cs typeface="Calibri"/>
                <a:sym typeface="Calibri"/>
              </a:rPr>
            </a:br>
            <a:r>
              <a:rPr lang="en-US" sz="1600" dirty="0">
                <a:ea typeface="Calibri"/>
                <a:cs typeface="Calibri"/>
                <a:sym typeface="Calibri"/>
              </a:rPr>
              <a:t>-Competitive positioning</a:t>
            </a:r>
          </a:p>
          <a:p>
            <a:pPr lvl="0"/>
            <a:r>
              <a:rPr lang="en-US" sz="1600" dirty="0">
                <a:ea typeface="Calibri"/>
                <a:cs typeface="Calibri"/>
                <a:sym typeface="Calibri"/>
              </a:rPr>
              <a:t>-Feature pricing</a:t>
            </a:r>
            <a:br>
              <a:rPr lang="en-US" sz="1600" dirty="0">
                <a:ea typeface="Calibri"/>
                <a:cs typeface="Calibri"/>
                <a:sym typeface="Calibri"/>
              </a:rPr>
            </a:br>
            <a:r>
              <a:rPr lang="en-US" sz="1600" dirty="0">
                <a:ea typeface="Calibri"/>
                <a:cs typeface="Calibri"/>
                <a:sym typeface="Calibri"/>
              </a:rPr>
              <a:t>-Razor blade model</a:t>
            </a:r>
          </a:p>
          <a:p>
            <a:pPr lvl="0"/>
            <a:endParaRPr lang="en-US" sz="1600" dirty="0">
              <a:ea typeface="Calibri"/>
              <a:cs typeface="Calibri"/>
              <a:sym typeface="Calibri"/>
            </a:endParaRPr>
          </a:p>
          <a:p>
            <a:pPr lvl="0"/>
            <a:r>
              <a:rPr lang="en-US" sz="1600" dirty="0">
                <a:ea typeface="Calibri"/>
                <a:cs typeface="Calibri"/>
                <a:sym typeface="Calibri"/>
              </a:rPr>
              <a:t>Source: </a:t>
            </a:r>
            <a:r>
              <a:rPr lang="en-US" sz="1050" b="1" u="sng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http://www.businessinsider.com/ten-top-product-pricing-models-for-startups-2010-12#product-or-service-is-free-revenue-from-ads-and-critical-mass-1</a:t>
            </a:r>
            <a:endParaRPr lang="en-US" sz="1050" b="1" dirty="0">
              <a:solidFill>
                <a:schemeClr val="tx2"/>
              </a:solidFill>
              <a:ea typeface="Calibri"/>
              <a:cs typeface="Calibri"/>
              <a:sym typeface="Calibri"/>
            </a:endParaRPr>
          </a:p>
          <a:p>
            <a:pPr lvl="0"/>
            <a:endParaRPr lang="en-US" sz="1600" dirty="0"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33;p32"/>
          <p:cNvSpPr txBox="1"/>
          <p:nvPr/>
        </p:nvSpPr>
        <p:spPr>
          <a:xfrm>
            <a:off x="38650" y="6381328"/>
            <a:ext cx="7497510" cy="45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/>
              <a:t>Sources: </a:t>
            </a:r>
            <a:r>
              <a:rPr lang="en-GB" sz="800" u="sng" dirty="0">
                <a:solidFill>
                  <a:schemeClr val="hlink"/>
                </a:solidFill>
                <a:hlinkClick r:id="rId4"/>
              </a:rPr>
              <a:t>https://www.entrepreneur.com/article/277157</a:t>
            </a:r>
            <a:endParaRPr sz="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u="sng" dirty="0">
                <a:solidFill>
                  <a:schemeClr val="hlink"/>
                </a:solidFill>
                <a:hlinkClick r:id="rId3"/>
              </a:rPr>
              <a:t>http://www.businessinsider.com/ten-top-product-pricing-models-for-startups-2010-12#product-or-service-is-free-revenue-from-ads-and-critical-mass-1</a:t>
            </a:r>
            <a:endParaRPr sz="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/>
              <a:t> </a:t>
            </a:r>
            <a:endParaRPr sz="800" dirty="0"/>
          </a:p>
        </p:txBody>
      </p:sp>
    </p:spTree>
    <p:extLst>
      <p:ext uri="{BB962C8B-B14F-4D97-AF65-F5344CB8AC3E}">
        <p14:creationId xmlns:p14="http://schemas.microsoft.com/office/powerpoint/2010/main" val="3147116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84250" y="1319753"/>
            <a:ext cx="10363200" cy="3082739"/>
          </a:xfrm>
          <a:solidFill>
            <a:srgbClr val="F0EA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Let’s play a game…</a:t>
            </a:r>
            <a:br>
              <a:rPr lang="en-US" dirty="0"/>
            </a:br>
            <a:r>
              <a:rPr lang="en-US" dirty="0"/>
              <a:t>… after solving 2 exercises, you’ll become  a ‘Growth hacker apprentice’ 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93646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3. </a:t>
            </a:r>
            <a:r>
              <a:rPr lang="sl-SI" dirty="0" err="1"/>
              <a:t>Acquisition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09600" y="1600201"/>
            <a:ext cx="5486400" cy="4525963"/>
          </a:xfrm>
        </p:spPr>
        <p:txBody>
          <a:bodyPr/>
          <a:lstStyle/>
          <a:p>
            <a:r>
              <a:rPr lang="en-US" dirty="0"/>
              <a:t>Attract customers with the content, social sharing and word of mouth</a:t>
            </a:r>
            <a:r>
              <a:rPr lang="sl-SI" dirty="0"/>
              <a:t>.</a:t>
            </a:r>
            <a:r>
              <a:rPr lang="en-US" dirty="0"/>
              <a:t> </a:t>
            </a:r>
          </a:p>
          <a:p>
            <a:endParaRPr lang="sl-SI" dirty="0"/>
          </a:p>
        </p:txBody>
      </p:sp>
      <p:pic>
        <p:nvPicPr>
          <p:cNvPr id="4" name="Google Shape;258;p36"/>
          <p:cNvPicPr preferRelativeResize="0"/>
          <p:nvPr/>
        </p:nvPicPr>
        <p:blipFill rotWithShape="1">
          <a:blip r:embed="rId2">
            <a:alphaModFix/>
          </a:blip>
          <a:srcRect l="24125" t="19227" r="32847" b="5899"/>
          <a:stretch/>
        </p:blipFill>
        <p:spPr>
          <a:xfrm>
            <a:off x="7176120" y="1268760"/>
            <a:ext cx="4770022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59;p36"/>
          <p:cNvSpPr txBox="1"/>
          <p:nvPr/>
        </p:nvSpPr>
        <p:spPr>
          <a:xfrm>
            <a:off x="9192000" y="6599650"/>
            <a:ext cx="30000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chemeClr val="dk1"/>
                </a:solidFill>
              </a:rPr>
              <a:t>Sources: </a:t>
            </a:r>
            <a:r>
              <a:rPr lang="en-GB" sz="800" u="sng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https://www.entrepreneur.com/article/277157</a:t>
            </a:r>
            <a:endParaRPr sz="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50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699</Words>
  <Application>Microsoft Office PowerPoint</Application>
  <PresentationFormat>Widescreen</PresentationFormat>
  <Paragraphs>96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Open Sans</vt:lpstr>
      <vt:lpstr>Office Theme</vt:lpstr>
      <vt:lpstr>Growth Hacking</vt:lpstr>
      <vt:lpstr>Growth of what?</vt:lpstr>
      <vt:lpstr>Who is a growth-hacker?</vt:lpstr>
      <vt:lpstr>The Process  (Lean marketing funnel)</vt:lpstr>
      <vt:lpstr>Growth hacking process</vt:lpstr>
      <vt:lpstr>Analytics(KPIs)</vt:lpstr>
      <vt:lpstr>1. Great product + great business model</vt:lpstr>
      <vt:lpstr>Let’s play a game… … after solving 2 exercises, you’ll become  a ‘Growth hacker apprentice’ </vt:lpstr>
      <vt:lpstr>3. Acquisition</vt:lpstr>
      <vt:lpstr>4. Activation of users</vt:lpstr>
      <vt:lpstr>5. Retention of users</vt:lpstr>
      <vt:lpstr>Another short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Hacking</dc:title>
  <dc:creator>Tulip Gonsalves</dc:creator>
  <cp:lastModifiedBy>Tulip Gonsalves</cp:lastModifiedBy>
  <cp:revision>3</cp:revision>
  <dcterms:created xsi:type="dcterms:W3CDTF">2023-08-28T15:06:23Z</dcterms:created>
  <dcterms:modified xsi:type="dcterms:W3CDTF">2024-06-24T11:43:47Z</dcterms:modified>
</cp:coreProperties>
</file>