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2"/>
  </p:notesMasterIdLst>
  <p:sldIdLst>
    <p:sldId id="262" r:id="rId2"/>
    <p:sldId id="301" r:id="rId3"/>
    <p:sldId id="264" r:id="rId4"/>
    <p:sldId id="265" r:id="rId5"/>
    <p:sldId id="267" r:id="rId6"/>
    <p:sldId id="268" r:id="rId7"/>
    <p:sldId id="269" r:id="rId8"/>
    <p:sldId id="270" r:id="rId9"/>
    <p:sldId id="271" r:id="rId10"/>
    <p:sldId id="272" r:id="rId11"/>
    <p:sldId id="260" r:id="rId12"/>
    <p:sldId id="261" r:id="rId13"/>
    <p:sldId id="295" r:id="rId14"/>
    <p:sldId id="296" r:id="rId15"/>
    <p:sldId id="297" r:id="rId16"/>
    <p:sldId id="298" r:id="rId17"/>
    <p:sldId id="299" r:id="rId18"/>
    <p:sldId id="300"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4" roundtripDataSignature="AMtx7mg3OZGJaLxendpBMjP6BcA0aNvps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728" autoAdjust="0"/>
    <p:restoredTop sz="94660"/>
  </p:normalViewPr>
  <p:slideViewPr>
    <p:cSldViewPr snapToGrid="0">
      <p:cViewPr varScale="1">
        <p:scale>
          <a:sx n="86" d="100"/>
          <a:sy n="86" d="100"/>
        </p:scale>
        <p:origin x="57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0" name="Google Shape;12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6" name="Google Shape;13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6" name="Google Shape;16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4" name="Google Shape;184;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3399FF"/>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 name="Google Shape;12;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rgbClr val="003399"/>
              </a:buClr>
              <a:buSzPts val="2400"/>
              <a:buNone/>
              <a:defRPr sz="2400"/>
            </a:lvl1pPr>
            <a:lvl2pPr lvl="1" algn="ctr">
              <a:lnSpc>
                <a:spcPct val="90000"/>
              </a:lnSpc>
              <a:spcBef>
                <a:spcPts val="500"/>
              </a:spcBef>
              <a:spcAft>
                <a:spcPts val="0"/>
              </a:spcAft>
              <a:buClr>
                <a:srgbClr val="003399"/>
              </a:buClr>
              <a:buSzPts val="2000"/>
              <a:buNone/>
              <a:defRPr sz="2000"/>
            </a:lvl2pPr>
            <a:lvl3pPr lvl="2" algn="ctr">
              <a:lnSpc>
                <a:spcPct val="90000"/>
              </a:lnSpc>
              <a:spcBef>
                <a:spcPts val="500"/>
              </a:spcBef>
              <a:spcAft>
                <a:spcPts val="0"/>
              </a:spcAft>
              <a:buClr>
                <a:srgbClr val="003399"/>
              </a:buClr>
              <a:buSzPts val="1800"/>
              <a:buNone/>
              <a:defRPr sz="1800"/>
            </a:lvl3pPr>
            <a:lvl4pPr lvl="3" algn="ctr">
              <a:lnSpc>
                <a:spcPct val="90000"/>
              </a:lnSpc>
              <a:spcBef>
                <a:spcPts val="500"/>
              </a:spcBef>
              <a:spcAft>
                <a:spcPts val="0"/>
              </a:spcAft>
              <a:buClr>
                <a:srgbClr val="003399"/>
              </a:buClr>
              <a:buSzPts val="1600"/>
              <a:buNone/>
              <a:defRPr sz="1600"/>
            </a:lvl4pPr>
            <a:lvl5pPr lvl="4" algn="ctr">
              <a:lnSpc>
                <a:spcPct val="90000"/>
              </a:lnSpc>
              <a:spcBef>
                <a:spcPts val="500"/>
              </a:spcBef>
              <a:spcAft>
                <a:spcPts val="0"/>
              </a:spcAft>
              <a:buClr>
                <a:srgbClr val="003399"/>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3" name="Google Shape;13;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15" name="Google Shape;15;p3"/>
          <p:cNvPicPr preferRelativeResize="0"/>
          <p:nvPr/>
        </p:nvPicPr>
        <p:blipFill rotWithShape="1">
          <a:blip r:embed="rId2">
            <a:alphaModFix/>
          </a:blip>
          <a:srcRect/>
          <a:stretch/>
        </p:blipFill>
        <p:spPr>
          <a:xfrm>
            <a:off x="913685" y="5335844"/>
            <a:ext cx="2141777" cy="885396"/>
          </a:xfrm>
          <a:prstGeom prst="rect">
            <a:avLst/>
          </a:prstGeom>
          <a:noFill/>
          <a:ln>
            <a:noFill/>
          </a:ln>
        </p:spPr>
      </p:pic>
      <p:pic>
        <p:nvPicPr>
          <p:cNvPr id="16" name="Google Shape;16;p3"/>
          <p:cNvPicPr preferRelativeResize="0"/>
          <p:nvPr/>
        </p:nvPicPr>
        <p:blipFill rotWithShape="1">
          <a:blip r:embed="rId3">
            <a:alphaModFix/>
          </a:blip>
          <a:srcRect/>
          <a:stretch/>
        </p:blipFill>
        <p:spPr>
          <a:xfrm>
            <a:off x="8267433" y="5046675"/>
            <a:ext cx="3086367" cy="937341"/>
          </a:xfrm>
          <a:prstGeom prst="rect">
            <a:avLst/>
          </a:prstGeom>
          <a:noFill/>
          <a:ln>
            <a:noFill/>
          </a:ln>
        </p:spPr>
      </p:pic>
      <p:cxnSp>
        <p:nvCxnSpPr>
          <p:cNvPr id="17" name="Google Shape;17;p3"/>
          <p:cNvCxnSpPr/>
          <p:nvPr/>
        </p:nvCxnSpPr>
        <p:spPr>
          <a:xfrm>
            <a:off x="1180684" y="3533533"/>
            <a:ext cx="9830632" cy="0"/>
          </a:xfrm>
          <a:prstGeom prst="straightConnector1">
            <a:avLst/>
          </a:prstGeom>
          <a:noFill/>
          <a:ln w="76200" cap="flat" cmpd="sng">
            <a:solidFill>
              <a:srgbClr val="F0EA00"/>
            </a:solidFill>
            <a:prstDash val="solid"/>
            <a:miter lim="800000"/>
            <a:headEnd type="none" w="sm" len="sm"/>
            <a:tailEnd type="none" w="sm" len="sm"/>
          </a:ln>
        </p:spPr>
      </p:cxnSp>
      <p:pic>
        <p:nvPicPr>
          <p:cNvPr id="3" name="Picture 2">
            <a:extLst>
              <a:ext uri="{FF2B5EF4-FFF2-40B4-BE49-F238E27FC236}">
                <a16:creationId xmlns:a16="http://schemas.microsoft.com/office/drawing/2014/main" id="{E221586D-D096-F300-578B-1CA74A8F634D}"/>
              </a:ext>
            </a:extLst>
          </p:cNvPr>
          <p:cNvPicPr>
            <a:picLocks noChangeAspect="1"/>
          </p:cNvPicPr>
          <p:nvPr userDrawn="1"/>
        </p:nvPicPr>
        <p:blipFill>
          <a:blip r:embed="rId4"/>
          <a:stretch>
            <a:fillRect/>
          </a:stretch>
        </p:blipFill>
        <p:spPr>
          <a:xfrm>
            <a:off x="3954613" y="5430392"/>
            <a:ext cx="3413669" cy="92595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20" name="Google Shape;20;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21" name="Google Shape;21;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22" name="Google Shape;22;p4"/>
          <p:cNvCxnSpPr/>
          <p:nvPr/>
        </p:nvCxnSpPr>
        <p:spPr>
          <a:xfrm>
            <a:off x="838200" y="1414220"/>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45" name="Google Shape;45;p8"/>
          <p:cNvCxnSpPr/>
          <p:nvPr/>
        </p:nvCxnSpPr>
        <p:spPr>
          <a:xfrm>
            <a:off x="838200" y="1395170"/>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
        <p:cNvGrpSpPr/>
        <p:nvPr/>
      </p:nvGrpSpPr>
      <p:grpSpPr>
        <a:xfrm>
          <a:off x="0" y="0"/>
          <a:ext cx="0" cy="0"/>
          <a:chOff x="0" y="0"/>
          <a:chExt cx="0" cy="0"/>
        </a:xfrm>
      </p:grpSpPr>
      <p:sp>
        <p:nvSpPr>
          <p:cNvPr id="47" name="Google Shape;4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8"/>
        <p:cNvGrpSpPr/>
        <p:nvPr/>
      </p:nvGrpSpPr>
      <p:grpSpPr>
        <a:xfrm>
          <a:off x="0" y="0"/>
          <a:ext cx="0" cy="0"/>
          <a:chOff x="0" y="0"/>
          <a:chExt cx="0" cy="0"/>
        </a:xfrm>
      </p:grpSpPr>
      <p:sp>
        <p:nvSpPr>
          <p:cNvPr id="49" name="Google Shape;49;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399FF"/>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rgbClr val="003399"/>
              </a:buClr>
              <a:buSzPts val="3200"/>
              <a:buChar char="•"/>
              <a:defRPr sz="3200"/>
            </a:lvl1pPr>
            <a:lvl2pPr marL="914400" lvl="1" indent="-406400" algn="l">
              <a:lnSpc>
                <a:spcPct val="90000"/>
              </a:lnSpc>
              <a:spcBef>
                <a:spcPts val="500"/>
              </a:spcBef>
              <a:spcAft>
                <a:spcPts val="0"/>
              </a:spcAft>
              <a:buClr>
                <a:srgbClr val="003399"/>
              </a:buClr>
              <a:buSzPts val="2800"/>
              <a:buChar char="•"/>
              <a:defRPr sz="2800"/>
            </a:lvl2pPr>
            <a:lvl3pPr marL="1371600" lvl="2" indent="-381000" algn="l">
              <a:lnSpc>
                <a:spcPct val="90000"/>
              </a:lnSpc>
              <a:spcBef>
                <a:spcPts val="500"/>
              </a:spcBef>
              <a:spcAft>
                <a:spcPts val="0"/>
              </a:spcAft>
              <a:buClr>
                <a:srgbClr val="003399"/>
              </a:buClr>
              <a:buSzPts val="2400"/>
              <a:buChar char="•"/>
              <a:defRPr sz="2400"/>
            </a:lvl3pPr>
            <a:lvl4pPr marL="1828800" lvl="3" indent="-355600" algn="l">
              <a:lnSpc>
                <a:spcPct val="90000"/>
              </a:lnSpc>
              <a:spcBef>
                <a:spcPts val="500"/>
              </a:spcBef>
              <a:spcAft>
                <a:spcPts val="0"/>
              </a:spcAft>
              <a:buClr>
                <a:srgbClr val="003399"/>
              </a:buClr>
              <a:buSzPts val="2000"/>
              <a:buChar char="•"/>
              <a:defRPr sz="2000"/>
            </a:lvl4pPr>
            <a:lvl5pPr marL="2286000" lvl="4" indent="-355600" algn="l">
              <a:lnSpc>
                <a:spcPct val="90000"/>
              </a:lnSpc>
              <a:spcBef>
                <a:spcPts val="500"/>
              </a:spcBef>
              <a:spcAft>
                <a:spcPts val="0"/>
              </a:spcAft>
              <a:buClr>
                <a:srgbClr val="003399"/>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1" name="Google Shape;51;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03399"/>
              </a:buClr>
              <a:buSzPts val="1600"/>
              <a:buNone/>
              <a:defRPr sz="1600"/>
            </a:lvl1pPr>
            <a:lvl2pPr marL="914400" lvl="1" indent="-228600" algn="l">
              <a:lnSpc>
                <a:spcPct val="90000"/>
              </a:lnSpc>
              <a:spcBef>
                <a:spcPts val="500"/>
              </a:spcBef>
              <a:spcAft>
                <a:spcPts val="0"/>
              </a:spcAft>
              <a:buClr>
                <a:srgbClr val="003399"/>
              </a:buClr>
              <a:buSzPts val="1400"/>
              <a:buNone/>
              <a:defRPr sz="1400"/>
            </a:lvl2pPr>
            <a:lvl3pPr marL="1371600" lvl="2" indent="-228600" algn="l">
              <a:lnSpc>
                <a:spcPct val="90000"/>
              </a:lnSpc>
              <a:spcBef>
                <a:spcPts val="500"/>
              </a:spcBef>
              <a:spcAft>
                <a:spcPts val="0"/>
              </a:spcAft>
              <a:buClr>
                <a:srgbClr val="003399"/>
              </a:buClr>
              <a:buSzPts val="1200"/>
              <a:buNone/>
              <a:defRPr sz="1200"/>
            </a:lvl3pPr>
            <a:lvl4pPr marL="1828800" lvl="3" indent="-228600" algn="l">
              <a:lnSpc>
                <a:spcPct val="90000"/>
              </a:lnSpc>
              <a:spcBef>
                <a:spcPts val="500"/>
              </a:spcBef>
              <a:spcAft>
                <a:spcPts val="0"/>
              </a:spcAft>
              <a:buClr>
                <a:srgbClr val="003399"/>
              </a:buClr>
              <a:buSzPts val="1000"/>
              <a:buNone/>
              <a:defRPr sz="1000"/>
            </a:lvl4pPr>
            <a:lvl5pPr marL="2286000" lvl="4" indent="-228600" algn="l">
              <a:lnSpc>
                <a:spcPct val="90000"/>
              </a:lnSpc>
              <a:spcBef>
                <a:spcPts val="500"/>
              </a:spcBef>
              <a:spcAft>
                <a:spcPts val="0"/>
              </a:spcAft>
              <a:buClr>
                <a:srgbClr val="003399"/>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2" name="Google Shape;52;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53" name="Google Shape;53;p10"/>
          <p:cNvCxnSpPr/>
          <p:nvPr/>
        </p:nvCxnSpPr>
        <p:spPr>
          <a:xfrm>
            <a:off x="875884" y="2057400"/>
            <a:ext cx="3591341"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399FF"/>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1"/>
          <p:cNvSpPr>
            <a:spLocks noGrp="1"/>
          </p:cNvSpPr>
          <p:nvPr>
            <p:ph type="pic" idx="2"/>
          </p:nvPr>
        </p:nvSpPr>
        <p:spPr>
          <a:xfrm>
            <a:off x="5183188" y="987425"/>
            <a:ext cx="6172200" cy="4873625"/>
          </a:xfrm>
          <a:prstGeom prst="rect">
            <a:avLst/>
          </a:prstGeom>
          <a:noFill/>
          <a:ln>
            <a:noFill/>
          </a:ln>
        </p:spPr>
      </p:sp>
      <p:sp>
        <p:nvSpPr>
          <p:cNvPr id="57" name="Google Shape;57;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03399"/>
              </a:buClr>
              <a:buSzPts val="1600"/>
              <a:buNone/>
              <a:defRPr sz="1600"/>
            </a:lvl1pPr>
            <a:lvl2pPr marL="914400" lvl="1" indent="-228600" algn="l">
              <a:lnSpc>
                <a:spcPct val="90000"/>
              </a:lnSpc>
              <a:spcBef>
                <a:spcPts val="500"/>
              </a:spcBef>
              <a:spcAft>
                <a:spcPts val="0"/>
              </a:spcAft>
              <a:buClr>
                <a:srgbClr val="003399"/>
              </a:buClr>
              <a:buSzPts val="1400"/>
              <a:buNone/>
              <a:defRPr sz="1400"/>
            </a:lvl2pPr>
            <a:lvl3pPr marL="1371600" lvl="2" indent="-228600" algn="l">
              <a:lnSpc>
                <a:spcPct val="90000"/>
              </a:lnSpc>
              <a:spcBef>
                <a:spcPts val="500"/>
              </a:spcBef>
              <a:spcAft>
                <a:spcPts val="0"/>
              </a:spcAft>
              <a:buClr>
                <a:srgbClr val="003399"/>
              </a:buClr>
              <a:buSzPts val="1200"/>
              <a:buNone/>
              <a:defRPr sz="1200"/>
            </a:lvl3pPr>
            <a:lvl4pPr marL="1828800" lvl="3" indent="-228600" algn="l">
              <a:lnSpc>
                <a:spcPct val="90000"/>
              </a:lnSpc>
              <a:spcBef>
                <a:spcPts val="500"/>
              </a:spcBef>
              <a:spcAft>
                <a:spcPts val="0"/>
              </a:spcAft>
              <a:buClr>
                <a:srgbClr val="003399"/>
              </a:buClr>
              <a:buSzPts val="1000"/>
              <a:buNone/>
              <a:defRPr sz="1000"/>
            </a:lvl4pPr>
            <a:lvl5pPr marL="2286000" lvl="4" indent="-228600" algn="l">
              <a:lnSpc>
                <a:spcPct val="90000"/>
              </a:lnSpc>
              <a:spcBef>
                <a:spcPts val="500"/>
              </a:spcBef>
              <a:spcAft>
                <a:spcPts val="0"/>
              </a:spcAft>
              <a:buClr>
                <a:srgbClr val="003399"/>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59" name="Google Shape;59;p11"/>
          <p:cNvCxnSpPr/>
          <p:nvPr/>
        </p:nvCxnSpPr>
        <p:spPr>
          <a:xfrm>
            <a:off x="838200" y="2057400"/>
            <a:ext cx="3933825"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0"/>
        <p:cNvGrpSpPr/>
        <p:nvPr/>
      </p:nvGrpSpPr>
      <p:grpSpPr>
        <a:xfrm>
          <a:off x="0" y="0"/>
          <a:ext cx="0" cy="0"/>
          <a:chOff x="0" y="0"/>
          <a:chExt cx="0" cy="0"/>
        </a:xfrm>
      </p:grpSpPr>
      <p:sp>
        <p:nvSpPr>
          <p:cNvPr id="61" name="Google Shape;61;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64" name="Google Shape;64;p12"/>
          <p:cNvCxnSpPr/>
          <p:nvPr/>
        </p:nvCxnSpPr>
        <p:spPr>
          <a:xfrm>
            <a:off x="838200" y="1404695"/>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69" name="Google Shape;69;p13"/>
          <p:cNvCxnSpPr/>
          <p:nvPr/>
        </p:nvCxnSpPr>
        <p:spPr>
          <a:xfrm>
            <a:off x="9286875" y="365125"/>
            <a:ext cx="0" cy="5811838"/>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3399FF"/>
              </a:buClr>
              <a:buSzPts val="4400"/>
              <a:buFont typeface="Arial"/>
              <a:buNone/>
              <a:defRPr sz="4400" b="0" i="0" u="none" strike="noStrike" cap="none">
                <a:solidFill>
                  <a:srgbClr val="3399FF"/>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rgbClr val="003399"/>
              </a:buClr>
              <a:buSzPts val="2800"/>
              <a:buFont typeface="Arial"/>
              <a:buChar char="•"/>
              <a:defRPr sz="2800" b="0" i="0" u="none" strike="noStrike" cap="none">
                <a:solidFill>
                  <a:srgbClr val="003399"/>
                </a:solidFill>
                <a:latin typeface="Arial"/>
                <a:ea typeface="Arial"/>
                <a:cs typeface="Arial"/>
                <a:sym typeface="Arial"/>
              </a:defRPr>
            </a:lvl1pPr>
            <a:lvl2pPr marL="914400" marR="0" lvl="1" indent="-381000" algn="l" rtl="0">
              <a:lnSpc>
                <a:spcPct val="90000"/>
              </a:lnSpc>
              <a:spcBef>
                <a:spcPts val="500"/>
              </a:spcBef>
              <a:spcAft>
                <a:spcPts val="0"/>
              </a:spcAft>
              <a:buClr>
                <a:srgbClr val="003399"/>
              </a:buClr>
              <a:buSzPts val="2400"/>
              <a:buFont typeface="Arial"/>
              <a:buChar char="•"/>
              <a:defRPr sz="2400" b="0" i="0" u="none" strike="noStrike" cap="none">
                <a:solidFill>
                  <a:srgbClr val="003399"/>
                </a:solidFill>
                <a:latin typeface="Arial"/>
                <a:ea typeface="Arial"/>
                <a:cs typeface="Arial"/>
                <a:sym typeface="Arial"/>
              </a:defRPr>
            </a:lvl2pPr>
            <a:lvl3pPr marL="1371600" marR="0" lvl="2" indent="-355600" algn="l" rtl="0">
              <a:lnSpc>
                <a:spcPct val="90000"/>
              </a:lnSpc>
              <a:spcBef>
                <a:spcPts val="500"/>
              </a:spcBef>
              <a:spcAft>
                <a:spcPts val="0"/>
              </a:spcAft>
              <a:buClr>
                <a:srgbClr val="003399"/>
              </a:buClr>
              <a:buSzPts val="2000"/>
              <a:buFont typeface="Arial"/>
              <a:buChar char="•"/>
              <a:defRPr sz="2000" b="0" i="0" u="none" strike="noStrike" cap="none">
                <a:solidFill>
                  <a:srgbClr val="003399"/>
                </a:solidFill>
                <a:latin typeface="Arial"/>
                <a:ea typeface="Arial"/>
                <a:cs typeface="Arial"/>
                <a:sym typeface="Arial"/>
              </a:defRPr>
            </a:lvl3pPr>
            <a:lvl4pPr marL="1828800" marR="0" lvl="3" indent="-342900" algn="l" rtl="0">
              <a:lnSpc>
                <a:spcPct val="90000"/>
              </a:lnSpc>
              <a:spcBef>
                <a:spcPts val="500"/>
              </a:spcBef>
              <a:spcAft>
                <a:spcPts val="0"/>
              </a:spcAft>
              <a:buClr>
                <a:srgbClr val="003399"/>
              </a:buClr>
              <a:buSzPts val="1800"/>
              <a:buFont typeface="Arial"/>
              <a:buChar char="•"/>
              <a:defRPr sz="1800" b="0" i="0" u="none" strike="noStrike" cap="none">
                <a:solidFill>
                  <a:srgbClr val="003399"/>
                </a:solidFill>
                <a:latin typeface="Arial"/>
                <a:ea typeface="Arial"/>
                <a:cs typeface="Arial"/>
                <a:sym typeface="Arial"/>
              </a:defRPr>
            </a:lvl4pPr>
            <a:lvl5pPr marL="2286000" marR="0" lvl="4" indent="-342900" algn="l" rtl="0">
              <a:lnSpc>
                <a:spcPct val="90000"/>
              </a:lnSpc>
              <a:spcBef>
                <a:spcPts val="500"/>
              </a:spcBef>
              <a:spcAft>
                <a:spcPts val="0"/>
              </a:spcAft>
              <a:buClr>
                <a:srgbClr val="003399"/>
              </a:buClr>
              <a:buSzPts val="1800"/>
              <a:buFont typeface="Arial"/>
              <a:buChar char="•"/>
              <a:defRPr sz="1800" b="0" i="0" u="none" strike="noStrike" cap="none">
                <a:solidFill>
                  <a:srgbClr val="003399"/>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003399"/>
                </a:solidFill>
                <a:latin typeface="Calibri"/>
                <a:ea typeface="Calibri"/>
                <a:cs typeface="Calibri"/>
                <a:sym typeface="Calibri"/>
              </a:defRPr>
            </a:lvl1pPr>
            <a:lvl2pPr marL="0" marR="0" lvl="1" indent="0" algn="r" rtl="0">
              <a:spcBef>
                <a:spcPts val="0"/>
              </a:spcBef>
              <a:buNone/>
              <a:defRPr sz="1200" b="0" i="0" u="none" strike="noStrike" cap="none">
                <a:solidFill>
                  <a:srgbClr val="003399"/>
                </a:solidFill>
                <a:latin typeface="Calibri"/>
                <a:ea typeface="Calibri"/>
                <a:cs typeface="Calibri"/>
                <a:sym typeface="Calibri"/>
              </a:defRPr>
            </a:lvl2pPr>
            <a:lvl3pPr marL="0" marR="0" lvl="2" indent="0" algn="r" rtl="0">
              <a:spcBef>
                <a:spcPts val="0"/>
              </a:spcBef>
              <a:buNone/>
              <a:defRPr sz="1200" b="0" i="0" u="none" strike="noStrike" cap="none">
                <a:solidFill>
                  <a:srgbClr val="003399"/>
                </a:solidFill>
                <a:latin typeface="Calibri"/>
                <a:ea typeface="Calibri"/>
                <a:cs typeface="Calibri"/>
                <a:sym typeface="Calibri"/>
              </a:defRPr>
            </a:lvl3pPr>
            <a:lvl4pPr marL="0" marR="0" lvl="3" indent="0" algn="r" rtl="0">
              <a:spcBef>
                <a:spcPts val="0"/>
              </a:spcBef>
              <a:buNone/>
              <a:defRPr sz="1200" b="0" i="0" u="none" strike="noStrike" cap="none">
                <a:solidFill>
                  <a:srgbClr val="003399"/>
                </a:solidFill>
                <a:latin typeface="Calibri"/>
                <a:ea typeface="Calibri"/>
                <a:cs typeface="Calibri"/>
                <a:sym typeface="Calibri"/>
              </a:defRPr>
            </a:lvl4pPr>
            <a:lvl5pPr marL="0" marR="0" lvl="4" indent="0" algn="r" rtl="0">
              <a:spcBef>
                <a:spcPts val="0"/>
              </a:spcBef>
              <a:buNone/>
              <a:defRPr sz="1200" b="0" i="0" u="none" strike="noStrike" cap="none">
                <a:solidFill>
                  <a:srgbClr val="003399"/>
                </a:solidFill>
                <a:latin typeface="Calibri"/>
                <a:ea typeface="Calibri"/>
                <a:cs typeface="Calibri"/>
                <a:sym typeface="Calibri"/>
              </a:defRPr>
            </a:lvl5pPr>
            <a:lvl6pPr marL="0" marR="0" lvl="5" indent="0" algn="r" rtl="0">
              <a:spcBef>
                <a:spcPts val="0"/>
              </a:spcBef>
              <a:buNone/>
              <a:defRPr sz="1200" b="0" i="0" u="none" strike="noStrike" cap="none">
                <a:solidFill>
                  <a:srgbClr val="003399"/>
                </a:solidFill>
                <a:latin typeface="Calibri"/>
                <a:ea typeface="Calibri"/>
                <a:cs typeface="Calibri"/>
                <a:sym typeface="Calibri"/>
              </a:defRPr>
            </a:lvl6pPr>
            <a:lvl7pPr marL="0" marR="0" lvl="6" indent="0" algn="r" rtl="0">
              <a:spcBef>
                <a:spcPts val="0"/>
              </a:spcBef>
              <a:buNone/>
              <a:defRPr sz="1200" b="0" i="0" u="none" strike="noStrike" cap="none">
                <a:solidFill>
                  <a:srgbClr val="003399"/>
                </a:solidFill>
                <a:latin typeface="Calibri"/>
                <a:ea typeface="Calibri"/>
                <a:cs typeface="Calibri"/>
                <a:sym typeface="Calibri"/>
              </a:defRPr>
            </a:lvl7pPr>
            <a:lvl8pPr marL="0" marR="0" lvl="7" indent="0" algn="r" rtl="0">
              <a:spcBef>
                <a:spcPts val="0"/>
              </a:spcBef>
              <a:buNone/>
              <a:defRPr sz="1200" b="0" i="0" u="none" strike="noStrike" cap="none">
                <a:solidFill>
                  <a:srgbClr val="003399"/>
                </a:solidFill>
                <a:latin typeface="Calibri"/>
                <a:ea typeface="Calibri"/>
                <a:cs typeface="Calibri"/>
                <a:sym typeface="Calibri"/>
              </a:defRPr>
            </a:lvl8pPr>
            <a:lvl9pPr marL="0" marR="0" lvl="8" indent="0" algn="r" rtl="0">
              <a:spcBef>
                <a:spcPts val="0"/>
              </a:spcBef>
              <a:buNone/>
              <a:defRPr sz="1200" b="0" i="0" u="none" strike="noStrike" cap="none">
                <a:solidFill>
                  <a:srgbClr val="00339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9" name="Google Shape;9;p2"/>
          <p:cNvPicPr preferRelativeResize="0"/>
          <p:nvPr/>
        </p:nvPicPr>
        <p:blipFill rotWithShape="1">
          <a:blip r:embed="rId10">
            <a:alphaModFix/>
          </a:blip>
          <a:srcRect/>
          <a:stretch/>
        </p:blipFill>
        <p:spPr>
          <a:xfrm>
            <a:off x="10830757" y="33578"/>
            <a:ext cx="1294917" cy="1294917"/>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 id="2147483657" r:id="rId6"/>
    <p:sldLayoutId id="2147483658" r:id="rId7"/>
    <p:sldLayoutId id="2147483659"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History_of_Faceboo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Autofit/>
          </a:bodyPr>
          <a:lstStyle/>
          <a:p>
            <a:r>
              <a:rPr lang="en-US" sz="4400" dirty="0"/>
              <a:t>IDEATION PHASE: IDEATION METHODS &amp; DESIGN THINKING; FIRST STEPS TO DEVELOP YOUR IDEA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a:bodyPr>
          <a:lstStyle/>
          <a:p>
            <a:r>
              <a:rPr lang="en-US" dirty="0"/>
              <a:t>THE BUSINESS MODEL IDEATION TECHNIQUES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4" name="Google Shape;124;p5"/>
          <p:cNvSpPr txBox="1"/>
          <p:nvPr/>
        </p:nvSpPr>
        <p:spPr>
          <a:xfrm>
            <a:off x="2359725" y="2276872"/>
            <a:ext cx="7128791" cy="3888432"/>
          </a:xfrm>
          <a:prstGeom prst="rect">
            <a:avLst/>
          </a:prstGeom>
          <a:noFill/>
          <a:ln>
            <a:noFill/>
          </a:ln>
        </p:spPr>
        <p:txBody>
          <a:bodyPr spcFirstLastPara="1" wrap="square" lIns="91425" tIns="45700" rIns="91425" bIns="45700" anchor="ctr" anchorCtr="0">
            <a:noAutofit/>
          </a:bodyPr>
          <a:lstStyle/>
          <a:p>
            <a:pPr algn="ctr">
              <a:buClr>
                <a:srgbClr val="FF0000"/>
              </a:buClr>
              <a:buSzPts val="2000"/>
            </a:pPr>
            <a:r>
              <a:rPr lang="it-IT" sz="2000" b="1" dirty="0">
                <a:solidFill>
                  <a:srgbClr val="FF0000"/>
                </a:solidFill>
                <a:latin typeface="Calibri"/>
                <a:ea typeface="Calibri"/>
                <a:cs typeface="Calibri"/>
                <a:sym typeface="Calibri"/>
              </a:rPr>
              <a:t>9 </a:t>
            </a:r>
            <a:r>
              <a:rPr lang="it-IT" sz="2000" b="1" dirty="0" err="1">
                <a:solidFill>
                  <a:srgbClr val="FF0000"/>
                </a:solidFill>
                <a:latin typeface="Calibri"/>
                <a:ea typeface="Calibri"/>
                <a:cs typeface="Calibri"/>
                <a:sym typeface="Calibri"/>
              </a:rPr>
              <a:t>blocks</a:t>
            </a:r>
            <a:r>
              <a:rPr lang="it-IT" sz="2000" b="1" dirty="0">
                <a:solidFill>
                  <a:srgbClr val="FF0000"/>
                </a:solidFill>
                <a:latin typeface="Calibri"/>
                <a:ea typeface="Calibri"/>
                <a:cs typeface="Calibri"/>
                <a:sym typeface="Calibri"/>
              </a:rPr>
              <a:t>:</a:t>
            </a:r>
            <a:endParaRPr dirty="0"/>
          </a:p>
          <a:p>
            <a:pPr algn="just">
              <a:spcBef>
                <a:spcPts val="320"/>
              </a:spcBef>
              <a:buClr>
                <a:schemeClr val="dk1"/>
              </a:buClr>
              <a:buSzPts val="1600"/>
            </a:pPr>
            <a:r>
              <a:rPr lang="it-IT" sz="1600" dirty="0">
                <a:solidFill>
                  <a:schemeClr val="dk1"/>
                </a:solidFill>
                <a:latin typeface="Calibri"/>
                <a:ea typeface="Calibri"/>
                <a:cs typeface="Calibri"/>
                <a:sym typeface="Calibri"/>
              </a:rPr>
              <a:t>1. </a:t>
            </a:r>
            <a:r>
              <a:rPr lang="it-IT" sz="1600" b="1" dirty="0" err="1">
                <a:solidFill>
                  <a:schemeClr val="dk1"/>
                </a:solidFill>
                <a:latin typeface="Calibri"/>
                <a:ea typeface="Calibri"/>
                <a:cs typeface="Calibri"/>
                <a:sym typeface="Calibri"/>
              </a:rPr>
              <a:t>Customer</a:t>
            </a:r>
            <a:r>
              <a:rPr lang="it-IT" sz="1600" b="1" dirty="0">
                <a:solidFill>
                  <a:schemeClr val="dk1"/>
                </a:solidFill>
                <a:latin typeface="Calibri"/>
                <a:ea typeface="Calibri"/>
                <a:cs typeface="Calibri"/>
                <a:sym typeface="Calibri"/>
              </a:rPr>
              <a:t> </a:t>
            </a:r>
            <a:r>
              <a:rPr lang="it-IT" sz="1600" b="1" dirty="0" err="1">
                <a:solidFill>
                  <a:schemeClr val="dk1"/>
                </a:solidFill>
                <a:latin typeface="Calibri"/>
                <a:ea typeface="Calibri"/>
                <a:cs typeface="Calibri"/>
                <a:sym typeface="Calibri"/>
              </a:rPr>
              <a:t>segments</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who</a:t>
            </a:r>
            <a:r>
              <a:rPr lang="it-IT" sz="1600" dirty="0">
                <a:solidFill>
                  <a:schemeClr val="dk1"/>
                </a:solidFill>
                <a:latin typeface="Calibri"/>
                <a:ea typeface="Calibri"/>
                <a:cs typeface="Calibri"/>
                <a:sym typeface="Calibri"/>
              </a:rPr>
              <a:t> are </a:t>
            </a:r>
            <a:r>
              <a:rPr lang="it-IT" sz="1600" dirty="0" err="1">
                <a:solidFill>
                  <a:schemeClr val="dk1"/>
                </a:solidFill>
                <a:latin typeface="Calibri"/>
                <a:ea typeface="Calibri"/>
                <a:cs typeface="Calibri"/>
                <a:sym typeface="Calibri"/>
              </a:rPr>
              <a:t>your</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customers</a:t>
            </a:r>
            <a:endParaRPr sz="1600" dirty="0">
              <a:solidFill>
                <a:schemeClr val="dk1"/>
              </a:solidFill>
              <a:latin typeface="Calibri"/>
              <a:ea typeface="Calibri"/>
              <a:cs typeface="Calibri"/>
              <a:sym typeface="Calibri"/>
            </a:endParaRPr>
          </a:p>
          <a:p>
            <a:pPr algn="just">
              <a:spcBef>
                <a:spcPts val="320"/>
              </a:spcBef>
              <a:buClr>
                <a:schemeClr val="dk1"/>
              </a:buClr>
              <a:buSzPts val="1600"/>
            </a:pPr>
            <a:r>
              <a:rPr lang="it-IT" sz="1600" dirty="0">
                <a:solidFill>
                  <a:schemeClr val="dk1"/>
                </a:solidFill>
                <a:latin typeface="Calibri"/>
                <a:ea typeface="Calibri"/>
                <a:cs typeface="Calibri"/>
                <a:sym typeface="Calibri"/>
              </a:rPr>
              <a:t>2. </a:t>
            </a:r>
            <a:r>
              <a:rPr lang="it-IT" sz="1600" b="1" dirty="0">
                <a:solidFill>
                  <a:schemeClr val="dk1"/>
                </a:solidFill>
                <a:latin typeface="Calibri"/>
                <a:ea typeface="Calibri"/>
                <a:cs typeface="Calibri"/>
                <a:sym typeface="Calibri"/>
              </a:rPr>
              <a:t>Value </a:t>
            </a:r>
            <a:r>
              <a:rPr lang="it-IT" sz="1600" b="1" dirty="0" err="1">
                <a:solidFill>
                  <a:schemeClr val="dk1"/>
                </a:solidFill>
                <a:latin typeface="Calibri"/>
                <a:ea typeface="Calibri"/>
                <a:cs typeface="Calibri"/>
                <a:sym typeface="Calibri"/>
              </a:rPr>
              <a:t>proposition</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Why</a:t>
            </a:r>
            <a:r>
              <a:rPr lang="it-IT" sz="1600" dirty="0">
                <a:solidFill>
                  <a:schemeClr val="dk1"/>
                </a:solidFill>
                <a:latin typeface="Calibri"/>
                <a:ea typeface="Calibri"/>
                <a:cs typeface="Calibri"/>
                <a:sym typeface="Calibri"/>
              </a:rPr>
              <a:t> do </a:t>
            </a:r>
            <a:r>
              <a:rPr lang="it-IT" sz="1600" dirty="0" err="1">
                <a:solidFill>
                  <a:schemeClr val="dk1"/>
                </a:solidFill>
                <a:latin typeface="Calibri"/>
                <a:ea typeface="Calibri"/>
                <a:cs typeface="Calibri"/>
                <a:sym typeface="Calibri"/>
              </a:rPr>
              <a:t>your</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customers</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buy</a:t>
            </a:r>
            <a:r>
              <a:rPr lang="it-IT" sz="1600" dirty="0">
                <a:solidFill>
                  <a:schemeClr val="dk1"/>
                </a:solidFill>
                <a:latin typeface="Calibri"/>
                <a:ea typeface="Calibri"/>
                <a:cs typeface="Calibri"/>
                <a:sym typeface="Calibri"/>
              </a:rPr>
              <a:t> from </a:t>
            </a:r>
            <a:r>
              <a:rPr lang="it-IT" sz="1600" dirty="0" err="1">
                <a:solidFill>
                  <a:schemeClr val="dk1"/>
                </a:solidFill>
                <a:latin typeface="Calibri"/>
                <a:ea typeface="Calibri"/>
                <a:cs typeface="Calibri"/>
                <a:sym typeface="Calibri"/>
              </a:rPr>
              <a:t>you</a:t>
            </a:r>
            <a:endParaRPr sz="1600" dirty="0">
              <a:solidFill>
                <a:schemeClr val="dk1"/>
              </a:solidFill>
              <a:latin typeface="Calibri"/>
              <a:ea typeface="Calibri"/>
              <a:cs typeface="Calibri"/>
              <a:sym typeface="Calibri"/>
            </a:endParaRPr>
          </a:p>
          <a:p>
            <a:pPr algn="just">
              <a:spcBef>
                <a:spcPts val="320"/>
              </a:spcBef>
              <a:buClr>
                <a:schemeClr val="dk1"/>
              </a:buClr>
              <a:buSzPts val="1600"/>
            </a:pPr>
            <a:r>
              <a:rPr lang="it-IT" sz="1600" dirty="0">
                <a:solidFill>
                  <a:schemeClr val="dk1"/>
                </a:solidFill>
                <a:latin typeface="Calibri"/>
                <a:ea typeface="Calibri"/>
                <a:cs typeface="Calibri"/>
                <a:sym typeface="Calibri"/>
              </a:rPr>
              <a:t>3. </a:t>
            </a:r>
            <a:r>
              <a:rPr lang="it-IT" sz="1600" b="1" dirty="0" err="1">
                <a:solidFill>
                  <a:schemeClr val="dk1"/>
                </a:solidFill>
                <a:latin typeface="Calibri"/>
                <a:ea typeface="Calibri"/>
                <a:cs typeface="Calibri"/>
                <a:sym typeface="Calibri"/>
              </a:rPr>
              <a:t>Channels</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how</a:t>
            </a:r>
            <a:r>
              <a:rPr lang="it-IT" sz="1600" dirty="0">
                <a:solidFill>
                  <a:schemeClr val="dk1"/>
                </a:solidFill>
                <a:latin typeface="Calibri"/>
                <a:ea typeface="Calibri"/>
                <a:cs typeface="Calibri"/>
                <a:sym typeface="Calibri"/>
              </a:rPr>
              <a:t> do </a:t>
            </a:r>
            <a:r>
              <a:rPr lang="it-IT" sz="1600" dirty="0" err="1">
                <a:solidFill>
                  <a:schemeClr val="dk1"/>
                </a:solidFill>
                <a:latin typeface="Calibri"/>
                <a:ea typeface="Calibri"/>
                <a:cs typeface="Calibri"/>
                <a:sym typeface="Calibri"/>
              </a:rPr>
              <a:t>your</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products</a:t>
            </a:r>
            <a:r>
              <a:rPr lang="it-IT" sz="1600" dirty="0">
                <a:solidFill>
                  <a:schemeClr val="dk1"/>
                </a:solidFill>
                <a:latin typeface="Calibri"/>
                <a:ea typeface="Calibri"/>
                <a:cs typeface="Calibri"/>
                <a:sym typeface="Calibri"/>
              </a:rPr>
              <a:t> or </a:t>
            </a:r>
            <a:r>
              <a:rPr lang="it-IT" sz="1600" dirty="0" err="1">
                <a:solidFill>
                  <a:schemeClr val="dk1"/>
                </a:solidFill>
                <a:latin typeface="Calibri"/>
                <a:ea typeface="Calibri"/>
                <a:cs typeface="Calibri"/>
                <a:sym typeface="Calibri"/>
              </a:rPr>
              <a:t>services</a:t>
            </a:r>
            <a:r>
              <a:rPr lang="it-IT" sz="1600" dirty="0">
                <a:solidFill>
                  <a:schemeClr val="dk1"/>
                </a:solidFill>
                <a:latin typeface="Calibri"/>
                <a:ea typeface="Calibri"/>
                <a:cs typeface="Calibri"/>
                <a:sym typeface="Calibri"/>
              </a:rPr>
              <a:t> are </a:t>
            </a:r>
            <a:r>
              <a:rPr lang="it-IT" sz="1600" dirty="0" err="1">
                <a:solidFill>
                  <a:schemeClr val="dk1"/>
                </a:solidFill>
                <a:latin typeface="Calibri"/>
                <a:ea typeface="Calibri"/>
                <a:cs typeface="Calibri"/>
                <a:sym typeface="Calibri"/>
              </a:rPr>
              <a:t>delivered</a:t>
            </a:r>
            <a:r>
              <a:rPr lang="it-IT" sz="1600" dirty="0">
                <a:solidFill>
                  <a:schemeClr val="dk1"/>
                </a:solidFill>
                <a:latin typeface="Calibri"/>
                <a:ea typeface="Calibri"/>
                <a:cs typeface="Calibri"/>
                <a:sym typeface="Calibri"/>
              </a:rPr>
              <a:t> to the market</a:t>
            </a:r>
            <a:endParaRPr sz="1600" dirty="0">
              <a:solidFill>
                <a:schemeClr val="dk1"/>
              </a:solidFill>
              <a:latin typeface="Calibri"/>
              <a:ea typeface="Calibri"/>
              <a:cs typeface="Calibri"/>
              <a:sym typeface="Calibri"/>
            </a:endParaRPr>
          </a:p>
          <a:p>
            <a:pPr algn="just">
              <a:spcBef>
                <a:spcPts val="320"/>
              </a:spcBef>
              <a:buClr>
                <a:schemeClr val="dk1"/>
              </a:buClr>
              <a:buSzPts val="1600"/>
            </a:pPr>
            <a:r>
              <a:rPr lang="it-IT" sz="1600" dirty="0">
                <a:solidFill>
                  <a:schemeClr val="dk1"/>
                </a:solidFill>
                <a:latin typeface="Calibri"/>
                <a:ea typeface="Calibri"/>
                <a:cs typeface="Calibri"/>
                <a:sym typeface="Calibri"/>
              </a:rPr>
              <a:t>4. </a:t>
            </a:r>
            <a:r>
              <a:rPr lang="it-IT" sz="1600" b="1" dirty="0" err="1">
                <a:solidFill>
                  <a:schemeClr val="dk1"/>
                </a:solidFill>
                <a:latin typeface="Calibri"/>
                <a:ea typeface="Calibri"/>
                <a:cs typeface="Calibri"/>
                <a:sym typeface="Calibri"/>
              </a:rPr>
              <a:t>Customer</a:t>
            </a:r>
            <a:r>
              <a:rPr lang="it-IT" sz="1600" b="1" dirty="0">
                <a:solidFill>
                  <a:schemeClr val="dk1"/>
                </a:solidFill>
                <a:latin typeface="Calibri"/>
                <a:ea typeface="Calibri"/>
                <a:cs typeface="Calibri"/>
                <a:sym typeface="Calibri"/>
              </a:rPr>
              <a:t> </a:t>
            </a:r>
            <a:r>
              <a:rPr lang="it-IT" sz="1600" b="1" dirty="0" err="1">
                <a:solidFill>
                  <a:schemeClr val="dk1"/>
                </a:solidFill>
                <a:latin typeface="Calibri"/>
                <a:ea typeface="Calibri"/>
                <a:cs typeface="Calibri"/>
                <a:sym typeface="Calibri"/>
              </a:rPr>
              <a:t>relationships</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how</a:t>
            </a:r>
            <a:r>
              <a:rPr lang="it-IT" sz="1600" dirty="0">
                <a:solidFill>
                  <a:schemeClr val="dk1"/>
                </a:solidFill>
                <a:latin typeface="Calibri"/>
                <a:ea typeface="Calibri"/>
                <a:cs typeface="Calibri"/>
                <a:sym typeface="Calibri"/>
              </a:rPr>
              <a:t> do </a:t>
            </a:r>
            <a:r>
              <a:rPr lang="it-IT" sz="1600" dirty="0" err="1">
                <a:solidFill>
                  <a:schemeClr val="dk1"/>
                </a:solidFill>
                <a:latin typeface="Calibri"/>
                <a:ea typeface="Calibri"/>
                <a:cs typeface="Calibri"/>
                <a:sym typeface="Calibri"/>
              </a:rPr>
              <a:t>you</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get</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keep</a:t>
            </a:r>
            <a:r>
              <a:rPr lang="it-IT" sz="1600" dirty="0">
                <a:solidFill>
                  <a:schemeClr val="dk1"/>
                </a:solidFill>
                <a:latin typeface="Calibri"/>
                <a:ea typeface="Calibri"/>
                <a:cs typeface="Calibri"/>
                <a:sym typeface="Calibri"/>
              </a:rPr>
              <a:t> and </a:t>
            </a:r>
            <a:r>
              <a:rPr lang="it-IT" sz="1600" dirty="0" err="1">
                <a:solidFill>
                  <a:schemeClr val="dk1"/>
                </a:solidFill>
                <a:latin typeface="Calibri"/>
                <a:ea typeface="Calibri"/>
                <a:cs typeface="Calibri"/>
                <a:sym typeface="Calibri"/>
              </a:rPr>
              <a:t>grow</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your</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customers</a:t>
            </a:r>
            <a:endParaRPr sz="1600" dirty="0">
              <a:solidFill>
                <a:schemeClr val="dk1"/>
              </a:solidFill>
              <a:latin typeface="Calibri"/>
              <a:ea typeface="Calibri"/>
              <a:cs typeface="Calibri"/>
              <a:sym typeface="Calibri"/>
            </a:endParaRPr>
          </a:p>
          <a:p>
            <a:pPr algn="just">
              <a:spcBef>
                <a:spcPts val="320"/>
              </a:spcBef>
              <a:buClr>
                <a:schemeClr val="dk1"/>
              </a:buClr>
              <a:buSzPts val="1600"/>
            </a:pPr>
            <a:r>
              <a:rPr lang="it-IT" sz="1600" dirty="0">
                <a:solidFill>
                  <a:schemeClr val="dk1"/>
                </a:solidFill>
                <a:latin typeface="Calibri"/>
                <a:ea typeface="Calibri"/>
                <a:cs typeface="Calibri"/>
                <a:sym typeface="Calibri"/>
              </a:rPr>
              <a:t>5. </a:t>
            </a:r>
            <a:r>
              <a:rPr lang="it-IT" sz="1600" b="1" dirty="0" err="1">
                <a:solidFill>
                  <a:schemeClr val="dk1"/>
                </a:solidFill>
                <a:latin typeface="Calibri"/>
                <a:ea typeface="Calibri"/>
                <a:cs typeface="Calibri"/>
                <a:sym typeface="Calibri"/>
              </a:rPr>
              <a:t>Revenue</a:t>
            </a:r>
            <a:r>
              <a:rPr lang="it-IT" sz="1600" b="1" dirty="0">
                <a:solidFill>
                  <a:schemeClr val="dk1"/>
                </a:solidFill>
                <a:latin typeface="Calibri"/>
                <a:ea typeface="Calibri"/>
                <a:cs typeface="Calibri"/>
                <a:sym typeface="Calibri"/>
              </a:rPr>
              <a:t> </a:t>
            </a:r>
            <a:r>
              <a:rPr lang="it-IT" sz="1600" b="1" dirty="0" err="1">
                <a:solidFill>
                  <a:schemeClr val="dk1"/>
                </a:solidFill>
                <a:latin typeface="Calibri"/>
                <a:ea typeface="Calibri"/>
                <a:cs typeface="Calibri"/>
                <a:sym typeface="Calibri"/>
              </a:rPr>
              <a:t>streams</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how</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does</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your</a:t>
            </a:r>
            <a:r>
              <a:rPr lang="it-IT" sz="1600" dirty="0">
                <a:solidFill>
                  <a:schemeClr val="dk1"/>
                </a:solidFill>
                <a:latin typeface="Calibri"/>
                <a:ea typeface="Calibri"/>
                <a:cs typeface="Calibri"/>
                <a:sym typeface="Calibri"/>
              </a:rPr>
              <a:t> business </a:t>
            </a:r>
            <a:r>
              <a:rPr lang="it-IT" sz="1600" dirty="0" err="1">
                <a:solidFill>
                  <a:schemeClr val="dk1"/>
                </a:solidFill>
                <a:latin typeface="Calibri"/>
                <a:ea typeface="Calibri"/>
                <a:cs typeface="Calibri"/>
                <a:sym typeface="Calibri"/>
              </a:rPr>
              <a:t>earn</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money</a:t>
            </a:r>
            <a:endParaRPr sz="1600" dirty="0">
              <a:solidFill>
                <a:schemeClr val="dk1"/>
              </a:solidFill>
              <a:latin typeface="Calibri"/>
              <a:ea typeface="Calibri"/>
              <a:cs typeface="Calibri"/>
              <a:sym typeface="Calibri"/>
            </a:endParaRPr>
          </a:p>
          <a:p>
            <a:pPr algn="just">
              <a:spcBef>
                <a:spcPts val="320"/>
              </a:spcBef>
              <a:buClr>
                <a:schemeClr val="dk1"/>
              </a:buClr>
              <a:buSzPts val="1600"/>
            </a:pPr>
            <a:r>
              <a:rPr lang="it-IT" sz="1600" dirty="0">
                <a:solidFill>
                  <a:schemeClr val="dk1"/>
                </a:solidFill>
                <a:latin typeface="Calibri"/>
                <a:ea typeface="Calibri"/>
                <a:cs typeface="Calibri"/>
                <a:sym typeface="Calibri"/>
              </a:rPr>
              <a:t>6. </a:t>
            </a:r>
            <a:r>
              <a:rPr lang="it-IT" sz="1600" b="1" dirty="0" err="1">
                <a:solidFill>
                  <a:schemeClr val="dk1"/>
                </a:solidFill>
                <a:latin typeface="Calibri"/>
                <a:ea typeface="Calibri"/>
                <a:cs typeface="Calibri"/>
                <a:sym typeface="Calibri"/>
              </a:rPr>
              <a:t>Key</a:t>
            </a:r>
            <a:r>
              <a:rPr lang="it-IT" sz="1600" b="1" dirty="0">
                <a:solidFill>
                  <a:schemeClr val="dk1"/>
                </a:solidFill>
                <a:latin typeface="Calibri"/>
                <a:ea typeface="Calibri"/>
                <a:cs typeface="Calibri"/>
                <a:sym typeface="Calibri"/>
              </a:rPr>
              <a:t> </a:t>
            </a:r>
            <a:r>
              <a:rPr lang="it-IT" sz="1600" b="1" dirty="0" err="1">
                <a:solidFill>
                  <a:schemeClr val="dk1"/>
                </a:solidFill>
                <a:latin typeface="Calibri"/>
                <a:ea typeface="Calibri"/>
                <a:cs typeface="Calibri"/>
                <a:sym typeface="Calibri"/>
              </a:rPr>
              <a:t>Resources</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which</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key</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resources</a:t>
            </a:r>
            <a:r>
              <a:rPr lang="it-IT" sz="1600" dirty="0">
                <a:solidFill>
                  <a:schemeClr val="dk1"/>
                </a:solidFill>
                <a:latin typeface="Calibri"/>
                <a:ea typeface="Calibri"/>
                <a:cs typeface="Calibri"/>
                <a:sym typeface="Calibri"/>
              </a:rPr>
              <a:t> are </a:t>
            </a:r>
            <a:r>
              <a:rPr lang="it-IT" sz="1600" dirty="0" err="1">
                <a:solidFill>
                  <a:schemeClr val="dk1"/>
                </a:solidFill>
                <a:latin typeface="Calibri"/>
                <a:ea typeface="Calibri"/>
                <a:cs typeface="Calibri"/>
                <a:sym typeface="Calibri"/>
              </a:rPr>
              <a:t>requested</a:t>
            </a:r>
            <a:r>
              <a:rPr lang="it-IT" sz="1600" dirty="0">
                <a:solidFill>
                  <a:schemeClr val="dk1"/>
                </a:solidFill>
                <a:latin typeface="Calibri"/>
                <a:ea typeface="Calibri"/>
                <a:cs typeface="Calibri"/>
                <a:sym typeface="Calibri"/>
              </a:rPr>
              <a:t> in </a:t>
            </a:r>
            <a:r>
              <a:rPr lang="it-IT" sz="1600" dirty="0" err="1">
                <a:solidFill>
                  <a:schemeClr val="dk1"/>
                </a:solidFill>
                <a:latin typeface="Calibri"/>
                <a:ea typeface="Calibri"/>
                <a:cs typeface="Calibri"/>
                <a:sym typeface="Calibri"/>
              </a:rPr>
              <a:t>order</a:t>
            </a:r>
            <a:r>
              <a:rPr lang="it-IT" sz="1600" dirty="0">
                <a:solidFill>
                  <a:schemeClr val="dk1"/>
                </a:solidFill>
                <a:latin typeface="Calibri"/>
                <a:ea typeface="Calibri"/>
                <a:cs typeface="Calibri"/>
                <a:sym typeface="Calibri"/>
              </a:rPr>
              <a:t> to spread </a:t>
            </a:r>
            <a:r>
              <a:rPr lang="it-IT" sz="1600" dirty="0" err="1">
                <a:solidFill>
                  <a:schemeClr val="dk1"/>
                </a:solidFill>
                <a:latin typeface="Calibri"/>
                <a:ea typeface="Calibri"/>
                <a:cs typeface="Calibri"/>
                <a:sym typeface="Calibri"/>
              </a:rPr>
              <a:t>our</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value</a:t>
            </a:r>
            <a:endParaRPr sz="1600" dirty="0">
              <a:solidFill>
                <a:schemeClr val="dk1"/>
              </a:solidFill>
              <a:latin typeface="Calibri"/>
              <a:ea typeface="Calibri"/>
              <a:cs typeface="Calibri"/>
              <a:sym typeface="Calibri"/>
            </a:endParaRPr>
          </a:p>
          <a:p>
            <a:pPr algn="just">
              <a:spcBef>
                <a:spcPts val="320"/>
              </a:spcBef>
              <a:buClr>
                <a:schemeClr val="dk1"/>
              </a:buClr>
              <a:buSzPts val="1600"/>
            </a:pPr>
            <a:r>
              <a:rPr lang="it-IT" sz="1600" dirty="0">
                <a:solidFill>
                  <a:schemeClr val="dk1"/>
                </a:solidFill>
                <a:latin typeface="Calibri"/>
                <a:ea typeface="Calibri"/>
                <a:cs typeface="Calibri"/>
                <a:sym typeface="Calibri"/>
              </a:rPr>
              <a:t>7. </a:t>
            </a:r>
            <a:r>
              <a:rPr lang="it-IT" sz="1600" b="1" dirty="0" err="1">
                <a:solidFill>
                  <a:schemeClr val="dk1"/>
                </a:solidFill>
                <a:latin typeface="Calibri"/>
                <a:ea typeface="Calibri"/>
                <a:cs typeface="Calibri"/>
                <a:sym typeface="Calibri"/>
              </a:rPr>
              <a:t>Key</a:t>
            </a:r>
            <a:r>
              <a:rPr lang="it-IT" sz="1600" b="1" dirty="0">
                <a:solidFill>
                  <a:schemeClr val="dk1"/>
                </a:solidFill>
                <a:latin typeface="Calibri"/>
                <a:ea typeface="Calibri"/>
                <a:cs typeface="Calibri"/>
                <a:sym typeface="Calibri"/>
              </a:rPr>
              <a:t> </a:t>
            </a:r>
            <a:r>
              <a:rPr lang="it-IT" sz="1600" b="1" dirty="0" err="1">
                <a:solidFill>
                  <a:schemeClr val="dk1"/>
                </a:solidFill>
                <a:latin typeface="Calibri"/>
                <a:ea typeface="Calibri"/>
                <a:cs typeface="Calibri"/>
                <a:sym typeface="Calibri"/>
              </a:rPr>
              <a:t>Activities</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which</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strategic</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activities</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does</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your</a:t>
            </a:r>
            <a:r>
              <a:rPr lang="it-IT" sz="1600" dirty="0">
                <a:solidFill>
                  <a:schemeClr val="dk1"/>
                </a:solidFill>
                <a:latin typeface="Calibri"/>
                <a:ea typeface="Calibri"/>
                <a:cs typeface="Calibri"/>
                <a:sym typeface="Calibri"/>
              </a:rPr>
              <a:t> business </a:t>
            </a:r>
            <a:r>
              <a:rPr lang="it-IT" sz="1600" dirty="0" err="1">
                <a:solidFill>
                  <a:schemeClr val="dk1"/>
                </a:solidFill>
                <a:latin typeface="Calibri"/>
                <a:ea typeface="Calibri"/>
                <a:cs typeface="Calibri"/>
                <a:sym typeface="Calibri"/>
              </a:rPr>
              <a:t>perform</a:t>
            </a:r>
            <a:r>
              <a:rPr lang="it-IT" sz="1600" dirty="0">
                <a:solidFill>
                  <a:schemeClr val="dk1"/>
                </a:solidFill>
                <a:latin typeface="Calibri"/>
                <a:ea typeface="Calibri"/>
                <a:cs typeface="Calibri"/>
                <a:sym typeface="Calibri"/>
              </a:rPr>
              <a:t> in </a:t>
            </a:r>
            <a:r>
              <a:rPr lang="it-IT" sz="1600" dirty="0" err="1">
                <a:solidFill>
                  <a:schemeClr val="dk1"/>
                </a:solidFill>
                <a:latin typeface="Calibri"/>
                <a:ea typeface="Calibri"/>
                <a:cs typeface="Calibri"/>
                <a:sym typeface="Calibri"/>
              </a:rPr>
              <a:t>order</a:t>
            </a:r>
            <a:r>
              <a:rPr lang="it-IT" sz="1600" dirty="0">
                <a:solidFill>
                  <a:schemeClr val="dk1"/>
                </a:solidFill>
                <a:latin typeface="Calibri"/>
                <a:ea typeface="Calibri"/>
                <a:cs typeface="Calibri"/>
                <a:sym typeface="Calibri"/>
              </a:rPr>
              <a:t> to </a:t>
            </a:r>
            <a:r>
              <a:rPr lang="it-IT" sz="1600" dirty="0" err="1">
                <a:solidFill>
                  <a:schemeClr val="dk1"/>
                </a:solidFill>
                <a:latin typeface="Calibri"/>
                <a:ea typeface="Calibri"/>
                <a:cs typeface="Calibri"/>
                <a:sym typeface="Calibri"/>
              </a:rPr>
              <a:t>deliver</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your</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value</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proposition</a:t>
            </a:r>
            <a:endParaRPr sz="1600" dirty="0">
              <a:solidFill>
                <a:schemeClr val="dk1"/>
              </a:solidFill>
              <a:latin typeface="Calibri"/>
              <a:ea typeface="Calibri"/>
              <a:cs typeface="Calibri"/>
              <a:sym typeface="Calibri"/>
            </a:endParaRPr>
          </a:p>
          <a:p>
            <a:pPr algn="just">
              <a:spcBef>
                <a:spcPts val="320"/>
              </a:spcBef>
              <a:buClr>
                <a:schemeClr val="dk1"/>
              </a:buClr>
              <a:buSzPts val="1600"/>
            </a:pPr>
            <a:r>
              <a:rPr lang="it-IT" sz="1600" dirty="0">
                <a:solidFill>
                  <a:schemeClr val="dk1"/>
                </a:solidFill>
                <a:latin typeface="Calibri"/>
                <a:ea typeface="Calibri"/>
                <a:cs typeface="Calibri"/>
                <a:sym typeface="Calibri"/>
              </a:rPr>
              <a:t>8. </a:t>
            </a:r>
            <a:r>
              <a:rPr lang="it-IT" sz="1600" b="1" dirty="0" err="1">
                <a:solidFill>
                  <a:schemeClr val="dk1"/>
                </a:solidFill>
                <a:latin typeface="Calibri"/>
                <a:ea typeface="Calibri"/>
                <a:cs typeface="Calibri"/>
                <a:sym typeface="Calibri"/>
              </a:rPr>
              <a:t>Key</a:t>
            </a:r>
            <a:r>
              <a:rPr lang="it-IT" sz="1600" b="1" dirty="0">
                <a:solidFill>
                  <a:schemeClr val="dk1"/>
                </a:solidFill>
                <a:latin typeface="Calibri"/>
                <a:ea typeface="Calibri"/>
                <a:cs typeface="Calibri"/>
                <a:sym typeface="Calibri"/>
              </a:rPr>
              <a:t> Partnership</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which</a:t>
            </a:r>
            <a:r>
              <a:rPr lang="it-IT" sz="1600" dirty="0">
                <a:solidFill>
                  <a:schemeClr val="dk1"/>
                </a:solidFill>
                <a:latin typeface="Calibri"/>
                <a:ea typeface="Calibri"/>
                <a:cs typeface="Calibri"/>
                <a:sym typeface="Calibri"/>
              </a:rPr>
              <a:t> are </a:t>
            </a:r>
            <a:r>
              <a:rPr lang="it-IT" sz="1600" dirty="0" err="1">
                <a:solidFill>
                  <a:schemeClr val="dk1"/>
                </a:solidFill>
                <a:latin typeface="Calibri"/>
                <a:ea typeface="Calibri"/>
                <a:cs typeface="Calibri"/>
                <a:sym typeface="Calibri"/>
              </a:rPr>
              <a:t>our</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key</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partners</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Which</a:t>
            </a:r>
            <a:r>
              <a:rPr lang="it-IT" sz="1600" dirty="0">
                <a:solidFill>
                  <a:schemeClr val="dk1"/>
                </a:solidFill>
                <a:latin typeface="Calibri"/>
                <a:ea typeface="Calibri"/>
                <a:cs typeface="Calibri"/>
                <a:sym typeface="Calibri"/>
              </a:rPr>
              <a:t> are </a:t>
            </a:r>
            <a:r>
              <a:rPr lang="it-IT" sz="1600" dirty="0" err="1">
                <a:solidFill>
                  <a:schemeClr val="dk1"/>
                </a:solidFill>
                <a:latin typeface="Calibri"/>
                <a:ea typeface="Calibri"/>
                <a:cs typeface="Calibri"/>
                <a:sym typeface="Calibri"/>
              </a:rPr>
              <a:t>our</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suppliers</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Which</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activities</a:t>
            </a:r>
            <a:r>
              <a:rPr lang="it-IT" sz="1600" dirty="0">
                <a:solidFill>
                  <a:schemeClr val="dk1"/>
                </a:solidFill>
                <a:latin typeface="Calibri"/>
                <a:ea typeface="Calibri"/>
                <a:cs typeface="Calibri"/>
                <a:sym typeface="Calibri"/>
              </a:rPr>
              <a:t> do </a:t>
            </a:r>
            <a:r>
              <a:rPr lang="it-IT" sz="1600" dirty="0" err="1">
                <a:solidFill>
                  <a:schemeClr val="dk1"/>
                </a:solidFill>
                <a:latin typeface="Calibri"/>
                <a:ea typeface="Calibri"/>
                <a:cs typeface="Calibri"/>
                <a:sym typeface="Calibri"/>
              </a:rPr>
              <a:t>our</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key</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partners</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carry</a:t>
            </a:r>
            <a:r>
              <a:rPr lang="it-IT" sz="1600" dirty="0">
                <a:solidFill>
                  <a:schemeClr val="dk1"/>
                </a:solidFill>
                <a:latin typeface="Calibri"/>
                <a:ea typeface="Calibri"/>
                <a:cs typeface="Calibri"/>
                <a:sym typeface="Calibri"/>
              </a:rPr>
              <a:t> out.</a:t>
            </a:r>
            <a:endParaRPr sz="1600" dirty="0">
              <a:solidFill>
                <a:schemeClr val="dk1"/>
              </a:solidFill>
              <a:latin typeface="Calibri"/>
              <a:ea typeface="Calibri"/>
              <a:cs typeface="Calibri"/>
              <a:sym typeface="Calibri"/>
            </a:endParaRPr>
          </a:p>
          <a:p>
            <a:pPr algn="just">
              <a:spcBef>
                <a:spcPts val="320"/>
              </a:spcBef>
              <a:buClr>
                <a:schemeClr val="dk1"/>
              </a:buClr>
              <a:buSzPts val="1600"/>
            </a:pPr>
            <a:r>
              <a:rPr lang="it-IT" sz="1600" dirty="0">
                <a:solidFill>
                  <a:schemeClr val="dk1"/>
                </a:solidFill>
                <a:latin typeface="Calibri"/>
                <a:ea typeface="Calibri"/>
                <a:cs typeface="Calibri"/>
                <a:sym typeface="Calibri"/>
              </a:rPr>
              <a:t>9. </a:t>
            </a:r>
            <a:r>
              <a:rPr lang="it-IT" sz="1600" b="1" dirty="0" err="1">
                <a:solidFill>
                  <a:schemeClr val="dk1"/>
                </a:solidFill>
                <a:latin typeface="Calibri"/>
                <a:ea typeface="Calibri"/>
                <a:cs typeface="Calibri"/>
                <a:sym typeface="Calibri"/>
              </a:rPr>
              <a:t>Cost</a:t>
            </a:r>
            <a:r>
              <a:rPr lang="it-IT" sz="1600" b="1" dirty="0">
                <a:solidFill>
                  <a:schemeClr val="dk1"/>
                </a:solidFill>
                <a:latin typeface="Calibri"/>
                <a:ea typeface="Calibri"/>
                <a:cs typeface="Calibri"/>
                <a:sym typeface="Calibri"/>
              </a:rPr>
              <a:t> </a:t>
            </a:r>
            <a:r>
              <a:rPr lang="it-IT" sz="1600" b="1" dirty="0" err="1">
                <a:solidFill>
                  <a:schemeClr val="dk1"/>
                </a:solidFill>
                <a:latin typeface="Calibri"/>
                <a:ea typeface="Calibri"/>
                <a:cs typeface="Calibri"/>
                <a:sym typeface="Calibri"/>
              </a:rPr>
              <a:t>Structure</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which</a:t>
            </a:r>
            <a:r>
              <a:rPr lang="it-IT" sz="1600" dirty="0">
                <a:solidFill>
                  <a:schemeClr val="dk1"/>
                </a:solidFill>
                <a:latin typeface="Calibri"/>
                <a:ea typeface="Calibri"/>
                <a:cs typeface="Calibri"/>
                <a:sym typeface="Calibri"/>
              </a:rPr>
              <a:t> are the major </a:t>
            </a:r>
            <a:r>
              <a:rPr lang="it-IT" sz="1600" dirty="0" err="1">
                <a:solidFill>
                  <a:schemeClr val="dk1"/>
                </a:solidFill>
                <a:latin typeface="Calibri"/>
                <a:ea typeface="Calibri"/>
                <a:cs typeface="Calibri"/>
                <a:sym typeface="Calibri"/>
              </a:rPr>
              <a:t>costs</a:t>
            </a:r>
            <a:r>
              <a:rPr lang="it-IT" sz="1600" dirty="0">
                <a:solidFill>
                  <a:schemeClr val="dk1"/>
                </a:solidFill>
                <a:latin typeface="Calibri"/>
                <a:ea typeface="Calibri"/>
                <a:cs typeface="Calibri"/>
                <a:sym typeface="Calibri"/>
              </a:rPr>
              <a:t> </a:t>
            </a:r>
            <a:r>
              <a:rPr lang="it-IT" sz="1600" dirty="0" err="1">
                <a:solidFill>
                  <a:schemeClr val="dk1"/>
                </a:solidFill>
                <a:latin typeface="Calibri"/>
                <a:ea typeface="Calibri"/>
                <a:cs typeface="Calibri"/>
                <a:sym typeface="Calibri"/>
              </a:rPr>
              <a:t>incurred</a:t>
            </a:r>
            <a:r>
              <a:rPr lang="it-IT" sz="1600" dirty="0">
                <a:solidFill>
                  <a:schemeClr val="dk1"/>
                </a:solidFill>
                <a:latin typeface="Calibri"/>
                <a:ea typeface="Calibri"/>
                <a:cs typeface="Calibri"/>
                <a:sym typeface="Calibri"/>
              </a:rPr>
              <a:t> by </a:t>
            </a:r>
            <a:r>
              <a:rPr lang="it-IT" sz="1600" dirty="0" err="1">
                <a:solidFill>
                  <a:schemeClr val="dk1"/>
                </a:solidFill>
                <a:latin typeface="Calibri"/>
                <a:ea typeface="Calibri"/>
                <a:cs typeface="Calibri"/>
                <a:sym typeface="Calibri"/>
              </a:rPr>
              <a:t>your</a:t>
            </a:r>
            <a:r>
              <a:rPr lang="it-IT" sz="1600" dirty="0">
                <a:solidFill>
                  <a:schemeClr val="dk1"/>
                </a:solidFill>
                <a:latin typeface="Calibri"/>
                <a:ea typeface="Calibri"/>
                <a:cs typeface="Calibri"/>
                <a:sym typeface="Calibri"/>
              </a:rPr>
              <a:t> business.</a:t>
            </a:r>
            <a:endParaRPr dirty="0"/>
          </a:p>
          <a:p>
            <a:pPr algn="ctr">
              <a:spcBef>
                <a:spcPts val="360"/>
              </a:spcBef>
              <a:buClr>
                <a:srgbClr val="888888"/>
              </a:buClr>
              <a:buSzPts val="1800"/>
            </a:pPr>
            <a:endParaRPr sz="1800" dirty="0">
              <a:solidFill>
                <a:schemeClr val="dk1"/>
              </a:solidFill>
              <a:latin typeface="Calibri"/>
              <a:ea typeface="Calibri"/>
              <a:cs typeface="Calibri"/>
              <a:sym typeface="Calibri"/>
            </a:endParaRPr>
          </a:p>
          <a:p>
            <a:pPr algn="ctr">
              <a:spcBef>
                <a:spcPts val="360"/>
              </a:spcBef>
              <a:buClr>
                <a:schemeClr val="dk1"/>
              </a:buClr>
              <a:buSzPts val="1800"/>
            </a:pPr>
            <a:r>
              <a:rPr lang="it-IT" sz="1800" b="1" dirty="0">
                <a:solidFill>
                  <a:schemeClr val="dk1"/>
                </a:solidFill>
                <a:latin typeface="Calibri"/>
                <a:ea typeface="Calibri"/>
                <a:cs typeface="Calibri"/>
                <a:sym typeface="Calibri"/>
              </a:rPr>
              <a:t>Left part of the </a:t>
            </a:r>
            <a:r>
              <a:rPr lang="it-IT" sz="1800" b="1" dirty="0" err="1">
                <a:solidFill>
                  <a:schemeClr val="dk1"/>
                </a:solidFill>
                <a:latin typeface="Calibri"/>
                <a:ea typeface="Calibri"/>
                <a:cs typeface="Calibri"/>
                <a:sym typeface="Calibri"/>
              </a:rPr>
              <a:t>Canvas</a:t>
            </a:r>
            <a:r>
              <a:rPr lang="it-IT" sz="1800" b="1" dirty="0">
                <a:solidFill>
                  <a:schemeClr val="dk1"/>
                </a:solidFill>
                <a:latin typeface="Calibri"/>
                <a:ea typeface="Calibri"/>
                <a:cs typeface="Calibri"/>
                <a:sym typeface="Calibri"/>
              </a:rPr>
              <a:t> </a:t>
            </a:r>
            <a:r>
              <a:rPr lang="it-IT" sz="1800" b="1" dirty="0" err="1">
                <a:solidFill>
                  <a:schemeClr val="dk1"/>
                </a:solidFill>
                <a:latin typeface="Calibri"/>
                <a:ea typeface="Calibri"/>
                <a:cs typeface="Calibri"/>
                <a:sym typeface="Calibri"/>
              </a:rPr>
              <a:t>corresponds</a:t>
            </a:r>
            <a:r>
              <a:rPr lang="it-IT" sz="1800" b="1" dirty="0">
                <a:solidFill>
                  <a:schemeClr val="dk1"/>
                </a:solidFill>
                <a:latin typeface="Calibri"/>
                <a:ea typeface="Calibri"/>
                <a:cs typeface="Calibri"/>
                <a:sym typeface="Calibri"/>
              </a:rPr>
              <a:t> to the </a:t>
            </a:r>
            <a:r>
              <a:rPr lang="it-IT" sz="1800" b="1" dirty="0" err="1">
                <a:solidFill>
                  <a:schemeClr val="dk1"/>
                </a:solidFill>
                <a:latin typeface="Calibri"/>
                <a:ea typeface="Calibri"/>
                <a:cs typeface="Calibri"/>
                <a:sym typeface="Calibri"/>
              </a:rPr>
              <a:t>efficiency</a:t>
            </a:r>
            <a:r>
              <a:rPr lang="it-IT" sz="1800" b="1" dirty="0">
                <a:solidFill>
                  <a:schemeClr val="dk1"/>
                </a:solidFill>
                <a:latin typeface="Calibri"/>
                <a:ea typeface="Calibri"/>
                <a:cs typeface="Calibri"/>
                <a:sym typeface="Calibri"/>
              </a:rPr>
              <a:t>, right part to the </a:t>
            </a:r>
            <a:r>
              <a:rPr lang="it-IT" sz="1800" b="1" dirty="0" err="1">
                <a:solidFill>
                  <a:schemeClr val="dk1"/>
                </a:solidFill>
                <a:latin typeface="Calibri"/>
                <a:ea typeface="Calibri"/>
                <a:cs typeface="Calibri"/>
                <a:sym typeface="Calibri"/>
              </a:rPr>
              <a:t>value</a:t>
            </a:r>
            <a:endParaRPr sz="1800" b="1" dirty="0">
              <a:solidFill>
                <a:schemeClr val="dk1"/>
              </a:solidFill>
              <a:latin typeface="Calibri"/>
              <a:ea typeface="Calibri"/>
              <a:cs typeface="Calibri"/>
              <a:sym typeface="Calibri"/>
            </a:endParaRPr>
          </a:p>
          <a:p>
            <a:pPr algn="ctr">
              <a:spcBef>
                <a:spcPts val="360"/>
              </a:spcBef>
              <a:buClr>
                <a:srgbClr val="888888"/>
              </a:buClr>
              <a:buSzPts val="1800"/>
            </a:pPr>
            <a:endParaRPr sz="1800" dirty="0">
              <a:solidFill>
                <a:schemeClr val="dk1"/>
              </a:solidFill>
              <a:latin typeface="Calibri"/>
              <a:ea typeface="Calibri"/>
              <a:cs typeface="Calibri"/>
              <a:sym typeface="Calibri"/>
            </a:endParaRPr>
          </a:p>
          <a:p>
            <a:pPr algn="ctr">
              <a:spcBef>
                <a:spcPts val="520"/>
              </a:spcBef>
              <a:buClr>
                <a:srgbClr val="888888"/>
              </a:buClr>
              <a:buSzPts val="2600"/>
            </a:pPr>
            <a:endParaRPr sz="2600" b="1" dirty="0">
              <a:solidFill>
                <a:srgbClr val="FF0000"/>
              </a:solidFill>
              <a:latin typeface="Calibri"/>
              <a:ea typeface="Calibri"/>
              <a:cs typeface="Calibri"/>
              <a:sym typeface="Calibri"/>
            </a:endParaRPr>
          </a:p>
          <a:p>
            <a:pPr algn="ctr">
              <a:spcBef>
                <a:spcPts val="520"/>
              </a:spcBef>
              <a:buClr>
                <a:srgbClr val="888888"/>
              </a:buClr>
              <a:buSzPts val="2600"/>
            </a:pPr>
            <a:endParaRPr sz="2600" b="1" dirty="0">
              <a:solidFill>
                <a:srgbClr val="FF0000"/>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pic>
        <p:nvPicPr>
          <p:cNvPr id="133" name="Google Shape;133;p6" descr="https://steveblank.files.wordpress.com/2010/10/business-model-canvas.jpg"/>
          <p:cNvPicPr preferRelativeResize="0"/>
          <p:nvPr/>
        </p:nvPicPr>
        <p:blipFill rotWithShape="1">
          <a:blip r:embed="rId3">
            <a:alphaModFix/>
          </a:blip>
          <a:srcRect/>
          <a:stretch/>
        </p:blipFill>
        <p:spPr>
          <a:xfrm>
            <a:off x="2387080" y="1562818"/>
            <a:ext cx="7272808" cy="428859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40" name="Google Shape;140;p7"/>
          <p:cNvSpPr txBox="1"/>
          <p:nvPr/>
        </p:nvSpPr>
        <p:spPr>
          <a:xfrm>
            <a:off x="2595539" y="1643050"/>
            <a:ext cx="7128791" cy="720080"/>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algn="ctr">
              <a:buClr>
                <a:srgbClr val="3F3F3F"/>
              </a:buClr>
              <a:buSzPts val="3200"/>
            </a:pPr>
            <a:r>
              <a:rPr lang="it-IT" sz="3200" b="1">
                <a:solidFill>
                  <a:srgbClr val="3F3F3F"/>
                </a:solidFill>
                <a:latin typeface="Calibri"/>
                <a:ea typeface="Calibri"/>
                <a:cs typeface="Calibri"/>
                <a:sym typeface="Calibri"/>
              </a:rPr>
              <a:t>What is it?</a:t>
            </a:r>
            <a:endParaRPr/>
          </a:p>
        </p:txBody>
      </p:sp>
      <p:sp>
        <p:nvSpPr>
          <p:cNvPr id="141" name="Google Shape;141;p7"/>
          <p:cNvSpPr txBox="1"/>
          <p:nvPr/>
        </p:nvSpPr>
        <p:spPr>
          <a:xfrm>
            <a:off x="2738415" y="3286124"/>
            <a:ext cx="7128791" cy="2375124"/>
          </a:xfrm>
          <a:prstGeom prst="rect">
            <a:avLst/>
          </a:prstGeom>
          <a:noFill/>
          <a:ln>
            <a:noFill/>
          </a:ln>
        </p:spPr>
        <p:txBody>
          <a:bodyPr spcFirstLastPara="1" wrap="square" lIns="91425" tIns="45700" rIns="91425" bIns="45700" anchor="ctr" anchorCtr="0">
            <a:noAutofit/>
          </a:bodyPr>
          <a:lstStyle/>
          <a:p>
            <a:pPr marL="342900" indent="-342900"/>
            <a:endParaRPr sz="2000" b="1">
              <a:solidFill>
                <a:schemeClr val="dk1"/>
              </a:solidFill>
              <a:latin typeface="Calibri"/>
              <a:ea typeface="Calibri"/>
              <a:cs typeface="Calibri"/>
              <a:sym typeface="Calibri"/>
            </a:endParaRPr>
          </a:p>
        </p:txBody>
      </p:sp>
      <p:sp>
        <p:nvSpPr>
          <p:cNvPr id="143" name="Google Shape;143;p7"/>
          <p:cNvSpPr txBox="1"/>
          <p:nvPr/>
        </p:nvSpPr>
        <p:spPr>
          <a:xfrm>
            <a:off x="2955577" y="2521928"/>
            <a:ext cx="6408712" cy="2585323"/>
          </a:xfrm>
          <a:prstGeom prst="rect">
            <a:avLst/>
          </a:prstGeom>
          <a:noFill/>
          <a:ln>
            <a:noFill/>
          </a:ln>
        </p:spPr>
        <p:txBody>
          <a:bodyPr spcFirstLastPara="1" wrap="square" lIns="91425" tIns="45700" rIns="91425" bIns="45700" anchor="t" anchorCtr="0">
            <a:spAutoFit/>
          </a:bodyPr>
          <a:lstStyle/>
          <a:p>
            <a:pPr algn="just"/>
            <a:r>
              <a:rPr lang="it-IT" sz="1800">
                <a:solidFill>
                  <a:schemeClr val="dk1"/>
                </a:solidFill>
                <a:latin typeface="Calibri"/>
                <a:ea typeface="Calibri"/>
                <a:cs typeface="Calibri"/>
                <a:sym typeface="Calibri"/>
              </a:rPr>
              <a:t>It is a one-page business methodology traditionally applied in order to elaborate innovative business models.</a:t>
            </a:r>
            <a:endParaRPr sz="1800">
              <a:solidFill>
                <a:schemeClr val="dk1"/>
              </a:solidFill>
              <a:latin typeface="Calibri"/>
              <a:ea typeface="Calibri"/>
              <a:cs typeface="Calibri"/>
              <a:sym typeface="Calibri"/>
            </a:endParaRPr>
          </a:p>
          <a:p>
            <a:pPr algn="just"/>
            <a:r>
              <a:rPr lang="it-IT" sz="1800">
                <a:solidFill>
                  <a:schemeClr val="dk1"/>
                </a:solidFill>
                <a:latin typeface="Calibri"/>
                <a:ea typeface="Calibri"/>
                <a:cs typeface="Calibri"/>
                <a:sym typeface="Calibri"/>
              </a:rPr>
              <a:t>It is a simple graphical template describing  nine essential components. The individual elements prompt consideration of a business’ full scope, while the layout encourages thought about how the pieces fit together.</a:t>
            </a:r>
            <a:endParaRPr sz="1800">
              <a:solidFill>
                <a:schemeClr val="dk1"/>
              </a:solidFill>
              <a:latin typeface="Calibri"/>
              <a:ea typeface="Calibri"/>
              <a:cs typeface="Calibri"/>
              <a:sym typeface="Calibri"/>
            </a:endParaRPr>
          </a:p>
          <a:p>
            <a:pPr algn="just"/>
            <a:r>
              <a:rPr lang="it-IT"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a:p>
            <a:pPr algn="just"/>
            <a:r>
              <a:rPr lang="it-IT" sz="1800">
                <a:solidFill>
                  <a:schemeClr val="dk1"/>
                </a:solidFill>
                <a:latin typeface="Calibri"/>
                <a:ea typeface="Calibri"/>
                <a:cs typeface="Calibri"/>
                <a:sym typeface="Calibri"/>
              </a:rPr>
              <a:t> Each of these blocks needs to be accurately filled in, and revised regularly to ensure the business model is still accurate. </a:t>
            </a:r>
            <a:endParaRPr sz="18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50" name="Google Shape;150;p8"/>
          <p:cNvSpPr txBox="1"/>
          <p:nvPr/>
        </p:nvSpPr>
        <p:spPr>
          <a:xfrm>
            <a:off x="2595539" y="1643050"/>
            <a:ext cx="7128791" cy="720080"/>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algn="ctr">
              <a:buClr>
                <a:srgbClr val="3F3F3F"/>
              </a:buClr>
              <a:buSzPts val="3200"/>
            </a:pPr>
            <a:r>
              <a:rPr lang="it-IT" sz="3200" b="1">
                <a:solidFill>
                  <a:srgbClr val="3F3F3F"/>
                </a:solidFill>
                <a:latin typeface="Calibri"/>
                <a:ea typeface="Calibri"/>
                <a:cs typeface="Calibri"/>
                <a:sym typeface="Calibri"/>
              </a:rPr>
              <a:t>A useful trick</a:t>
            </a:r>
            <a:endParaRPr/>
          </a:p>
        </p:txBody>
      </p:sp>
      <p:sp>
        <p:nvSpPr>
          <p:cNvPr id="151" name="Google Shape;151;p8"/>
          <p:cNvSpPr txBox="1"/>
          <p:nvPr/>
        </p:nvSpPr>
        <p:spPr>
          <a:xfrm>
            <a:off x="2738415" y="3286124"/>
            <a:ext cx="7128791" cy="2375124"/>
          </a:xfrm>
          <a:prstGeom prst="rect">
            <a:avLst/>
          </a:prstGeom>
          <a:noFill/>
          <a:ln>
            <a:noFill/>
          </a:ln>
        </p:spPr>
        <p:txBody>
          <a:bodyPr spcFirstLastPara="1" wrap="square" lIns="91425" tIns="45700" rIns="91425" bIns="45700" anchor="ctr" anchorCtr="0">
            <a:noAutofit/>
          </a:bodyPr>
          <a:lstStyle/>
          <a:p>
            <a:pPr marL="342900" indent="-342900"/>
            <a:endParaRPr sz="2000" b="1">
              <a:solidFill>
                <a:schemeClr val="dk1"/>
              </a:solidFill>
              <a:latin typeface="Calibri"/>
              <a:ea typeface="Calibri"/>
              <a:cs typeface="Calibri"/>
              <a:sym typeface="Calibri"/>
            </a:endParaRPr>
          </a:p>
        </p:txBody>
      </p:sp>
      <p:sp>
        <p:nvSpPr>
          <p:cNvPr id="153" name="Google Shape;153;p8"/>
          <p:cNvSpPr txBox="1"/>
          <p:nvPr/>
        </p:nvSpPr>
        <p:spPr>
          <a:xfrm>
            <a:off x="2623747" y="2723170"/>
            <a:ext cx="7128791" cy="1754326"/>
          </a:xfrm>
          <a:prstGeom prst="rect">
            <a:avLst/>
          </a:prstGeom>
          <a:noFill/>
          <a:ln>
            <a:noFill/>
          </a:ln>
        </p:spPr>
        <p:txBody>
          <a:bodyPr spcFirstLastPara="1" wrap="square" lIns="91425" tIns="45700" rIns="91425" bIns="45700" anchor="t" anchorCtr="0">
            <a:spAutoFit/>
          </a:bodyPr>
          <a:lstStyle/>
          <a:p>
            <a:pPr algn="just"/>
            <a:r>
              <a:rPr lang="it-IT" sz="1800">
                <a:solidFill>
                  <a:schemeClr val="dk1"/>
                </a:solidFill>
                <a:latin typeface="Calibri"/>
                <a:ea typeface="Calibri"/>
                <a:cs typeface="Calibri"/>
                <a:sym typeface="Calibri"/>
              </a:rPr>
              <a:t>Think of the the Business Model Canvas as divided into two large areas:</a:t>
            </a:r>
            <a:endParaRPr sz="1800">
              <a:solidFill>
                <a:schemeClr val="dk1"/>
              </a:solidFill>
              <a:latin typeface="Calibri"/>
              <a:ea typeface="Calibri"/>
              <a:cs typeface="Calibri"/>
              <a:sym typeface="Calibri"/>
            </a:endParaRPr>
          </a:p>
          <a:p>
            <a:pPr algn="just"/>
            <a:r>
              <a:rPr lang="it-IT" sz="1800">
                <a:solidFill>
                  <a:schemeClr val="dk1"/>
                </a:solidFill>
                <a:latin typeface="Calibri"/>
                <a:ea typeface="Calibri"/>
                <a:cs typeface="Calibri"/>
                <a:sym typeface="Calibri"/>
              </a:rPr>
              <a:t>the </a:t>
            </a:r>
            <a:r>
              <a:rPr lang="it-IT" sz="1800" b="1" i="1">
                <a:solidFill>
                  <a:schemeClr val="dk1"/>
                </a:solidFill>
                <a:latin typeface="Calibri"/>
                <a:ea typeface="Calibri"/>
                <a:cs typeface="Calibri"/>
                <a:sym typeface="Calibri"/>
              </a:rPr>
              <a:t>right half</a:t>
            </a:r>
            <a:r>
              <a:rPr lang="it-IT" sz="1800">
                <a:solidFill>
                  <a:schemeClr val="dk1"/>
                </a:solidFill>
                <a:latin typeface="Calibri"/>
                <a:ea typeface="Calibri"/>
                <a:cs typeface="Calibri"/>
                <a:sym typeface="Calibri"/>
              </a:rPr>
              <a:t> represents the part of your business facing the customer</a:t>
            </a:r>
            <a:endParaRPr sz="1800">
              <a:solidFill>
                <a:schemeClr val="dk1"/>
              </a:solidFill>
              <a:latin typeface="Calibri"/>
              <a:ea typeface="Calibri"/>
              <a:cs typeface="Calibri"/>
              <a:sym typeface="Calibri"/>
            </a:endParaRPr>
          </a:p>
          <a:p>
            <a:pPr algn="just"/>
            <a:r>
              <a:rPr lang="it-IT" sz="1800">
                <a:solidFill>
                  <a:schemeClr val="dk1"/>
                </a:solidFill>
                <a:latin typeface="Calibri"/>
                <a:ea typeface="Calibri"/>
                <a:cs typeface="Calibri"/>
                <a:sym typeface="Calibri"/>
              </a:rPr>
              <a:t>the </a:t>
            </a:r>
            <a:r>
              <a:rPr lang="it-IT" sz="1800" b="1" i="1">
                <a:solidFill>
                  <a:schemeClr val="dk1"/>
                </a:solidFill>
                <a:latin typeface="Calibri"/>
                <a:ea typeface="Calibri"/>
                <a:cs typeface="Calibri"/>
                <a:sym typeface="Calibri"/>
              </a:rPr>
              <a:t>left half</a:t>
            </a:r>
            <a:r>
              <a:rPr lang="it-IT" sz="1800">
                <a:solidFill>
                  <a:schemeClr val="dk1"/>
                </a:solidFill>
                <a:latin typeface="Calibri"/>
                <a:ea typeface="Calibri"/>
                <a:cs typeface="Calibri"/>
                <a:sym typeface="Calibri"/>
              </a:rPr>
              <a:t> holds everything you need to have or do in order to provide the right half</a:t>
            </a:r>
            <a:endParaRPr sz="1800">
              <a:solidFill>
                <a:schemeClr val="dk1"/>
              </a:solidFill>
              <a:latin typeface="Calibri"/>
              <a:ea typeface="Calibri"/>
              <a:cs typeface="Calibri"/>
              <a:sym typeface="Calibri"/>
            </a:endParaRPr>
          </a:p>
          <a:p>
            <a:pPr algn="just"/>
            <a:r>
              <a:rPr lang="it-IT" sz="1800">
                <a:solidFill>
                  <a:schemeClr val="dk1"/>
                </a:solidFill>
                <a:latin typeface="Calibri"/>
                <a:ea typeface="Calibri"/>
                <a:cs typeface="Calibri"/>
                <a:sym typeface="Calibri"/>
              </a:rPr>
              <a:t>Think about a theater stage: the right half is the front stage facing the audience, the left side is the back stage where the magic is created.</a:t>
            </a:r>
            <a:endParaRPr sz="18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60" name="Google Shape;160;p9"/>
          <p:cNvSpPr txBox="1"/>
          <p:nvPr/>
        </p:nvSpPr>
        <p:spPr>
          <a:xfrm>
            <a:off x="2738415" y="3286124"/>
            <a:ext cx="7128791" cy="2375124"/>
          </a:xfrm>
          <a:prstGeom prst="rect">
            <a:avLst/>
          </a:prstGeom>
          <a:noFill/>
          <a:ln>
            <a:noFill/>
          </a:ln>
        </p:spPr>
        <p:txBody>
          <a:bodyPr spcFirstLastPara="1" wrap="square" lIns="91425" tIns="45700" rIns="91425" bIns="45700" anchor="ctr" anchorCtr="0">
            <a:noAutofit/>
          </a:bodyPr>
          <a:lstStyle/>
          <a:p>
            <a:pPr marL="342900" indent="-342900"/>
            <a:endParaRPr sz="2000" b="1">
              <a:solidFill>
                <a:schemeClr val="dk1"/>
              </a:solidFill>
              <a:latin typeface="Calibri"/>
              <a:ea typeface="Calibri"/>
              <a:cs typeface="Calibri"/>
              <a:sym typeface="Calibri"/>
            </a:endParaRPr>
          </a:p>
        </p:txBody>
      </p:sp>
      <p:sp>
        <p:nvSpPr>
          <p:cNvPr id="162" name="Google Shape;162;p9"/>
          <p:cNvSpPr/>
          <p:nvPr/>
        </p:nvSpPr>
        <p:spPr>
          <a:xfrm>
            <a:off x="2567609" y="1303329"/>
            <a:ext cx="9626203" cy="369291"/>
          </a:xfrm>
          <a:prstGeom prst="rect">
            <a:avLst/>
          </a:prstGeom>
          <a:noFill/>
          <a:ln>
            <a:noFill/>
          </a:ln>
        </p:spPr>
        <p:txBody>
          <a:bodyPr spcFirstLastPara="1" wrap="square" lIns="91425" tIns="45700" rIns="91425" bIns="45700" anchor="ctr" anchorCtr="0">
            <a:spAutoFit/>
          </a:bodyPr>
          <a:lstStyle/>
          <a:p>
            <a:endParaRPr sz="1800">
              <a:solidFill>
                <a:schemeClr val="dk1"/>
              </a:solidFill>
              <a:latin typeface="Calibri"/>
              <a:ea typeface="Calibri"/>
              <a:cs typeface="Calibri"/>
              <a:sym typeface="Calibri"/>
            </a:endParaRPr>
          </a:p>
        </p:txBody>
      </p:sp>
      <p:pic>
        <p:nvPicPr>
          <p:cNvPr id="163" name="Google Shape;163;p9" descr="Image for post"/>
          <p:cNvPicPr preferRelativeResize="0"/>
          <p:nvPr/>
        </p:nvPicPr>
        <p:blipFill rotWithShape="1">
          <a:blip r:embed="rId3">
            <a:alphaModFix/>
          </a:blip>
          <a:srcRect/>
          <a:stretch/>
        </p:blipFill>
        <p:spPr>
          <a:xfrm>
            <a:off x="2567609" y="1465116"/>
            <a:ext cx="6881629" cy="4412157"/>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70" name="Google Shape;170;p10"/>
          <p:cNvSpPr txBox="1"/>
          <p:nvPr/>
        </p:nvSpPr>
        <p:spPr>
          <a:xfrm>
            <a:off x="2738415" y="3286124"/>
            <a:ext cx="7128791" cy="2375124"/>
          </a:xfrm>
          <a:prstGeom prst="rect">
            <a:avLst/>
          </a:prstGeom>
          <a:noFill/>
          <a:ln>
            <a:noFill/>
          </a:ln>
        </p:spPr>
        <p:txBody>
          <a:bodyPr spcFirstLastPara="1" wrap="square" lIns="91425" tIns="45700" rIns="91425" bIns="45700" anchor="ctr" anchorCtr="0">
            <a:noAutofit/>
          </a:bodyPr>
          <a:lstStyle/>
          <a:p>
            <a:pPr marL="342900" indent="-342900"/>
            <a:endParaRPr sz="2000" b="1">
              <a:solidFill>
                <a:schemeClr val="dk1"/>
              </a:solidFill>
              <a:latin typeface="Calibri"/>
              <a:ea typeface="Calibri"/>
              <a:cs typeface="Calibri"/>
              <a:sym typeface="Calibri"/>
            </a:endParaRPr>
          </a:p>
        </p:txBody>
      </p:sp>
      <p:sp>
        <p:nvSpPr>
          <p:cNvPr id="172" name="Google Shape;172;p10"/>
          <p:cNvSpPr txBox="1"/>
          <p:nvPr/>
        </p:nvSpPr>
        <p:spPr>
          <a:xfrm>
            <a:off x="1881157" y="2139885"/>
            <a:ext cx="9082215" cy="5047495"/>
          </a:xfrm>
          <a:prstGeom prst="rect">
            <a:avLst/>
          </a:prstGeom>
          <a:noFill/>
          <a:ln>
            <a:noFill/>
          </a:ln>
        </p:spPr>
        <p:txBody>
          <a:bodyPr spcFirstLastPara="1" wrap="square" lIns="91425" tIns="45700" rIns="91425" bIns="45700" anchor="t" anchorCtr="0">
            <a:spAutoFit/>
          </a:bodyPr>
          <a:lstStyle/>
          <a:p>
            <a:pPr algn="just"/>
            <a:r>
              <a:rPr lang="it-IT" sz="1600" dirty="0">
                <a:solidFill>
                  <a:schemeClr val="dk1"/>
                </a:solidFill>
                <a:latin typeface="Calibri"/>
                <a:ea typeface="Calibri"/>
                <a:cs typeface="Calibri"/>
                <a:sym typeface="Calibri"/>
              </a:rPr>
              <a:t>You should avoid the temptation of starting to fill in the canvas from left to right. Rather start with the most important areas for your business model. For most businesses these most important areas are the Value Proposition and the Customer Segments. So you almost always start with the front stage and your customer.</a:t>
            </a:r>
          </a:p>
          <a:p>
            <a:pPr algn="just"/>
            <a:endParaRPr dirty="0"/>
          </a:p>
          <a:p>
            <a:pPr algn="just"/>
            <a:r>
              <a:rPr lang="it-IT" sz="1600" dirty="0">
                <a:solidFill>
                  <a:schemeClr val="dk1"/>
                </a:solidFill>
                <a:latin typeface="Calibri"/>
                <a:ea typeface="Calibri"/>
                <a:cs typeface="Calibri"/>
                <a:sym typeface="Calibri"/>
              </a:rPr>
              <a:t>Starting with the </a:t>
            </a:r>
            <a:r>
              <a:rPr lang="it-IT" sz="1600" b="1" dirty="0">
                <a:solidFill>
                  <a:schemeClr val="dk1"/>
                </a:solidFill>
                <a:latin typeface="Calibri"/>
                <a:ea typeface="Calibri"/>
                <a:cs typeface="Calibri"/>
                <a:sym typeface="Calibri"/>
              </a:rPr>
              <a:t>customer segment</a:t>
            </a:r>
            <a:r>
              <a:rPr lang="it-IT" sz="1600" dirty="0">
                <a:solidFill>
                  <a:schemeClr val="dk1"/>
                </a:solidFill>
                <a:latin typeface="Calibri"/>
                <a:ea typeface="Calibri"/>
                <a:cs typeface="Calibri"/>
                <a:sym typeface="Calibri"/>
              </a:rPr>
              <a:t> you think about questions like: Who is the audience you want to serve? Who’s problems you want to solve? If you can, don’t start with a product idea here and try to work backwards; rather pick an audience you like and start to learn about their wishes and problems. Even better: pick an audience you already know and understand, then dig deeper into their wishes and problems</a:t>
            </a:r>
            <a:endParaRPr sz="1600" dirty="0">
              <a:solidFill>
                <a:schemeClr val="dk1"/>
              </a:solidFill>
              <a:latin typeface="Calibri"/>
              <a:ea typeface="Calibri"/>
              <a:cs typeface="Calibri"/>
              <a:sym typeface="Calibri"/>
            </a:endParaRPr>
          </a:p>
          <a:p>
            <a:pPr algn="just"/>
            <a:r>
              <a:rPr lang="it-IT" sz="1600" dirty="0">
                <a:solidFill>
                  <a:schemeClr val="dk1"/>
                </a:solidFill>
                <a:latin typeface="Calibri"/>
                <a:ea typeface="Calibri"/>
                <a:cs typeface="Calibri"/>
                <a:sym typeface="Calibri"/>
              </a:rPr>
              <a:t>Don’t fall into the trap of writing something like “mass market” or “women age 17–56” here. Narrow your audience down as much as you can. Remember even </a:t>
            </a:r>
            <a:r>
              <a:rPr lang="it-IT" sz="1600" u="sng" dirty="0">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Facebook</a:t>
            </a:r>
            <a:r>
              <a:rPr lang="it-IT" sz="1600" dirty="0">
                <a:solidFill>
                  <a:schemeClr val="dk1"/>
                </a:solidFill>
                <a:latin typeface="Calibri"/>
                <a:ea typeface="Calibri"/>
                <a:cs typeface="Calibri"/>
                <a:sym typeface="Calibri"/>
              </a:rPr>
              <a:t> started with a very niche audience of students of only one university! The smaller you can make your initial customer segments, the easier it will be to sell to them. Once money rolls in, you can always expand to a mass market later on.</a:t>
            </a:r>
            <a:endParaRPr sz="1600" dirty="0">
              <a:solidFill>
                <a:schemeClr val="dk1"/>
              </a:solidFill>
              <a:latin typeface="Calibri"/>
              <a:ea typeface="Calibri"/>
              <a:cs typeface="Calibri"/>
              <a:sym typeface="Calibri"/>
            </a:endParaRPr>
          </a:p>
          <a:p>
            <a:pPr algn="just"/>
            <a:r>
              <a:rPr lang="it-IT" sz="1600" dirty="0">
                <a:solidFill>
                  <a:schemeClr val="dk1"/>
                </a:solidFill>
                <a:latin typeface="Calibri"/>
                <a:ea typeface="Calibri"/>
                <a:cs typeface="Calibri"/>
                <a:sym typeface="Calibri"/>
              </a:rPr>
              <a:t>Most business models have more than one customer segment. Not all of these segments need to be paying customers: users of Google Mail are a non-paying customer segment, while advertisers bring in the revenue through Google AdWords. Sometimes you even need to list customer segments further away, like stakeholders in local communities, to create a coherent business model. But don’t scratch your head too long in the beginning — you can always come back and refine things later.</a:t>
            </a:r>
            <a:endParaRPr sz="1600" dirty="0">
              <a:solidFill>
                <a:schemeClr val="dk1"/>
              </a:solidFill>
              <a:latin typeface="Calibri"/>
              <a:ea typeface="Calibri"/>
              <a:cs typeface="Calibri"/>
              <a:sym typeface="Calibri"/>
            </a:endParaRPr>
          </a:p>
          <a:p>
            <a:pPr algn="just"/>
            <a:endParaRPr sz="1800" dirty="0">
              <a:solidFill>
                <a:schemeClr val="dk1"/>
              </a:solidFill>
              <a:latin typeface="Calibri"/>
              <a:ea typeface="Calibri"/>
              <a:cs typeface="Calibri"/>
              <a:sym typeface="Calibri"/>
            </a:endParaRPr>
          </a:p>
          <a:p>
            <a:pPr algn="just"/>
            <a:endParaRPr sz="1800" dirty="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80" name="Google Shape;180;p11"/>
          <p:cNvSpPr/>
          <p:nvPr/>
        </p:nvSpPr>
        <p:spPr>
          <a:xfrm>
            <a:off x="2567609" y="1303329"/>
            <a:ext cx="9626203" cy="369291"/>
          </a:xfrm>
          <a:prstGeom prst="rect">
            <a:avLst/>
          </a:prstGeom>
          <a:noFill/>
          <a:ln>
            <a:noFill/>
          </a:ln>
        </p:spPr>
        <p:txBody>
          <a:bodyPr spcFirstLastPara="1" wrap="square" lIns="91425" tIns="45700" rIns="91425" bIns="45700" anchor="ctr" anchorCtr="0">
            <a:spAutoFit/>
          </a:bodyPr>
          <a:lstStyle/>
          <a:p>
            <a:endParaRPr sz="1800">
              <a:solidFill>
                <a:schemeClr val="dk1"/>
              </a:solidFill>
              <a:latin typeface="Calibri"/>
              <a:ea typeface="Calibri"/>
              <a:cs typeface="Calibri"/>
              <a:sym typeface="Calibri"/>
            </a:endParaRPr>
          </a:p>
        </p:txBody>
      </p:sp>
      <p:sp>
        <p:nvSpPr>
          <p:cNvPr id="181" name="Google Shape;181;p11"/>
          <p:cNvSpPr txBox="1"/>
          <p:nvPr/>
        </p:nvSpPr>
        <p:spPr>
          <a:xfrm>
            <a:off x="1881158" y="1510833"/>
            <a:ext cx="8463314" cy="4278094"/>
          </a:xfrm>
          <a:prstGeom prst="rect">
            <a:avLst/>
          </a:prstGeom>
          <a:noFill/>
          <a:ln>
            <a:noFill/>
          </a:ln>
        </p:spPr>
        <p:txBody>
          <a:bodyPr spcFirstLastPara="1" wrap="square" lIns="91425" tIns="45700" rIns="91425" bIns="45700" anchor="t" anchorCtr="0">
            <a:spAutoFit/>
          </a:bodyPr>
          <a:lstStyle/>
          <a:p>
            <a:pPr algn="just"/>
            <a:r>
              <a:rPr lang="it-IT" sz="1600">
                <a:solidFill>
                  <a:schemeClr val="dk1"/>
                </a:solidFill>
                <a:latin typeface="Calibri"/>
                <a:ea typeface="Calibri"/>
                <a:cs typeface="Calibri"/>
                <a:sym typeface="Calibri"/>
              </a:rPr>
              <a:t>Most business models have more than one customer segment. Not all of these segments need to be paying customers: users of Google Mail are a non-paying customer segment, while advertisers bring in the revenue through Google AdWords. Sometimes you even need to list customer segments further away, like stakeholders in local communities, to create a coherent business model. But don’t scratch your head too long in the beginning — you can always come back and refine things later.</a:t>
            </a:r>
            <a:endParaRPr sz="1600">
              <a:solidFill>
                <a:schemeClr val="dk1"/>
              </a:solidFill>
              <a:latin typeface="Calibri"/>
              <a:ea typeface="Calibri"/>
              <a:cs typeface="Calibri"/>
              <a:sym typeface="Calibri"/>
            </a:endParaRPr>
          </a:p>
          <a:p>
            <a:pPr algn="just"/>
            <a:endParaRPr sz="1600">
              <a:solidFill>
                <a:schemeClr val="dk1"/>
              </a:solidFill>
              <a:latin typeface="Calibri"/>
              <a:ea typeface="Calibri"/>
              <a:cs typeface="Calibri"/>
              <a:sym typeface="Calibri"/>
            </a:endParaRPr>
          </a:p>
          <a:p>
            <a:pPr algn="just"/>
            <a:r>
              <a:rPr lang="it-IT" sz="1600">
                <a:solidFill>
                  <a:schemeClr val="dk1"/>
                </a:solidFill>
                <a:latin typeface="Calibri"/>
                <a:ea typeface="Calibri"/>
                <a:cs typeface="Calibri"/>
                <a:sym typeface="Calibri"/>
              </a:rPr>
              <a:t>Next you move to the </a:t>
            </a:r>
            <a:r>
              <a:rPr lang="it-IT" sz="1600" b="1">
                <a:solidFill>
                  <a:schemeClr val="dk1"/>
                </a:solidFill>
                <a:latin typeface="Calibri"/>
                <a:ea typeface="Calibri"/>
                <a:cs typeface="Calibri"/>
                <a:sym typeface="Calibri"/>
              </a:rPr>
              <a:t>value proposition</a:t>
            </a:r>
            <a:r>
              <a:rPr lang="it-IT" sz="1600">
                <a:solidFill>
                  <a:schemeClr val="dk1"/>
                </a:solidFill>
                <a:latin typeface="Calibri"/>
                <a:ea typeface="Calibri"/>
                <a:cs typeface="Calibri"/>
                <a:sym typeface="Calibri"/>
              </a:rPr>
              <a:t>. You already have a thorough understanding of who your customers are and what problems or wishes they have. Now it’s time to come up with ideas that could solve one or more of their problems and help your customers get their jobs done. Don’t think about features! Start from the problem, then find things (services or products) that would benefit the customer and solve or alleviate their problem. List these benefits here. Later when designing your product you will derive features that will result in these benefits for the customer.</a:t>
            </a:r>
            <a:endParaRPr sz="1600">
              <a:solidFill>
                <a:schemeClr val="dk1"/>
              </a:solidFill>
              <a:latin typeface="Calibri"/>
              <a:ea typeface="Calibri"/>
              <a:cs typeface="Calibri"/>
              <a:sym typeface="Calibri"/>
            </a:endParaRPr>
          </a:p>
          <a:p>
            <a:pPr algn="just"/>
            <a:r>
              <a:rPr lang="it-IT" sz="1600">
                <a:solidFill>
                  <a:schemeClr val="dk1"/>
                </a:solidFill>
                <a:latin typeface="Calibri"/>
                <a:ea typeface="Calibri"/>
                <a:cs typeface="Calibri"/>
                <a:sym typeface="Calibri"/>
              </a:rPr>
              <a:t>For the rest of the front stage ask yourself:</a:t>
            </a:r>
            <a:endParaRPr sz="1600">
              <a:solidFill>
                <a:schemeClr val="dk1"/>
              </a:solidFill>
              <a:latin typeface="Calibri"/>
              <a:ea typeface="Calibri"/>
              <a:cs typeface="Calibri"/>
              <a:sym typeface="Calibri"/>
            </a:endParaRPr>
          </a:p>
          <a:p>
            <a:pPr algn="just"/>
            <a:r>
              <a:rPr lang="it-IT" sz="1600">
                <a:solidFill>
                  <a:schemeClr val="dk1"/>
                </a:solidFill>
                <a:latin typeface="Calibri"/>
                <a:ea typeface="Calibri"/>
                <a:cs typeface="Calibri"/>
                <a:sym typeface="Calibri"/>
              </a:rPr>
              <a:t>How will the value proposition reach my customer? ➜ </a:t>
            </a:r>
            <a:r>
              <a:rPr lang="it-IT" sz="1600" b="1">
                <a:solidFill>
                  <a:schemeClr val="dk1"/>
                </a:solidFill>
                <a:latin typeface="Calibri"/>
                <a:ea typeface="Calibri"/>
                <a:cs typeface="Calibri"/>
                <a:sym typeface="Calibri"/>
              </a:rPr>
              <a:t>Channels</a:t>
            </a:r>
            <a:endParaRPr sz="1600">
              <a:solidFill>
                <a:schemeClr val="dk1"/>
              </a:solidFill>
              <a:latin typeface="Calibri"/>
              <a:ea typeface="Calibri"/>
              <a:cs typeface="Calibri"/>
              <a:sym typeface="Calibri"/>
            </a:endParaRPr>
          </a:p>
          <a:p>
            <a:pPr algn="just"/>
            <a:r>
              <a:rPr lang="it-IT" sz="1600">
                <a:solidFill>
                  <a:schemeClr val="dk1"/>
                </a:solidFill>
                <a:latin typeface="Calibri"/>
                <a:ea typeface="Calibri"/>
                <a:cs typeface="Calibri"/>
                <a:sym typeface="Calibri"/>
              </a:rPr>
              <a:t>How will I create and retain customers? ➜ </a:t>
            </a:r>
            <a:r>
              <a:rPr lang="it-IT" sz="1600" b="1">
                <a:solidFill>
                  <a:schemeClr val="dk1"/>
                </a:solidFill>
                <a:latin typeface="Calibri"/>
                <a:ea typeface="Calibri"/>
                <a:cs typeface="Calibri"/>
                <a:sym typeface="Calibri"/>
              </a:rPr>
              <a:t>Customer Relationships</a:t>
            </a:r>
            <a:endParaRPr sz="1600">
              <a:solidFill>
                <a:schemeClr val="dk1"/>
              </a:solidFill>
              <a:latin typeface="Calibri"/>
              <a:ea typeface="Calibri"/>
              <a:cs typeface="Calibri"/>
              <a:sym typeface="Calibri"/>
            </a:endParaRPr>
          </a:p>
          <a:p>
            <a:pPr algn="just"/>
            <a:r>
              <a:rPr lang="it-IT" sz="1600">
                <a:solidFill>
                  <a:schemeClr val="dk1"/>
                </a:solidFill>
                <a:latin typeface="Calibri"/>
                <a:ea typeface="Calibri"/>
                <a:cs typeface="Calibri"/>
                <a:sym typeface="Calibri"/>
              </a:rPr>
              <a:t>Who will pay and how will I earn revenue? ➜ </a:t>
            </a:r>
            <a:r>
              <a:rPr lang="it-IT" sz="1600" b="1">
                <a:solidFill>
                  <a:schemeClr val="dk1"/>
                </a:solidFill>
                <a:latin typeface="Calibri"/>
                <a:ea typeface="Calibri"/>
                <a:cs typeface="Calibri"/>
                <a:sym typeface="Calibri"/>
              </a:rPr>
              <a:t>Revenue Streams</a:t>
            </a:r>
            <a:endParaRPr sz="1600">
              <a:solidFill>
                <a:schemeClr val="dk1"/>
              </a:solidFill>
              <a:latin typeface="Calibri"/>
              <a:ea typeface="Calibri"/>
              <a:cs typeface="Calibri"/>
              <a:sym typeface="Calibri"/>
            </a:endParaRPr>
          </a:p>
          <a:p>
            <a:pPr algn="just"/>
            <a:r>
              <a:rPr lang="it-IT" sz="1600">
                <a:solidFill>
                  <a:schemeClr val="dk1"/>
                </a:solidFill>
                <a:latin typeface="Calibri"/>
                <a:ea typeface="Calibri"/>
                <a:cs typeface="Calibri"/>
                <a:sym typeface="Calibri"/>
              </a:rPr>
              <a:t>This concludes the front stage. Move on to the back stage now.</a:t>
            </a:r>
            <a:endParaRPr sz="160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8" name="Google Shape;188;p12"/>
          <p:cNvSpPr txBox="1"/>
          <p:nvPr/>
        </p:nvSpPr>
        <p:spPr>
          <a:xfrm>
            <a:off x="2738415" y="3286124"/>
            <a:ext cx="7128791" cy="2375124"/>
          </a:xfrm>
          <a:prstGeom prst="rect">
            <a:avLst/>
          </a:prstGeom>
          <a:noFill/>
          <a:ln>
            <a:noFill/>
          </a:ln>
        </p:spPr>
        <p:txBody>
          <a:bodyPr spcFirstLastPara="1" wrap="square" lIns="91425" tIns="45700" rIns="91425" bIns="45700" anchor="ctr" anchorCtr="0">
            <a:noAutofit/>
          </a:bodyPr>
          <a:lstStyle/>
          <a:p>
            <a:pPr marL="342900" indent="-342900"/>
            <a:endParaRPr sz="2000" b="1">
              <a:solidFill>
                <a:schemeClr val="dk1"/>
              </a:solidFill>
              <a:latin typeface="Calibri"/>
              <a:ea typeface="Calibri"/>
              <a:cs typeface="Calibri"/>
              <a:sym typeface="Calibri"/>
            </a:endParaRPr>
          </a:p>
        </p:txBody>
      </p:sp>
      <p:sp>
        <p:nvSpPr>
          <p:cNvPr id="190" name="Google Shape;190;p12"/>
          <p:cNvSpPr/>
          <p:nvPr/>
        </p:nvSpPr>
        <p:spPr>
          <a:xfrm>
            <a:off x="2567609" y="1303329"/>
            <a:ext cx="9626203" cy="369291"/>
          </a:xfrm>
          <a:prstGeom prst="rect">
            <a:avLst/>
          </a:prstGeom>
          <a:noFill/>
          <a:ln>
            <a:noFill/>
          </a:ln>
        </p:spPr>
        <p:txBody>
          <a:bodyPr spcFirstLastPara="1" wrap="square" lIns="91425" tIns="45700" rIns="91425" bIns="45700" anchor="ctr" anchorCtr="0">
            <a:spAutoFit/>
          </a:bodyPr>
          <a:lstStyle/>
          <a:p>
            <a:endParaRPr sz="1800">
              <a:solidFill>
                <a:schemeClr val="dk1"/>
              </a:solidFill>
              <a:latin typeface="Calibri"/>
              <a:ea typeface="Calibri"/>
              <a:cs typeface="Calibri"/>
              <a:sym typeface="Calibri"/>
            </a:endParaRPr>
          </a:p>
        </p:txBody>
      </p:sp>
      <p:sp>
        <p:nvSpPr>
          <p:cNvPr id="191" name="Google Shape;191;p12"/>
          <p:cNvSpPr txBox="1"/>
          <p:nvPr/>
        </p:nvSpPr>
        <p:spPr>
          <a:xfrm>
            <a:off x="1703512" y="1510834"/>
            <a:ext cx="8712968" cy="4801274"/>
          </a:xfrm>
          <a:prstGeom prst="rect">
            <a:avLst/>
          </a:prstGeom>
          <a:noFill/>
          <a:ln>
            <a:noFill/>
          </a:ln>
        </p:spPr>
        <p:txBody>
          <a:bodyPr spcFirstLastPara="1" wrap="square" lIns="91425" tIns="45700" rIns="91425" bIns="45700" anchor="t" anchorCtr="0">
            <a:spAutoFit/>
          </a:bodyPr>
          <a:lstStyle/>
          <a:p>
            <a:pPr algn="just"/>
            <a:r>
              <a:rPr lang="it-IT" sz="1800" dirty="0">
                <a:solidFill>
                  <a:schemeClr val="dk1"/>
                </a:solidFill>
                <a:latin typeface="Calibri"/>
                <a:ea typeface="Calibri"/>
                <a:cs typeface="Calibri"/>
                <a:sym typeface="Calibri"/>
              </a:rPr>
              <a:t>Think about which resources you need to fulfill your customers’ needs. Do you need physical goods, licenses or financial assets? Write that down in </a:t>
            </a:r>
            <a:r>
              <a:rPr lang="it-IT" sz="1800" b="1" dirty="0">
                <a:solidFill>
                  <a:schemeClr val="dk1"/>
                </a:solidFill>
                <a:latin typeface="Calibri"/>
                <a:ea typeface="Calibri"/>
                <a:cs typeface="Calibri"/>
                <a:sym typeface="Calibri"/>
              </a:rPr>
              <a:t>key resources</a:t>
            </a:r>
            <a:r>
              <a:rPr lang="it-IT" sz="1800" dirty="0">
                <a:solidFill>
                  <a:schemeClr val="dk1"/>
                </a:solidFill>
                <a:latin typeface="Calibri"/>
                <a:ea typeface="Calibri"/>
                <a:cs typeface="Calibri"/>
                <a:sym typeface="Calibri"/>
              </a:rPr>
              <a:t>. Don’t list everything here, just the essential stuff that is key to your business. In addition you need to perform some</a:t>
            </a:r>
            <a:r>
              <a:rPr lang="it-IT" sz="1800" b="1" dirty="0">
                <a:solidFill>
                  <a:schemeClr val="dk1"/>
                </a:solidFill>
                <a:latin typeface="Calibri"/>
                <a:ea typeface="Calibri"/>
                <a:cs typeface="Calibri"/>
                <a:sym typeface="Calibri"/>
              </a:rPr>
              <a:t> key activities</a:t>
            </a:r>
            <a:r>
              <a:rPr lang="it-IT" sz="1800" dirty="0">
                <a:solidFill>
                  <a:schemeClr val="dk1"/>
                </a:solidFill>
                <a:latin typeface="Calibri"/>
                <a:ea typeface="Calibri"/>
                <a:cs typeface="Calibri"/>
                <a:sym typeface="Calibri"/>
              </a:rPr>
              <a:t> to create and deliver your product. This could be developing a critical algorithm, researching new materials or providing one-on-one customer care. Again, just list the essentials.</a:t>
            </a:r>
          </a:p>
          <a:p>
            <a:pPr algn="just"/>
            <a:endParaRPr sz="1800" dirty="0">
              <a:solidFill>
                <a:schemeClr val="dk1"/>
              </a:solidFill>
              <a:latin typeface="Calibri"/>
              <a:ea typeface="Calibri"/>
              <a:cs typeface="Calibri"/>
              <a:sym typeface="Calibri"/>
            </a:endParaRPr>
          </a:p>
          <a:p>
            <a:pPr algn="just"/>
            <a:r>
              <a:rPr lang="it-IT" sz="1800" dirty="0">
                <a:solidFill>
                  <a:schemeClr val="dk1"/>
                </a:solidFill>
                <a:latin typeface="Calibri"/>
                <a:ea typeface="Calibri"/>
                <a:cs typeface="Calibri"/>
                <a:sym typeface="Calibri"/>
              </a:rPr>
              <a:t>On the far left, you can list key partners. Not every business has or needs </a:t>
            </a:r>
            <a:r>
              <a:rPr lang="it-IT" sz="1800" b="1" dirty="0">
                <a:solidFill>
                  <a:schemeClr val="dk1"/>
                </a:solidFill>
                <a:latin typeface="Calibri"/>
                <a:ea typeface="Calibri"/>
                <a:cs typeface="Calibri"/>
                <a:sym typeface="Calibri"/>
              </a:rPr>
              <a:t>key partners</a:t>
            </a:r>
            <a:r>
              <a:rPr lang="it-IT" sz="1800" dirty="0">
                <a:solidFill>
                  <a:schemeClr val="dk1"/>
                </a:solidFill>
                <a:latin typeface="Calibri"/>
                <a:ea typeface="Calibri"/>
                <a:cs typeface="Calibri"/>
                <a:sym typeface="Calibri"/>
              </a:rPr>
              <a:t>. But it’s worth to think about whether partnering with other companies could help you get your business off the ground — you don’t need to do everything yourself. A key partner could provide you with a channel to reach an existing customer base, create the software you need or help you persuade important interest groups.</a:t>
            </a:r>
          </a:p>
          <a:p>
            <a:pPr algn="just"/>
            <a:endParaRPr sz="1800" dirty="0">
              <a:solidFill>
                <a:schemeClr val="dk1"/>
              </a:solidFill>
              <a:latin typeface="Calibri"/>
              <a:ea typeface="Calibri"/>
              <a:cs typeface="Calibri"/>
              <a:sym typeface="Calibri"/>
            </a:endParaRPr>
          </a:p>
          <a:p>
            <a:pPr algn="just"/>
            <a:r>
              <a:rPr lang="it-IT" sz="1800" dirty="0">
                <a:solidFill>
                  <a:schemeClr val="dk1"/>
                </a:solidFill>
                <a:latin typeface="Calibri"/>
                <a:ea typeface="Calibri"/>
                <a:cs typeface="Calibri"/>
                <a:sym typeface="Calibri"/>
              </a:rPr>
              <a:t>Now look at the left side of your canvas and try to figure out, where the main costs lie. What will you have to pay for in order to deliver your value proposition to your customers? List that in the </a:t>
            </a:r>
            <a:r>
              <a:rPr lang="it-IT" sz="1800" b="1" dirty="0">
                <a:solidFill>
                  <a:schemeClr val="dk1"/>
                </a:solidFill>
                <a:latin typeface="Calibri"/>
                <a:ea typeface="Calibri"/>
                <a:cs typeface="Calibri"/>
                <a:sym typeface="Calibri"/>
              </a:rPr>
              <a:t>cost structure</a:t>
            </a:r>
            <a:r>
              <a:rPr lang="it-IT" sz="1800" dirty="0">
                <a:solidFill>
                  <a:schemeClr val="dk1"/>
                </a:solidFill>
                <a:latin typeface="Calibri"/>
                <a:ea typeface="Calibri"/>
                <a:cs typeface="Calibri"/>
                <a:sym typeface="Calibri"/>
              </a:rPr>
              <a:t> area. You might also want to add rough estimates of each cost to calculate the value of your business in a later step.</a:t>
            </a:r>
            <a:endParaRPr sz="1800" dirty="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Customer Insights</a:t>
            </a:r>
          </a:p>
        </p:txBody>
      </p:sp>
      <p:sp>
        <p:nvSpPr>
          <p:cNvPr id="3" name="Content Placeholder"/>
          <p:cNvSpPr>
            <a:spLocks noGrp="1"/>
          </p:cNvSpPr>
          <p:nvPr>
            <p:ph idx="1"/>
          </p:nvPr>
        </p:nvSpPr>
        <p:spPr/>
        <p:txBody>
          <a:bodyPr/>
          <a:lstStyle/>
          <a:p>
            <a:pPr lvl="0"/>
            <a:r>
              <a:rPr lang="en-US" dirty="0"/>
              <a:t>Customer insight is the first step towards the mutually beneficial one-to-one customer relationships that every marketer strives to create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101A-AA55-9CC0-3591-0A1F18D5779F}"/>
              </a:ext>
            </a:extLst>
          </p:cNvPr>
          <p:cNvSpPr>
            <a:spLocks noGrp="1"/>
          </p:cNvSpPr>
          <p:nvPr>
            <p:ph type="title"/>
          </p:nvPr>
        </p:nvSpPr>
        <p:spPr/>
        <p:txBody>
          <a:bodyPr/>
          <a:lstStyle/>
          <a:p>
            <a:r>
              <a:rPr lang="en-GB" dirty="0"/>
              <a:t>Outline</a:t>
            </a:r>
          </a:p>
        </p:txBody>
      </p:sp>
      <p:sp>
        <p:nvSpPr>
          <p:cNvPr id="3" name="Text Placeholder 2">
            <a:extLst>
              <a:ext uri="{FF2B5EF4-FFF2-40B4-BE49-F238E27FC236}">
                <a16:creationId xmlns:a16="http://schemas.microsoft.com/office/drawing/2014/main" id="{199B3F17-828C-CE90-820B-7D6D26D41B36}"/>
              </a:ext>
            </a:extLst>
          </p:cNvPr>
          <p:cNvSpPr>
            <a:spLocks noGrp="1"/>
          </p:cNvSpPr>
          <p:nvPr>
            <p:ph type="body" idx="1"/>
          </p:nvPr>
        </p:nvSpPr>
        <p:spPr/>
        <p:txBody>
          <a:bodyPr/>
          <a:lstStyle/>
          <a:p>
            <a:r>
              <a:rPr lang="en-GB" dirty="0"/>
              <a:t>Design Thinking</a:t>
            </a:r>
          </a:p>
          <a:p>
            <a:pPr lvl="1"/>
            <a:r>
              <a:rPr lang="en-GB" dirty="0"/>
              <a:t>The Six Steps</a:t>
            </a:r>
          </a:p>
          <a:p>
            <a:pPr lvl="1"/>
            <a:r>
              <a:rPr lang="en-GB" dirty="0"/>
              <a:t>Ideation</a:t>
            </a:r>
          </a:p>
          <a:p>
            <a:pPr lvl="1"/>
            <a:r>
              <a:rPr lang="en-GB" dirty="0"/>
              <a:t>Prototype</a:t>
            </a:r>
          </a:p>
          <a:p>
            <a:pPr lvl="1"/>
            <a:r>
              <a:rPr lang="en-GB" dirty="0"/>
              <a:t>Implement</a:t>
            </a:r>
          </a:p>
          <a:p>
            <a:pPr lvl="1"/>
            <a:r>
              <a:rPr lang="en-GB" dirty="0"/>
              <a:t>Evaluate</a:t>
            </a:r>
          </a:p>
          <a:p>
            <a:r>
              <a:rPr lang="en-GB" dirty="0"/>
              <a:t>Business Model Canvas</a:t>
            </a:r>
          </a:p>
          <a:p>
            <a:endParaRPr lang="en-GB" dirty="0"/>
          </a:p>
        </p:txBody>
      </p:sp>
    </p:spTree>
    <p:extLst>
      <p:ext uri="{BB962C8B-B14F-4D97-AF65-F5344CB8AC3E}">
        <p14:creationId xmlns:p14="http://schemas.microsoft.com/office/powerpoint/2010/main" val="550283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365125"/>
            <a:ext cx="10515600" cy="1133737"/>
          </a:xfrm>
        </p:spPr>
        <p:txBody>
          <a:bodyPr>
            <a:noAutofit/>
          </a:bodyPr>
          <a:lstStyle/>
          <a:p>
            <a:r>
              <a:rPr lang="en-US" sz="3600" dirty="0"/>
              <a:t>WHERE PRODUCT DEVELOPMENT SHOULD START</a:t>
            </a:r>
          </a:p>
        </p:txBody>
      </p:sp>
      <p:sp>
        <p:nvSpPr>
          <p:cNvPr id="3" name="Content Placeholder"/>
          <p:cNvSpPr>
            <a:spLocks noGrp="1"/>
          </p:cNvSpPr>
          <p:nvPr>
            <p:ph idx="1"/>
          </p:nvPr>
        </p:nvSpPr>
        <p:spPr>
          <a:xfrm>
            <a:off x="838200" y="2141537"/>
            <a:ext cx="10515600" cy="4351338"/>
          </a:xfrm>
        </p:spPr>
        <p:txBody>
          <a:bodyPr>
            <a:normAutofit fontScale="92500" lnSpcReduction="20000"/>
          </a:bodyPr>
          <a:lstStyle/>
          <a:p>
            <a:pPr lvl="0"/>
            <a:r>
              <a:rPr lang="en-US" dirty="0"/>
              <a:t>Most successful organizations have a strong focus on customer research but fail to incorporate their customers’ perspective in the product design and even the business model design stage of the business</a:t>
            </a:r>
          </a:p>
          <a:p>
            <a:pPr lvl="0"/>
            <a:r>
              <a:rPr lang="en-US" dirty="0"/>
              <a:t>It can lead to discoveries and insights which could help the company gain an edge in the competitive market for customer mindshare</a:t>
            </a:r>
          </a:p>
          <a:p>
            <a:pPr lvl="0"/>
            <a:r>
              <a:rPr lang="en-US" dirty="0"/>
              <a:t>Major companies invest a significant sum on attaining insight into the social and psychological makeup of their customers through employing teams of anthropologists and sociologists</a:t>
            </a:r>
          </a:p>
          <a:p>
            <a:pPr lvl="0"/>
            <a:r>
              <a:rPr lang="en-US" dirty="0"/>
              <a:t>The approach asks for a shift from an organization specific perspective to a customer-centric approach</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223723"/>
            <a:ext cx="10515600" cy="1325563"/>
          </a:xfrm>
        </p:spPr>
        <p:txBody>
          <a:bodyPr>
            <a:normAutofit/>
          </a:bodyPr>
          <a:lstStyle/>
          <a:p>
            <a:r>
              <a:rPr lang="en-US" sz="3600" dirty="0"/>
              <a:t>WHERE PRODUCT DEVELOPMENT SHOULD START</a:t>
            </a:r>
          </a:p>
        </p:txBody>
      </p:sp>
      <p:sp>
        <p:nvSpPr>
          <p:cNvPr id="3" name="Content Placeholder"/>
          <p:cNvSpPr>
            <a:spLocks noGrp="1"/>
          </p:cNvSpPr>
          <p:nvPr>
            <p:ph idx="1"/>
          </p:nvPr>
        </p:nvSpPr>
        <p:spPr>
          <a:xfrm>
            <a:off x="838200" y="2400660"/>
            <a:ext cx="10515600" cy="4351338"/>
          </a:xfrm>
        </p:spPr>
        <p:txBody>
          <a:bodyPr/>
          <a:lstStyle/>
          <a:p>
            <a:pPr lvl="0"/>
            <a:r>
              <a:rPr lang="en-US" dirty="0"/>
              <a:t>Companies have traditionally myopically considered what it wants to sell the customers, how they can be reached with the minimal expenditure of resources, the nature of relationship the company wants to form with the customer, and how it will earn money from its targeted customer segment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Do you know your customers?</a:t>
            </a:r>
          </a:p>
        </p:txBody>
      </p:sp>
      <p:sp>
        <p:nvSpPr>
          <p:cNvPr id="3" name="Content Placeholder"/>
          <p:cNvSpPr>
            <a:spLocks noGrp="1"/>
          </p:cNvSpPr>
          <p:nvPr>
            <p:ph idx="1"/>
          </p:nvPr>
        </p:nvSpPr>
        <p:spPr/>
        <p:txBody>
          <a:bodyPr/>
          <a:lstStyle/>
          <a:p>
            <a:pPr lvl="0"/>
            <a:r>
              <a:rPr lang="en-US" dirty="0"/>
              <a:t>When an entrepreneur is asked who his customer is, it is easy to get lost in targeting everyone that their product or service would appeal to</a:t>
            </a:r>
          </a:p>
          <a:p>
            <a:pPr lvl="0"/>
            <a:r>
              <a:rPr lang="en-US" dirty="0"/>
              <a:t>Direct and indirect consumers are invariably linked to the business because the entrepreneur is trying to think big</a:t>
            </a:r>
          </a:p>
          <a:p>
            <a:pPr lvl="0"/>
            <a:r>
              <a:rPr lang="en-US" dirty="0"/>
              <a:t>Starting the discussion from there, the entrepreneur must then evaluate what kind of pains this segment has, who these people are and why they would buy from your business over other solutions available in the market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186015"/>
            <a:ext cx="10515600" cy="1325563"/>
          </a:xfrm>
        </p:spPr>
        <p:txBody>
          <a:bodyPr/>
          <a:lstStyle/>
          <a:p>
            <a:r>
              <a:rPr lang="en-US" dirty="0"/>
              <a:t>How to discover your prospects world view</a:t>
            </a:r>
          </a:p>
        </p:txBody>
      </p:sp>
      <p:sp>
        <p:nvSpPr>
          <p:cNvPr id="3" name="Content Placeholder"/>
          <p:cNvSpPr>
            <a:spLocks noGrp="1"/>
          </p:cNvSpPr>
          <p:nvPr>
            <p:ph idx="1"/>
          </p:nvPr>
        </p:nvSpPr>
        <p:spPr/>
        <p:txBody>
          <a:bodyPr/>
          <a:lstStyle/>
          <a:p>
            <a:pPr lvl="0"/>
            <a:r>
              <a:rPr lang="en-US" dirty="0"/>
              <a:t>What should I do next?</a:t>
            </a:r>
          </a:p>
          <a:p>
            <a:pPr lvl="0"/>
            <a:r>
              <a:rPr lang="en-US" dirty="0"/>
              <a:t>What is truth and what is false?</a:t>
            </a:r>
          </a:p>
          <a:p>
            <a:pPr lvl="0"/>
            <a:r>
              <a:rPr lang="en-US" dirty="0"/>
              <a:t>What actions should I take to reach my goals</a:t>
            </a:r>
          </a:p>
          <a:p>
            <a:pPr lvl="0"/>
            <a:r>
              <a:rPr lang="en-US" dirty="0"/>
              <a:t>How can we make others understand our intentions?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913614" y="101174"/>
            <a:ext cx="10515600" cy="1325563"/>
          </a:xfrm>
        </p:spPr>
        <p:txBody>
          <a:bodyPr/>
          <a:lstStyle/>
          <a:p>
            <a:r>
              <a:rPr lang="en-US" dirty="0"/>
              <a:t>Difference between worldview and personas</a:t>
            </a:r>
          </a:p>
        </p:txBody>
      </p:sp>
      <p:sp>
        <p:nvSpPr>
          <p:cNvPr id="3" name="Content Placeholder"/>
          <p:cNvSpPr>
            <a:spLocks noGrp="1"/>
          </p:cNvSpPr>
          <p:nvPr>
            <p:ph idx="1"/>
          </p:nvPr>
        </p:nvSpPr>
        <p:spPr/>
        <p:txBody>
          <a:bodyPr/>
          <a:lstStyle/>
          <a:p>
            <a:pPr lvl="0"/>
            <a:r>
              <a:rPr lang="en-US" dirty="0"/>
              <a:t>Entrepreneurs often mistake a world view with a persona because both concepts seem to overlap</a:t>
            </a:r>
          </a:p>
          <a:p>
            <a:pPr lvl="0"/>
            <a:r>
              <a:rPr lang="en-US" dirty="0"/>
              <a:t>However, persona refers to a group of people who have similar consumer behavior patterns i.e. regardless of their demographics they share buying patterns, their usage of customer services are similar, and they have similar behaviors, motivations, and attitudes</a:t>
            </a:r>
          </a:p>
          <a:p>
            <a:pPr lvl="0"/>
            <a:r>
              <a:rPr lang="en-US" dirty="0"/>
              <a:t>A world view on the other hand highlights why a consumer has these behaviors, attitudes and motivations as well as the reason behind their buying behavior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The Empathy Map</a:t>
            </a:r>
          </a:p>
        </p:txBody>
      </p:sp>
      <p:sp>
        <p:nvSpPr>
          <p:cNvPr id="3" name="Content Placeholder"/>
          <p:cNvSpPr>
            <a:spLocks noGrp="1"/>
          </p:cNvSpPr>
          <p:nvPr>
            <p:ph idx="1"/>
          </p:nvPr>
        </p:nvSpPr>
        <p:spPr/>
        <p:txBody>
          <a:bodyPr/>
          <a:lstStyle/>
          <a:p>
            <a:pPr lvl="0"/>
            <a:r>
              <a:rPr lang="en-US" dirty="0"/>
              <a:t>The intellectual identification with the feelings, thoughts or attitudes of another</a:t>
            </a:r>
          </a:p>
          <a:p>
            <a:pPr lvl="0"/>
            <a:r>
              <a:rPr lang="en-US" dirty="0"/>
              <a:t>The vicarious experiencing those feelings, thoughts or attitudes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Empathy map basics</a:t>
            </a:r>
          </a:p>
        </p:txBody>
      </p:sp>
      <p:sp>
        <p:nvSpPr>
          <p:cNvPr id="3" name="Content Placeholder"/>
          <p:cNvSpPr>
            <a:spLocks noGrp="1"/>
          </p:cNvSpPr>
          <p:nvPr>
            <p:ph idx="1"/>
          </p:nvPr>
        </p:nvSpPr>
        <p:spPr/>
        <p:txBody>
          <a:bodyPr/>
          <a:lstStyle/>
          <a:p>
            <a:pPr lvl="0"/>
            <a:r>
              <a:rPr lang="en-US" dirty="0"/>
              <a:t>What thoughts does this customer normally have and how does he usually feel?</a:t>
            </a:r>
          </a:p>
          <a:p>
            <a:pPr lvl="0"/>
            <a:r>
              <a:rPr lang="en-US" dirty="0"/>
              <a:t>What or who does the customer normally listen to?</a:t>
            </a:r>
          </a:p>
          <a:p>
            <a:pPr lvl="0"/>
            <a:r>
              <a:rPr lang="en-US" dirty="0"/>
              <a:t>What does the customer see?</a:t>
            </a:r>
          </a:p>
          <a:p>
            <a:pPr lvl="0"/>
            <a:r>
              <a:rPr lang="en-US" dirty="0"/>
              <a:t>What does this customer say and do?</a:t>
            </a:r>
          </a:p>
          <a:p>
            <a:pPr lvl="0"/>
            <a:r>
              <a:rPr lang="en-US" dirty="0"/>
              <a:t>What is this supporter’s pain?</a:t>
            </a:r>
          </a:p>
          <a:p>
            <a:pPr lvl="0"/>
            <a:r>
              <a:rPr lang="en-US" dirty="0"/>
              <a:t>What is his gain?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Prototyping</a:t>
            </a:r>
          </a:p>
        </p:txBody>
      </p:sp>
      <p:sp>
        <p:nvSpPr>
          <p:cNvPr id="3" name="Content Placeholder"/>
          <p:cNvSpPr>
            <a:spLocks noGrp="1"/>
          </p:cNvSpPr>
          <p:nvPr>
            <p:ph idx="1"/>
          </p:nvPr>
        </p:nvSpPr>
        <p:spPr/>
        <p:txBody>
          <a:bodyPr>
            <a:normAutofit lnSpcReduction="10000"/>
          </a:bodyPr>
          <a:lstStyle/>
          <a:p>
            <a:pPr lvl="0"/>
            <a:r>
              <a:rPr lang="en-US" dirty="0"/>
              <a:t>Collect feedback from users/ stakeholders about the functionality of the product before the public release</a:t>
            </a:r>
          </a:p>
          <a:p>
            <a:pPr lvl="0"/>
            <a:r>
              <a:rPr lang="en-US" dirty="0"/>
              <a:t>Reveal areas for improvement and help identify faults and usability issues before the public release</a:t>
            </a:r>
          </a:p>
          <a:p>
            <a:pPr lvl="0"/>
            <a:r>
              <a:rPr lang="en-US" dirty="0"/>
              <a:t>Improve team efficiency and collaboration</a:t>
            </a:r>
          </a:p>
          <a:p>
            <a:pPr lvl="0"/>
            <a:r>
              <a:rPr lang="en-US" dirty="0"/>
              <a:t>Allow the user to interact with a working model of their product</a:t>
            </a:r>
          </a:p>
          <a:p>
            <a:pPr lvl="0"/>
            <a:r>
              <a:rPr lang="en-US" dirty="0"/>
              <a:t>Help convert an abstract idea into a tangible product in a cost-effective way</a:t>
            </a:r>
          </a:p>
          <a:p>
            <a:pPr lvl="0"/>
            <a:r>
              <a:rPr lang="en-US" dirty="0"/>
              <a:t>Identify if your product idea is a weak one and cost you heavily before actually moving forward with it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Prototyping Process</a:t>
            </a:r>
          </a:p>
        </p:txBody>
      </p:sp>
      <p:sp>
        <p:nvSpPr>
          <p:cNvPr id="3" name="Content Placeholder"/>
          <p:cNvSpPr>
            <a:spLocks noGrp="1"/>
          </p:cNvSpPr>
          <p:nvPr>
            <p:ph idx="1"/>
          </p:nvPr>
        </p:nvSpPr>
        <p:spPr/>
        <p:txBody>
          <a:bodyPr/>
          <a:lstStyle/>
          <a:p>
            <a:pPr lvl="0"/>
            <a:r>
              <a:rPr lang="en-US" dirty="0"/>
              <a:t>Prototyping is the 4th step of the design thinking process</a:t>
            </a:r>
          </a:p>
          <a:p>
            <a:pPr lvl="0"/>
            <a:r>
              <a:rPr lang="en-US" dirty="0"/>
              <a:t>Before you determine how you should go about the prototyping process, you have to have identified the users, defined their problem, and brainstormed and selected a proper solution in the form of a product or service</a:t>
            </a:r>
          </a:p>
          <a:p>
            <a:pPr lvl="0"/>
            <a:r>
              <a:rPr lang="en-US" dirty="0"/>
              <a:t>You prototype won’t be able to represent all the product features, therefore you might want to select the key features that will help you gather as much feedback from the user as possible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Types of Prototyping</a:t>
            </a:r>
          </a:p>
        </p:txBody>
      </p:sp>
      <p:sp>
        <p:nvSpPr>
          <p:cNvPr id="3" name="Content Placeholder"/>
          <p:cNvSpPr>
            <a:spLocks noGrp="1"/>
          </p:cNvSpPr>
          <p:nvPr>
            <p:ph idx="1"/>
          </p:nvPr>
        </p:nvSpPr>
        <p:spPr/>
        <p:txBody>
          <a:bodyPr/>
          <a:lstStyle/>
          <a:p>
            <a:pPr lvl="0"/>
            <a:r>
              <a:rPr lang="en-US" dirty="0"/>
              <a:t>Prototyping methods are generally divided into two separate categories: low- and high-fidelity prototyping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a:bodyPr>
          <a:lstStyle/>
          <a:p>
            <a:r>
              <a:rPr lang="en-US" dirty="0"/>
              <a:t>THE DESIGN THINKING APPROACH</a:t>
            </a:r>
          </a:p>
        </p:txBody>
      </p:sp>
      <p:sp>
        <p:nvSpPr>
          <p:cNvPr id="3" name="Content Placeholder"/>
          <p:cNvSpPr>
            <a:spLocks noGrp="1"/>
          </p:cNvSpPr>
          <p:nvPr>
            <p:ph idx="1"/>
          </p:nvPr>
        </p:nvSpPr>
        <p:spPr/>
        <p:txBody>
          <a:bodyPr>
            <a:normAutofit lnSpcReduction="10000"/>
          </a:bodyPr>
          <a:lstStyle/>
          <a:p>
            <a:pPr lvl="0"/>
            <a:r>
              <a:rPr lang="en-US" dirty="0"/>
              <a:t>Design Thinking is an approach to resolve issues outside of professional design practice, such as in business and social contexts</a:t>
            </a:r>
          </a:p>
          <a:p>
            <a:pPr lvl="0"/>
            <a:r>
              <a:rPr lang="en-US" dirty="0"/>
              <a:t>Design thinking in business uses the designer's sensibility and methods to match people's needs with what is technologically feasible and what a viable business strategy can convert into customer value and market opportunity</a:t>
            </a:r>
          </a:p>
          <a:p>
            <a:pPr lvl="0"/>
            <a:r>
              <a:rPr lang="en-US" dirty="0"/>
              <a:t>Design Thinking should not be seen as a concrete and inflexible approach to design; the component stages identified in the image above serve as a guide to the activities that you would typically find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Low-Fidelity Prototyping</a:t>
            </a:r>
          </a:p>
        </p:txBody>
      </p:sp>
      <p:sp>
        <p:nvSpPr>
          <p:cNvPr id="3" name="Content Placeholder"/>
          <p:cNvSpPr>
            <a:spLocks noGrp="1"/>
          </p:cNvSpPr>
          <p:nvPr>
            <p:ph idx="1"/>
          </p:nvPr>
        </p:nvSpPr>
        <p:spPr/>
        <p:txBody>
          <a:bodyPr>
            <a:normAutofit fontScale="70000" lnSpcReduction="20000"/>
          </a:bodyPr>
          <a:lstStyle/>
          <a:p>
            <a:pPr lvl="0"/>
            <a:r>
              <a:rPr lang="en-US" dirty="0"/>
              <a:t>Storyboarding</a:t>
            </a:r>
          </a:p>
          <a:p>
            <a:pPr lvl="0"/>
            <a:r>
              <a:rPr lang="en-US" dirty="0"/>
              <a:t>Sketching</a:t>
            </a:r>
          </a:p>
          <a:p>
            <a:pPr lvl="0"/>
            <a:r>
              <a:rPr lang="en-US" dirty="0"/>
              <a:t>Card sorting</a:t>
            </a:r>
          </a:p>
          <a:p>
            <a:pPr lvl="0"/>
            <a:r>
              <a:rPr lang="en-US" dirty="0"/>
              <a:t>'Wizard of Oz'</a:t>
            </a:r>
          </a:p>
          <a:p>
            <a:pPr lvl="0"/>
            <a:r>
              <a:rPr lang="en-US" dirty="0"/>
              <a:t>Quick and inexpensive</a:t>
            </a:r>
          </a:p>
          <a:p>
            <a:pPr lvl="0"/>
            <a:r>
              <a:rPr lang="en-US" dirty="0"/>
              <a:t>Possible to make instant changes and test new iterations</a:t>
            </a:r>
          </a:p>
          <a:p>
            <a:pPr lvl="0"/>
            <a:r>
              <a:rPr lang="en-US" dirty="0"/>
              <a:t>Disposable/throw-away</a:t>
            </a:r>
          </a:p>
          <a:p>
            <a:pPr lvl="0"/>
            <a:r>
              <a:rPr lang="en-US" dirty="0"/>
              <a:t>Enables the designer to gain an overall view of the product using minimal time and effort, as opposed to focusing on the finer details over the course of slow, incremental changes</a:t>
            </a:r>
          </a:p>
          <a:p>
            <a:pPr lvl="0"/>
            <a:r>
              <a:rPr lang="en-US" dirty="0"/>
              <a:t>Available to all; regardless of ability and experience, we are able to produce rudimentary versions of products in order to test users or canvas the opinions of stakeholders</a:t>
            </a:r>
          </a:p>
          <a:p>
            <a:pPr lvl="0"/>
            <a:r>
              <a:rPr lang="en-US" dirty="0"/>
              <a:t>Encourages and fosters design thinking</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Low-Fidelity Prototyping</a:t>
            </a:r>
          </a:p>
        </p:txBody>
      </p:sp>
      <p:sp>
        <p:nvSpPr>
          <p:cNvPr id="3" name="Content Placeholder"/>
          <p:cNvSpPr>
            <a:spLocks noGrp="1"/>
          </p:cNvSpPr>
          <p:nvPr>
            <p:ph idx="1"/>
          </p:nvPr>
        </p:nvSpPr>
        <p:spPr/>
        <p:txBody>
          <a:bodyPr>
            <a:normAutofit fontScale="85000" lnSpcReduction="20000"/>
          </a:bodyPr>
          <a:lstStyle/>
          <a:p>
            <a:pPr lvl="0"/>
            <a:r>
              <a:rPr lang="en-US" dirty="0"/>
              <a:t>An inherent lack of realism</a:t>
            </a:r>
          </a:p>
          <a:p>
            <a:pPr lvl="0"/>
            <a:r>
              <a:rPr lang="en-US" dirty="0"/>
              <a:t>Depending on your product, the production of low-fi prototypes may not be appropriate for your intended users</a:t>
            </a:r>
          </a:p>
          <a:p>
            <a:pPr lvl="0"/>
            <a:r>
              <a:rPr lang="en-US" dirty="0"/>
              <a:t>Such prototypes often remove control from the user, as they generally have to interact in basic ways or simply inform an evaluator, demonstrate or write a blow-by-blow account of how they would use the finished product</a:t>
            </a:r>
          </a:p>
          <a:p>
            <a:pPr lvl="0"/>
            <a:r>
              <a:rPr lang="en-US" dirty="0"/>
              <a:t>Engaging: the stakeholders can instantly see their vision realised and will be able to judge how well it meets their expectations, wants and needs</a:t>
            </a:r>
          </a:p>
          <a:p>
            <a:pPr lvl="0"/>
            <a:r>
              <a:rPr lang="en-US" dirty="0"/>
              <a:t>User testing involving high-fi prototypes will allow the evaluators to gather information with a high level of validity and applicability</a:t>
            </a:r>
          </a:p>
          <a:p>
            <a:pPr lvl="0"/>
            <a:r>
              <a:rPr lang="en-US" dirty="0"/>
              <a:t>They generally take much longer to produce than low-fi prototypes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Low-Fidelity Prototyping</a:t>
            </a:r>
          </a:p>
        </p:txBody>
      </p:sp>
      <p:sp>
        <p:nvSpPr>
          <p:cNvPr id="3" name="Content Placeholder"/>
          <p:cNvSpPr>
            <a:spLocks noGrp="1"/>
          </p:cNvSpPr>
          <p:nvPr>
            <p:ph idx="1"/>
          </p:nvPr>
        </p:nvSpPr>
        <p:spPr/>
        <p:txBody>
          <a:bodyPr>
            <a:normAutofit lnSpcReduction="10000"/>
          </a:bodyPr>
          <a:lstStyle/>
          <a:p>
            <a:pPr lvl="0"/>
            <a:r>
              <a:rPr lang="en-US" dirty="0"/>
              <a:t>When testing prototypes, test users are more inclined to focus and comment on superficial characteristics, as opposed to the content</a:t>
            </a:r>
          </a:p>
          <a:p>
            <a:pPr lvl="0"/>
            <a:r>
              <a:rPr lang="en-US" dirty="0"/>
              <a:t>After devoting hours and hours of time producing an accurate model of how a product will appear and behave, designers are often loathed to make changes</a:t>
            </a:r>
          </a:p>
          <a:p>
            <a:pPr lvl="0"/>
            <a:r>
              <a:rPr lang="en-US" dirty="0"/>
              <a:t>Software prototypes may give test users a false impression of how good the finished article may be</a:t>
            </a:r>
          </a:p>
          <a:p>
            <a:pPr lvl="0"/>
            <a:r>
              <a:rPr lang="en-US" dirty="0"/>
              <a:t>Making changes to prototypes can take a long time, thus delaying the entire project in the process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Guidelines for Prototyping</a:t>
            </a:r>
          </a:p>
        </p:txBody>
      </p:sp>
      <p:sp>
        <p:nvSpPr>
          <p:cNvPr id="3" name="Content Placeholder"/>
          <p:cNvSpPr>
            <a:spLocks noGrp="1"/>
          </p:cNvSpPr>
          <p:nvPr>
            <p:ph idx="1"/>
          </p:nvPr>
        </p:nvSpPr>
        <p:spPr/>
        <p:txBody>
          <a:bodyPr/>
          <a:lstStyle/>
          <a:p>
            <a:pPr lvl="0"/>
            <a:r>
              <a:rPr lang="en-US" dirty="0"/>
              <a:t>Just start building</a:t>
            </a:r>
          </a:p>
          <a:p>
            <a:pPr lvl="0"/>
            <a:r>
              <a:rPr lang="en-US" dirty="0"/>
              <a:t>Don’t spend too much time</a:t>
            </a:r>
          </a:p>
          <a:p>
            <a:pPr lvl="0"/>
            <a:r>
              <a:rPr lang="en-US" dirty="0"/>
              <a:t>Remember what you’re testing for</a:t>
            </a:r>
          </a:p>
          <a:p>
            <a:pPr lvl="0"/>
            <a:r>
              <a:rPr lang="en-US" dirty="0"/>
              <a:t>Build with the user in mind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Storytelling</a:t>
            </a:r>
          </a:p>
        </p:txBody>
      </p:sp>
      <p:sp>
        <p:nvSpPr>
          <p:cNvPr id="3" name="Content Placeholder"/>
          <p:cNvSpPr>
            <a:spLocks noGrp="1"/>
          </p:cNvSpPr>
          <p:nvPr>
            <p:ph idx="1"/>
          </p:nvPr>
        </p:nvSpPr>
        <p:spPr/>
        <p:txBody>
          <a:bodyPr>
            <a:normAutofit fontScale="92500" lnSpcReduction="10000"/>
          </a:bodyPr>
          <a:lstStyle/>
          <a:p>
            <a:pPr lvl="0"/>
            <a:r>
              <a:rPr lang="en-US" dirty="0"/>
              <a:t>Your brand is the mentor in the story but the true hero of the journey is your customer</a:t>
            </a:r>
          </a:p>
          <a:p>
            <a:pPr lvl="0"/>
            <a:r>
              <a:rPr lang="en-US" dirty="0"/>
              <a:t>The more you and your brand understand and empathize with your customers’ stories, and how you can mentor them in their quest for a better life, the more abundant growth you will experience in all aspects of your business, and in your life</a:t>
            </a:r>
          </a:p>
          <a:p>
            <a:pPr lvl="0"/>
            <a:r>
              <a:rPr lang="en-US" dirty="0"/>
              <a:t>As you explore the 10-step Story Cycle below, picture how the process is already playing out in your business, in the lives of your employees, with your customers, and in your own personal journey</a:t>
            </a:r>
          </a:p>
          <a:p>
            <a:pPr lvl="0"/>
            <a:r>
              <a:rPr lang="en-US" dirty="0"/>
              <a:t>The backstory helps you quickly articulate your #1 position in the marketplace: what you do better than anyone else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Storytelling</a:t>
            </a:r>
          </a:p>
        </p:txBody>
      </p:sp>
      <p:sp>
        <p:nvSpPr>
          <p:cNvPr id="3" name="Content Placeholder"/>
          <p:cNvSpPr>
            <a:spLocks noGrp="1"/>
          </p:cNvSpPr>
          <p:nvPr>
            <p:ph idx="1"/>
          </p:nvPr>
        </p:nvSpPr>
        <p:spPr/>
        <p:txBody>
          <a:bodyPr/>
          <a:lstStyle/>
          <a:p>
            <a:pPr lvl="0"/>
            <a:r>
              <a:rPr lang="en-US" dirty="0"/>
              <a:t>This is your first step out of the primordial muck of commoditization creating meaning in the hearts and minds of your audiences for your brand</a:t>
            </a:r>
          </a:p>
          <a:p>
            <a:pPr lvl="0"/>
            <a:r>
              <a:rPr lang="en-US" dirty="0"/>
              <a:t>What does your hero want as it relates to the product or service you offer, and how does their quest intersect with the goals and aspirations you have for your brand?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THE BUSINESS MODEL CANVAS</a:t>
            </a:r>
          </a:p>
        </p:txBody>
      </p:sp>
      <p:sp>
        <p:nvSpPr>
          <p:cNvPr id="3" name="Content Placeholder"/>
          <p:cNvSpPr>
            <a:spLocks noGrp="1"/>
          </p:cNvSpPr>
          <p:nvPr>
            <p:ph idx="1"/>
          </p:nvPr>
        </p:nvSpPr>
        <p:spPr/>
        <p:txBody>
          <a:bodyPr/>
          <a:lstStyle/>
          <a:p>
            <a:pPr lvl="0"/>
            <a:r>
              <a:rPr lang="en-US" dirty="0"/>
              <a:t>The Business Model Canvas is a strategic tool used for visually developing or displaying a business model</a:t>
            </a:r>
          </a:p>
          <a:p>
            <a:pPr lvl="0"/>
            <a:r>
              <a:rPr lang="en-US" dirty="0"/>
              <a:t>A BMC helps determine and align the key business activities and their relationship to your value proposition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365125"/>
            <a:ext cx="9663260" cy="784945"/>
          </a:xfrm>
        </p:spPr>
        <p:txBody>
          <a:bodyPr>
            <a:normAutofit fontScale="90000"/>
          </a:bodyPr>
          <a:lstStyle/>
          <a:p>
            <a:r>
              <a:rPr lang="en-US" dirty="0"/>
              <a:t>The 9 elements of a business model canvas</a:t>
            </a:r>
          </a:p>
        </p:txBody>
      </p:sp>
      <p:sp>
        <p:nvSpPr>
          <p:cNvPr id="3" name="Content Placeholder"/>
          <p:cNvSpPr>
            <a:spLocks noGrp="1"/>
          </p:cNvSpPr>
          <p:nvPr>
            <p:ph idx="1"/>
          </p:nvPr>
        </p:nvSpPr>
        <p:spPr/>
        <p:txBody>
          <a:bodyPr/>
          <a:lstStyle/>
          <a:p>
            <a:pPr lvl="0"/>
            <a:r>
              <a:rPr lang="en-US" dirty="0"/>
              <a:t>The canvas provides you with nine key business elements to illustrate, summarize, and track</a:t>
            </a:r>
          </a:p>
          <a:p>
            <a:pPr lvl="0"/>
            <a:r>
              <a:rPr lang="en-US" dirty="0"/>
              <a:t>The 9 blocks of a BCM are: List the key partnerships your business leverages or relies upon for success</a:t>
            </a:r>
          </a:p>
          <a:p>
            <a:pPr lvl="0"/>
            <a:r>
              <a:rPr lang="en-US" dirty="0"/>
              <a:t>List the key resources your business relies upon or uses in order to operate and provide services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Customer relationships</a:t>
            </a:r>
          </a:p>
        </p:txBody>
      </p:sp>
      <p:sp>
        <p:nvSpPr>
          <p:cNvPr id="3" name="Content Placeholder"/>
          <p:cNvSpPr>
            <a:spLocks noGrp="1"/>
          </p:cNvSpPr>
          <p:nvPr>
            <p:ph idx="1"/>
          </p:nvPr>
        </p:nvSpPr>
        <p:spPr/>
        <p:txBody>
          <a:bodyPr/>
          <a:lstStyle/>
          <a:p>
            <a:pPr lvl="0"/>
            <a:r>
              <a:rPr lang="en-US" dirty="0"/>
              <a:t>Define and describe the primary relationships you have with your customers, including how you interact with this, how these interactions differ among different types of customers, and the level of support the different customers receive</a:t>
            </a:r>
          </a:p>
          <a:p>
            <a:pPr lvl="0"/>
            <a:r>
              <a:rPr lang="en-US" dirty="0"/>
              <a:t>Instead, the BMC is used to summarize and visually illustrate the most important information of a business model, and to provide centralized ongoing clarity</a:t>
            </a:r>
          </a:p>
          <a:p>
            <a:pPr lvl="0"/>
            <a:r>
              <a:rPr lang="en-US" dirty="0"/>
              <a:t>The BMC is also appropriate for visualizing new business models, as it helps organize and consolidate ideas around your key functions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148309"/>
            <a:ext cx="10515600" cy="1325563"/>
          </a:xfrm>
        </p:spPr>
        <p:txBody>
          <a:bodyPr/>
          <a:lstStyle/>
          <a:p>
            <a:r>
              <a:rPr lang="en-US" dirty="0"/>
              <a:t>Benefits of using a business model canvas</a:t>
            </a:r>
          </a:p>
        </p:txBody>
      </p:sp>
      <p:sp>
        <p:nvSpPr>
          <p:cNvPr id="3" name="Content Placeholder"/>
          <p:cNvSpPr>
            <a:spLocks noGrp="1"/>
          </p:cNvSpPr>
          <p:nvPr>
            <p:ph idx="1"/>
          </p:nvPr>
        </p:nvSpPr>
        <p:spPr/>
        <p:txBody>
          <a:bodyPr/>
          <a:lstStyle/>
          <a:p>
            <a:pPr lvl="0"/>
            <a:r>
              <a:rPr lang="en-US" dirty="0"/>
              <a:t>The Business Model Canvas is extremely useful in structuring your business model visually</a:t>
            </a:r>
          </a:p>
          <a:p>
            <a:pPr lvl="0"/>
            <a:r>
              <a:rPr lang="en-US" dirty="0"/>
              <a:t>This helps at different stages of defining your business model</a:t>
            </a:r>
          </a:p>
          <a:p>
            <a:pPr lvl="0"/>
            <a:r>
              <a:rPr lang="en-US" dirty="0"/>
              <a:t>Many find it easier to visualize a business model in one simplified view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THE SIX STEPS</a:t>
            </a:r>
          </a:p>
        </p:txBody>
      </p:sp>
      <p:sp>
        <p:nvSpPr>
          <p:cNvPr id="3" name="Content Placeholder"/>
          <p:cNvSpPr>
            <a:spLocks noGrp="1"/>
          </p:cNvSpPr>
          <p:nvPr>
            <p:ph idx="1"/>
          </p:nvPr>
        </p:nvSpPr>
        <p:spPr/>
        <p:txBody>
          <a:bodyPr>
            <a:normAutofit lnSpcReduction="10000"/>
          </a:bodyPr>
          <a:lstStyle/>
          <a:p>
            <a:pPr lvl="0"/>
            <a:r>
              <a:rPr lang="en-US" dirty="0"/>
              <a:t>Design Thinking should not be seen as a concrete and inflexible approach to design; the component stages identified in the image above serve as a guide to the activities that you would typically find</a:t>
            </a:r>
          </a:p>
          <a:p>
            <a:pPr lvl="0"/>
            <a:r>
              <a:rPr lang="en-US" dirty="0"/>
              <a:t>This creates a perpetual loop, in which the designers continue to gain new insights, develop new ways of viewing the product and its possible uses, and develop a greater understanding of the users and the problems they face</a:t>
            </a:r>
          </a:p>
          <a:p>
            <a:pPr lvl="0"/>
            <a:r>
              <a:rPr lang="en-US" dirty="0"/>
              <a:t>The first step of design thinking is “Discover the problem or needs”, that means problem detecting and discovering what is the problem which you are trying to solve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Focuses you on your value proposition</a:t>
            </a:r>
          </a:p>
        </p:txBody>
      </p:sp>
      <p:sp>
        <p:nvSpPr>
          <p:cNvPr id="3" name="Content Placeholder"/>
          <p:cNvSpPr>
            <a:spLocks noGrp="1"/>
          </p:cNvSpPr>
          <p:nvPr>
            <p:ph idx="1"/>
          </p:nvPr>
        </p:nvSpPr>
        <p:spPr/>
        <p:txBody>
          <a:bodyPr/>
          <a:lstStyle/>
          <a:p>
            <a:pPr lvl="0"/>
            <a:r>
              <a:rPr lang="en-US" dirty="0"/>
              <a:t>The value proposition is at the heart of the entire Business Model Canvas, so you can continually focus on the reason why your business exists</a:t>
            </a:r>
          </a:p>
          <a:p>
            <a:pPr lvl="0"/>
            <a:r>
              <a:rPr lang="en-US" dirty="0"/>
              <a:t>With the Business Model Canvas, you can see how all of the elements of your business are interrelated and inform or affect each other</a:t>
            </a:r>
          </a:p>
          <a:p>
            <a:pPr lvl="0"/>
            <a:r>
              <a:rPr lang="en-US" dirty="0"/>
              <a:t>Because the visual presentation is easy to grasp and understand, teams, stakeholders, advisors, and partners should find the canvas to be relatively straightforward and easy to understand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838200" y="365125"/>
            <a:ext cx="10515600" cy="1325563"/>
          </a:xfrm>
        </p:spPr>
        <p:txBody>
          <a:bodyPr/>
          <a:lstStyle/>
          <a:p>
            <a:r>
              <a:rPr lang="en-US" dirty="0"/>
              <a:t>Ideation</a:t>
            </a:r>
          </a:p>
        </p:txBody>
      </p:sp>
      <p:sp>
        <p:nvSpPr>
          <p:cNvPr id="3" name="Content Placeholder"/>
          <p:cNvSpPr>
            <a:spLocks noGrp="1"/>
          </p:cNvSpPr>
          <p:nvPr>
            <p:ph type="body" idx="1"/>
          </p:nvPr>
        </p:nvSpPr>
        <p:spPr>
          <a:xfrm>
            <a:off x="838200" y="1825625"/>
            <a:ext cx="10515600" cy="4351338"/>
          </a:xfrm>
        </p:spPr>
        <p:txBody>
          <a:bodyPr>
            <a:normAutofit fontScale="92500" lnSpcReduction="20000"/>
          </a:bodyPr>
          <a:lstStyle/>
          <a:p>
            <a:pPr lvl="0"/>
            <a:r>
              <a:rPr lang="en-US" dirty="0"/>
              <a:t>During the third stage of the Design Thinking process, designers are ready to start generating ideas</a:t>
            </a:r>
          </a:p>
          <a:p>
            <a:pPr lvl="0"/>
            <a:r>
              <a:rPr lang="en-US" dirty="0"/>
              <a:t>You’ve grown to understand your users and their needs in the first stage, and you’ve analysed and synthesised your observations in the Define stage, and ended up with a human-centered problem statement</a:t>
            </a:r>
          </a:p>
          <a:p>
            <a:pPr lvl="0"/>
            <a:r>
              <a:rPr lang="en-US" dirty="0"/>
              <a:t>With this solid background yourself and your team members can start to 'think outside the box' to identify new solutions to the problem statement you’ve created, and you can start to look for alternative ways of viewing the problem</a:t>
            </a:r>
          </a:p>
          <a:p>
            <a:pPr lvl="0"/>
            <a:r>
              <a:rPr lang="en-US" dirty="0"/>
              <a:t>There are hundreds of Ideation techniques such as Brainstorm, Brainwrite, Subtracting method, Morphological Analysis and Forced relationship</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Ideation</a:t>
            </a:r>
          </a:p>
        </p:txBody>
      </p:sp>
      <p:sp>
        <p:nvSpPr>
          <p:cNvPr id="3" name="Content Placeholder"/>
          <p:cNvSpPr>
            <a:spLocks noGrp="1"/>
          </p:cNvSpPr>
          <p:nvPr>
            <p:ph idx="1"/>
          </p:nvPr>
        </p:nvSpPr>
        <p:spPr/>
        <p:txBody>
          <a:bodyPr>
            <a:normAutofit fontScale="92500"/>
          </a:bodyPr>
          <a:lstStyle/>
          <a:p>
            <a:pPr lvl="0"/>
            <a:r>
              <a:rPr lang="en-US" dirty="0"/>
              <a:t>Brainstorm and Subtracting method sessions are typically used to stimulate free thinking and to expand the problem space</a:t>
            </a:r>
          </a:p>
          <a:p>
            <a:pPr lvl="0"/>
            <a:r>
              <a:rPr lang="en-US" dirty="0"/>
              <a:t>It is important to get as many ideas or problem solutions as possible at the beginning of the Ideation phase</a:t>
            </a:r>
          </a:p>
          <a:p>
            <a:pPr lvl="0"/>
            <a:r>
              <a:rPr lang="en-US" dirty="0"/>
              <a:t>It is fundamental to assure that all participants share a deep background knowledge on the topic of the brainwriting session</a:t>
            </a:r>
          </a:p>
          <a:p>
            <a:pPr lvl="0"/>
            <a:r>
              <a:rPr lang="en-US" dirty="0"/>
              <a:t>This is a worksheet that has to be handed out to each participant and consists of a grid where the heading of the columns are Idea 1, Idea 2 and Idea 3 and the rows identify the name of who has contributed to that particular suggestion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Prototype</a:t>
            </a:r>
          </a:p>
        </p:txBody>
      </p:sp>
      <p:sp>
        <p:nvSpPr>
          <p:cNvPr id="3" name="Content Placeholder"/>
          <p:cNvSpPr>
            <a:spLocks noGrp="1"/>
          </p:cNvSpPr>
          <p:nvPr>
            <p:ph idx="1"/>
          </p:nvPr>
        </p:nvSpPr>
        <p:spPr/>
        <p:txBody>
          <a:bodyPr>
            <a:normAutofit lnSpcReduction="10000"/>
          </a:bodyPr>
          <a:lstStyle/>
          <a:p>
            <a:pPr lvl="0"/>
            <a:r>
              <a:rPr lang="en-US" dirty="0"/>
              <a:t>The design team will now produce a number of inexpensive, scaled down versions of the product or specific features found within the product, so they can investigate the problem solutions generated in the previous stage</a:t>
            </a:r>
          </a:p>
          <a:p>
            <a:pPr lvl="0"/>
            <a:r>
              <a:rPr lang="en-US" dirty="0"/>
              <a:t>This is an experimental phase, and the aim is to identify the best possible solution for each of the problems identified during the first three stages</a:t>
            </a:r>
          </a:p>
          <a:p>
            <a:pPr lvl="0"/>
            <a:r>
              <a:rPr lang="en-US" dirty="0"/>
              <a:t>The solutions are implemented within the prototypes and, one-by-one, they are investigated and either accepted, improved and reexamined, or rejected on the basis of the users’ experiences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Implement</a:t>
            </a:r>
          </a:p>
        </p:txBody>
      </p:sp>
      <p:sp>
        <p:nvSpPr>
          <p:cNvPr id="3" name="Content Placeholder"/>
          <p:cNvSpPr>
            <a:spLocks noGrp="1"/>
          </p:cNvSpPr>
          <p:nvPr>
            <p:ph idx="1"/>
          </p:nvPr>
        </p:nvSpPr>
        <p:spPr/>
        <p:txBody>
          <a:bodyPr/>
          <a:lstStyle/>
          <a:p>
            <a:pPr lvl="0"/>
            <a:r>
              <a:rPr lang="en-US" dirty="0"/>
              <a:t>Designers or evaluators rigorously test the complete product using the best solutions identified during the prototyping phase</a:t>
            </a:r>
          </a:p>
          <a:p>
            <a:pPr lvl="0"/>
            <a:r>
              <a:rPr lang="en-US" dirty="0"/>
              <a:t>This is the late stage of the model, but in an iterative process, the results generated during the testing phase are often used to redefine one or more problems and inform the understanding of the users, the conditions of use, how people think, behave, and feel, and to empathise</a:t>
            </a:r>
          </a:p>
          <a:p>
            <a:pPr lvl="0"/>
            <a:r>
              <a:rPr lang="en-US" dirty="0"/>
              <a:t>Professional market research is complex and expensive but even a non-professional market survey will give you a information about who the target market responded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Evaluate</a:t>
            </a:r>
          </a:p>
        </p:txBody>
      </p:sp>
      <p:sp>
        <p:nvSpPr>
          <p:cNvPr id="3" name="Content Placeholder"/>
          <p:cNvSpPr>
            <a:spLocks noGrp="1"/>
          </p:cNvSpPr>
          <p:nvPr>
            <p:ph idx="1"/>
          </p:nvPr>
        </p:nvSpPr>
        <p:spPr/>
        <p:txBody>
          <a:bodyPr/>
          <a:lstStyle/>
          <a:p>
            <a:pPr lvl="0"/>
            <a:r>
              <a:rPr lang="en-US" dirty="0"/>
              <a:t>The final stage is evaluating your market research results and implicating them to your idea</a:t>
            </a:r>
          </a:p>
          <a:p>
            <a:pPr lvl="0"/>
            <a:r>
              <a:rPr lang="en-US" dirty="0"/>
              <a:t>A SWOT analyze is a good way to evaluate your final product</a:t>
            </a:r>
          </a:p>
          <a:p>
            <a:pPr lvl="0"/>
            <a:r>
              <a:rPr lang="en-US" dirty="0"/>
              <a:t>The beauty of design thinking is that after this final stage you can start again and improve your idea with the same steps</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3278</Words>
  <Application>Microsoft Office PowerPoint</Application>
  <PresentationFormat>Widescreen</PresentationFormat>
  <Paragraphs>181</Paragraphs>
  <Slides>40</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Calibri</vt:lpstr>
      <vt:lpstr>Office Theme</vt:lpstr>
      <vt:lpstr>IDEATION PHASE: IDEATION METHODS &amp; DESIGN THINKING; FIRST STEPS TO DEVELOP YOUR IDEA</vt:lpstr>
      <vt:lpstr>Outline</vt:lpstr>
      <vt:lpstr>THE DESIGN THINKING APPROACH</vt:lpstr>
      <vt:lpstr>THE SIX STEPS</vt:lpstr>
      <vt:lpstr>Ideation</vt:lpstr>
      <vt:lpstr>Ideation</vt:lpstr>
      <vt:lpstr>Prototype</vt:lpstr>
      <vt:lpstr>Implement</vt:lpstr>
      <vt:lpstr>Evaluate</vt:lpstr>
      <vt:lpstr>THE BUSINESS MODEL IDEATION TECHNIQUES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Customer Insights</vt:lpstr>
      <vt:lpstr>WHERE PRODUCT DEVELOPMENT SHOULD START</vt:lpstr>
      <vt:lpstr>WHERE PRODUCT DEVELOPMENT SHOULD START</vt:lpstr>
      <vt:lpstr>Do you know your customers?</vt:lpstr>
      <vt:lpstr>How to discover your prospects world view</vt:lpstr>
      <vt:lpstr>Difference between worldview and personas</vt:lpstr>
      <vt:lpstr>The Empathy Map</vt:lpstr>
      <vt:lpstr>Empathy map basics</vt:lpstr>
      <vt:lpstr>Prototyping</vt:lpstr>
      <vt:lpstr>Prototyping Process</vt:lpstr>
      <vt:lpstr>Types of Prototyping</vt:lpstr>
      <vt:lpstr>Low-Fidelity Prototyping</vt:lpstr>
      <vt:lpstr>Low-Fidelity Prototyping</vt:lpstr>
      <vt:lpstr>Low-Fidelity Prototyping</vt:lpstr>
      <vt:lpstr>Guidelines for Prototyping</vt:lpstr>
      <vt:lpstr>Storytelling</vt:lpstr>
      <vt:lpstr>Storytelling</vt:lpstr>
      <vt:lpstr>THE BUSINESS MODEL CANVAS</vt:lpstr>
      <vt:lpstr>The 9 elements of a business model canvas</vt:lpstr>
      <vt:lpstr>Customer relationships</vt:lpstr>
      <vt:lpstr>Benefits of using a business model canvas</vt:lpstr>
      <vt:lpstr>Focuses you on your value proposition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IDEATION PHASE: IDEATION METHODS &amp; DESIGN THINKING; FIRST STEPS TO DEVELOP YOUR IDEA</dc:title>
  <dc:creator>Tulip Gonsalves</dc:creator>
  <cp:lastModifiedBy>Tulip Gonsalves</cp:lastModifiedBy>
  <cp:revision>8</cp:revision>
  <dcterms:created xsi:type="dcterms:W3CDTF">2023-08-28T15:06:23Z</dcterms:created>
  <dcterms:modified xsi:type="dcterms:W3CDTF">2024-06-24T11:44:34Z</dcterms:modified>
</cp:coreProperties>
</file>