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73" r:id="rId10"/>
    <p:sldId id="276" r:id="rId11"/>
    <p:sldId id="277" r:id="rId12"/>
    <p:sldId id="278" r:id="rId13"/>
    <p:sldId id="279" r:id="rId14"/>
    <p:sldId id="280" r:id="rId15"/>
    <p:sldId id="281" r:id="rId16"/>
    <p:sldId id="282" r:id="rId17"/>
    <p:sldId id="283" r:id="rId18"/>
    <p:sldId id="284" r:id="rId19"/>
    <p:sldId id="274" r:id="rId20"/>
    <p:sldId id="275" r:id="rId21"/>
    <p:sldId id="285" r:id="rId22"/>
    <p:sldId id="286" r:id="rId23"/>
    <p:sldId id="287" r:id="rId24"/>
    <p:sldId id="290" r:id="rId25"/>
    <p:sldId id="291" r:id="rId26"/>
    <p:sldId id="288" r:id="rId27"/>
    <p:sldId id="289" r:id="rId28"/>
    <p:sldId id="293" r:id="rId29"/>
    <p:sldId id="294" r:id="rId30"/>
    <p:sldId id="295" r:id="rId31"/>
    <p:sldId id="296" r:id="rId32"/>
    <p:sldId id="298" r:id="rId33"/>
    <p:sldId id="297" r:id="rId34"/>
    <p:sldId id="299" r:id="rId35"/>
    <p:sldId id="300" r:id="rId36"/>
    <p:sldId id="301" r:id="rId37"/>
    <p:sldId id="303"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99FF"/>
    <a:srgbClr val="F0EA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dirty="0"/>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C0C700-5C82-4780-0794-BC07B7936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36981" y="5693531"/>
            <a:ext cx="2443575" cy="662819"/>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dirty="0"/>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av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av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av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av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av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av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a:rPr lang="en-GB" dirty="0"/>
              <a:t>Introduction to Entrepreneurship</a:t>
            </a:r>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1E4E-6466-F81D-D9C1-27BA838F5C62}"/>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How to identify and evaluate entrepreneurial opportunities?</a:t>
            </a:r>
            <a:endParaRPr lang="en-GB" dirty="0"/>
          </a:p>
        </p:txBody>
      </p:sp>
      <p:sp>
        <p:nvSpPr>
          <p:cNvPr id="3" name="Content Placeholder 2">
            <a:extLst>
              <a:ext uri="{FF2B5EF4-FFF2-40B4-BE49-F238E27FC236}">
                <a16:creationId xmlns:a16="http://schemas.microsoft.com/office/drawing/2014/main" id="{6FF8A7A5-6DAF-B09C-FE30-95B6A5EDA352}"/>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The lean startup approach, which is a methodology that emphasizes experimentation, customer feedback, and iterative learning. </a:t>
            </a:r>
            <a:r>
              <a:rPr lang="en-GB" dirty="0">
                <a:latin typeface="Bahnschrift Light Condensed" panose="020B0502040204020203" pitchFamily="34" charset="0"/>
              </a:rPr>
              <a:t>It helps you to test your assumptions and validate your business idea before investing too much time and money</a:t>
            </a:r>
            <a:r>
              <a:rPr lang="en-GB" b="0" i="0" dirty="0">
                <a:effectLst/>
                <a:latin typeface="Bahnschrift Light Condensed" panose="020B0502040204020203" pitchFamily="34" charset="0"/>
              </a:rPr>
              <a:t>.</a:t>
            </a:r>
          </a:p>
          <a:p>
            <a:pPr algn="just"/>
            <a:r>
              <a:rPr lang="en-GB" b="0" i="0" dirty="0">
                <a:effectLst/>
                <a:latin typeface="Bahnschrift Light Condensed" panose="020B0502040204020203" pitchFamily="34" charset="0"/>
              </a:rPr>
              <a:t>To identify and evaluate entrepreneurial opportunities, you need to conduct both primary and secondary research to gather relevant data and information about your target market, customer segments, competitors, industry trends, and best practices. </a:t>
            </a:r>
            <a:r>
              <a:rPr lang="en-GB" dirty="0">
                <a:latin typeface="Bahnschrift Light Condensed" panose="020B0502040204020203" pitchFamily="34" charset="0"/>
              </a:rPr>
              <a:t>You also need to apply critical thinking and creativity to generate and refine your ideas, and to assess their potential viability and feasibility</a:t>
            </a:r>
            <a:r>
              <a:rPr lang="en-GB" b="0" i="0" dirty="0">
                <a:effectLst/>
                <a:latin typeface="Bahnschrift Light Condensed" panose="020B0502040204020203" pitchFamily="34" charset="0"/>
              </a:rPr>
              <a:t>. </a:t>
            </a:r>
            <a:r>
              <a:rPr lang="en-GB" dirty="0">
                <a:latin typeface="Bahnschrift Light Condensed" panose="020B0502040204020203" pitchFamily="34" charset="0"/>
              </a:rPr>
              <a:t>Finally, you need to communicate your entrepreneurial opportunity effectively by writing and pitching a compelling business plan that showcases your value proposition, market opportunity, competitive advantage, and financial projections</a:t>
            </a:r>
            <a:r>
              <a:rPr lang="en-GB"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313262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D209-3A7F-4DF4-6393-0559AC3766BC}"/>
              </a:ext>
            </a:extLst>
          </p:cNvPr>
          <p:cNvSpPr>
            <a:spLocks noGrp="1"/>
          </p:cNvSpPr>
          <p:nvPr>
            <p:ph type="title"/>
          </p:nvPr>
        </p:nvSpPr>
        <p:spPr/>
        <p:txBody>
          <a:bodyPr>
            <a:normAutofit fontScale="90000"/>
          </a:bodyPr>
          <a:lstStyle/>
          <a:p>
            <a:r>
              <a:rPr lang="en-GB" i="0" dirty="0">
                <a:latin typeface="Bahnschrift SemiBold" panose="020B0502040204020203" pitchFamily="34" charset="0"/>
              </a:rPr>
              <a:t>What are the characteristics and skills of successful entrepreneurs?</a:t>
            </a:r>
            <a:br>
              <a:rPr lang="en-GB" b="0" i="0" dirty="0">
                <a:effectLst/>
                <a:latin typeface="Bahnschrift Light Condensed" panose="020B0502040204020203" pitchFamily="34" charset="0"/>
              </a:rPr>
            </a:br>
            <a:endParaRPr lang="en-GB" dirty="0"/>
          </a:p>
        </p:txBody>
      </p:sp>
      <p:sp>
        <p:nvSpPr>
          <p:cNvPr id="3" name="Content Placeholder 2">
            <a:extLst>
              <a:ext uri="{FF2B5EF4-FFF2-40B4-BE49-F238E27FC236}">
                <a16:creationId xmlns:a16="http://schemas.microsoft.com/office/drawing/2014/main" id="{5F1B3426-5115-F8B1-82F9-640794C9CD90}"/>
              </a:ext>
            </a:extLst>
          </p:cNvPr>
          <p:cNvSpPr>
            <a:spLocks noGrp="1"/>
          </p:cNvSpPr>
          <p:nvPr>
            <p:ph idx="1"/>
          </p:nvPr>
        </p:nvSpPr>
        <p:spPr>
          <a:xfrm>
            <a:off x="838200" y="1825625"/>
            <a:ext cx="7678271" cy="4351338"/>
          </a:xfrm>
        </p:spPr>
        <p:txBody>
          <a:bodyPr>
            <a:normAutofit fontScale="92500" lnSpcReduction="20000"/>
          </a:bodyPr>
          <a:lstStyle/>
          <a:p>
            <a:pPr algn="just"/>
            <a:r>
              <a:rPr lang="en-GB" b="0" i="0" dirty="0">
                <a:effectLst/>
                <a:latin typeface="Bahnschrift Light Condensed" panose="020B0502040204020203" pitchFamily="34" charset="0"/>
              </a:rPr>
              <a:t>Successful entrepreneurs are those who can turn their ideas into reality, overcome challenges, and create value for themselves and others. There are many characteristics and skills that can help entrepreneurs achieve their goals, but some of the most common ones are:</a:t>
            </a:r>
          </a:p>
          <a:p>
            <a:pPr algn="just">
              <a:buFont typeface="Arial" panose="020B0604020202020204" pitchFamily="34" charset="0"/>
              <a:buChar char="•"/>
            </a:pPr>
            <a:r>
              <a:rPr lang="en-GB" b="1" i="0" dirty="0">
                <a:effectLst/>
                <a:latin typeface="Bahnschrift Light Condensed" panose="020B0502040204020203" pitchFamily="34" charset="0"/>
              </a:rPr>
              <a:t>Curiosity</a:t>
            </a:r>
            <a:r>
              <a:rPr lang="en-GB" b="0" i="0" dirty="0">
                <a:effectLst/>
                <a:latin typeface="Bahnschrift Light Condensed" panose="020B0502040204020203" pitchFamily="34" charset="0"/>
              </a:rPr>
              <a:t>: Entrepreneurs are always eager to learn new things, explore new possibilities, and ask questions that challenge the status quo. </a:t>
            </a:r>
            <a:r>
              <a:rPr lang="en-GB" dirty="0">
                <a:latin typeface="Bahnschrift Light Condensed" panose="020B0502040204020203" pitchFamily="34" charset="0"/>
              </a:rPr>
              <a:t>They are not satisfied with what they already know, but seek to discover new opportunities and solutions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Creativity</a:t>
            </a:r>
            <a:r>
              <a:rPr lang="en-GB" b="0" i="0" dirty="0">
                <a:effectLst/>
                <a:latin typeface="Bahnschrift Light Condensed" panose="020B0502040204020203" pitchFamily="34" charset="0"/>
              </a:rPr>
              <a:t>: Entrepreneurs are able to generate original and innovative ideas that can solve problems or meet customer needs. </a:t>
            </a:r>
            <a:r>
              <a:rPr lang="en-GB" dirty="0">
                <a:latin typeface="Bahnschrift Light Condensed" panose="020B0502040204020203" pitchFamily="34" charset="0"/>
              </a:rPr>
              <a:t>They are not afraid to think outside the box, experiment with different approaches, and combine existing elements in new ways</a:t>
            </a:r>
            <a:r>
              <a:rPr lang="en-GB"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D35AD812-E16D-36E3-F865-1F797B20C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471" y="2554941"/>
            <a:ext cx="3340194" cy="2303929"/>
          </a:xfrm>
          <a:prstGeom prst="rect">
            <a:avLst/>
          </a:prstGeom>
          <a:ln>
            <a:noFill/>
          </a:ln>
          <a:effectLst>
            <a:softEdge rad="112500"/>
          </a:effectLst>
        </p:spPr>
      </p:pic>
    </p:spTree>
    <p:extLst>
      <p:ext uri="{BB962C8B-B14F-4D97-AF65-F5344CB8AC3E}">
        <p14:creationId xmlns:p14="http://schemas.microsoft.com/office/powerpoint/2010/main" val="63249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709-60AA-5CA1-922E-69670BA066D3}"/>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What are the characteristics and skills of successful entrepreneurs?</a:t>
            </a:r>
            <a:endParaRPr lang="en-GB" dirty="0"/>
          </a:p>
        </p:txBody>
      </p:sp>
      <p:sp>
        <p:nvSpPr>
          <p:cNvPr id="3" name="Content Placeholder 2">
            <a:extLst>
              <a:ext uri="{FF2B5EF4-FFF2-40B4-BE49-F238E27FC236}">
                <a16:creationId xmlns:a16="http://schemas.microsoft.com/office/drawing/2014/main" id="{C46A6BCC-0FB9-B887-01E1-7377683C99DE}"/>
              </a:ext>
            </a:extLst>
          </p:cNvPr>
          <p:cNvSpPr>
            <a:spLocks noGrp="1"/>
          </p:cNvSpPr>
          <p:nvPr>
            <p:ph idx="1"/>
          </p:nvPr>
        </p:nvSpPr>
        <p:spPr/>
        <p:txBody>
          <a:bodyPr>
            <a:normAutofit fontScale="92500"/>
          </a:bodyPr>
          <a:lstStyle/>
          <a:p>
            <a:pPr algn="just">
              <a:buFont typeface="Arial" panose="020B0604020202020204" pitchFamily="34" charset="0"/>
              <a:buChar char="•"/>
            </a:pPr>
            <a:r>
              <a:rPr lang="en-GB" b="1" i="0" dirty="0">
                <a:effectLst/>
                <a:latin typeface="Bahnschrift Light Condensed" panose="020B0502040204020203" pitchFamily="34" charset="0"/>
              </a:rPr>
              <a:t>Persuasiveness</a:t>
            </a:r>
            <a:r>
              <a:rPr lang="en-GB" b="0" i="0" dirty="0">
                <a:effectLst/>
                <a:latin typeface="Bahnschrift Light Condensed" panose="020B0502040204020203" pitchFamily="34" charset="0"/>
              </a:rPr>
              <a:t>: Entrepreneurs are able to communicate their vision and value proposition effectively to various stakeholders, such as customers, investors, partners, and employees. </a:t>
            </a:r>
            <a:r>
              <a:rPr lang="en-GB" dirty="0">
                <a:latin typeface="Bahnschrift Light Condensed" panose="020B0502040204020203" pitchFamily="34" charset="0"/>
              </a:rPr>
              <a:t>They can convince others to support their venture, buy their product or service, or join their team</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Focus</a:t>
            </a:r>
            <a:r>
              <a:rPr lang="en-GB" b="0" i="0" dirty="0">
                <a:effectLst/>
                <a:latin typeface="Bahnschrift Light Condensed" panose="020B0502040204020203" pitchFamily="34" charset="0"/>
              </a:rPr>
              <a:t>: Entrepreneurs are able to concentrate on their goals and prioritize their tasks. They are not easily distracted by irrelevant or trivial matters, but keep their eyes on the prize. </a:t>
            </a:r>
            <a:r>
              <a:rPr lang="en-GB" dirty="0">
                <a:latin typeface="Bahnschrift Light Condensed" panose="020B0502040204020203" pitchFamily="34" charset="0"/>
              </a:rPr>
              <a:t>They are also able to balance their passion with their discipline, and avoid burning out or losing sight of their purpose</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Flexibility</a:t>
            </a:r>
            <a:r>
              <a:rPr lang="en-GB" b="0" i="0" dirty="0">
                <a:effectLst/>
                <a:latin typeface="Bahnschrift Light Condensed" panose="020B0502040204020203" pitchFamily="34" charset="0"/>
              </a:rPr>
              <a:t>: Entrepreneurs are able to adapt to changing circumstances and feedback. They are not rigid or dogmatic, but open to new information and perspectives. </a:t>
            </a:r>
            <a:r>
              <a:rPr lang="en-GB" dirty="0">
                <a:latin typeface="Bahnschrift Light Condensed" panose="020B0502040204020203" pitchFamily="34" charset="0"/>
              </a:rPr>
              <a:t>They are willing to pivot their strategy, modify their product, or adjust their business model if necessary</a:t>
            </a:r>
            <a:r>
              <a:rPr lang="en-GB"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355383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F6BC-49F9-06AA-38FA-CAFF8CDC8D3A}"/>
              </a:ext>
            </a:extLst>
          </p:cNvPr>
          <p:cNvSpPr>
            <a:spLocks noGrp="1"/>
          </p:cNvSpPr>
          <p:nvPr>
            <p:ph type="title"/>
          </p:nvPr>
        </p:nvSpPr>
        <p:spPr>
          <a:xfrm>
            <a:off x="838200" y="87219"/>
            <a:ext cx="10515600" cy="1325563"/>
          </a:xfrm>
        </p:spPr>
        <p:txBody>
          <a:bodyPr/>
          <a:lstStyle/>
          <a:p>
            <a:r>
              <a:rPr lang="en-GB" i="0" dirty="0">
                <a:latin typeface="Bahnschrift SemiBold" panose="020B0502040204020203" pitchFamily="34" charset="0"/>
              </a:rPr>
              <a:t>What are the characteristics and skills of successful entrepreneurs?</a:t>
            </a:r>
            <a:endParaRPr lang="en-GB" dirty="0"/>
          </a:p>
        </p:txBody>
      </p:sp>
      <p:sp>
        <p:nvSpPr>
          <p:cNvPr id="3" name="Content Placeholder 2">
            <a:extLst>
              <a:ext uri="{FF2B5EF4-FFF2-40B4-BE49-F238E27FC236}">
                <a16:creationId xmlns:a16="http://schemas.microsoft.com/office/drawing/2014/main" id="{62D16721-0AC1-7463-5A58-04E982D72849}"/>
              </a:ext>
            </a:extLst>
          </p:cNvPr>
          <p:cNvSpPr>
            <a:spLocks noGrp="1"/>
          </p:cNvSpPr>
          <p:nvPr>
            <p:ph idx="1"/>
          </p:nvPr>
        </p:nvSpPr>
        <p:spPr>
          <a:xfrm>
            <a:off x="838200" y="1825625"/>
            <a:ext cx="7140388" cy="4351338"/>
          </a:xfrm>
        </p:spPr>
        <p:txBody>
          <a:bodyPr>
            <a:normAutofit fontScale="85000" lnSpcReduction="20000"/>
          </a:bodyPr>
          <a:lstStyle/>
          <a:p>
            <a:pPr algn="just">
              <a:buFont typeface="Arial" panose="020B0604020202020204" pitchFamily="34" charset="0"/>
              <a:buChar char="•"/>
            </a:pPr>
            <a:r>
              <a:rPr lang="en-GB" b="1" i="0" dirty="0">
                <a:effectLst/>
                <a:latin typeface="Bahnschrift Light Condensed" panose="020B0502040204020203" pitchFamily="34" charset="0"/>
              </a:rPr>
              <a:t>Risk tolerance</a:t>
            </a:r>
            <a:r>
              <a:rPr lang="en-GB" b="0" i="0" dirty="0">
                <a:effectLst/>
                <a:latin typeface="Bahnschrift Light Condensed" panose="020B0502040204020203" pitchFamily="34" charset="0"/>
              </a:rPr>
              <a:t>: Entrepreneurs are able to cope with uncertainty and ambiguity. They are not paralyzed by fear of failure, but embrace it as a learning opportunity. </a:t>
            </a:r>
            <a:r>
              <a:rPr lang="en-GB" dirty="0">
                <a:latin typeface="Bahnschrift Light Condensed" panose="020B0502040204020203" pitchFamily="34" charset="0"/>
              </a:rPr>
              <a:t>They are also able to manage and mitigate the risks involved in their venture, and prepare for different scenarios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Resilience</a:t>
            </a:r>
            <a:r>
              <a:rPr lang="en-GB" b="0" i="0" dirty="0">
                <a:effectLst/>
                <a:latin typeface="Bahnschrift Light Condensed" panose="020B0502040204020203" pitchFamily="34" charset="0"/>
              </a:rPr>
              <a:t>: Entrepreneurs are able to bounce back from setbacks and challenges. They are not discouraged by difficulties, but motivated by them. </a:t>
            </a:r>
            <a:r>
              <a:rPr lang="en-GB" dirty="0">
                <a:latin typeface="Bahnschrift Light Condensed" panose="020B0502040204020203" pitchFamily="34" charset="0"/>
              </a:rPr>
              <a:t>They are also able to learn from their mistakes, and improve their performance and outcomes</a:t>
            </a:r>
            <a:r>
              <a:rPr lang="en-GB" b="0" i="0" dirty="0">
                <a:effectLst/>
                <a:latin typeface="Bahnschrift Light Condensed" panose="020B0502040204020203" pitchFamily="34" charset="0"/>
              </a:rPr>
              <a:t>.</a:t>
            </a:r>
          </a:p>
          <a:p>
            <a:pPr algn="just"/>
            <a:r>
              <a:rPr lang="en-GB" b="0" i="0" dirty="0">
                <a:effectLst/>
                <a:latin typeface="Bahnschrift Light Condensed" panose="020B0502040204020203" pitchFamily="34" charset="0"/>
              </a:rPr>
              <a:t>These are some of the characteristics and skills of successful entrepreneurs, but they are not exhaustive or exclusive. Different entrepreneurs may have different strengths and weaknesses, and may develop their skills over time. The most important thing </a:t>
            </a:r>
            <a:r>
              <a:rPr lang="en-GB" b="1" i="1" dirty="0">
                <a:effectLst/>
                <a:latin typeface="Bahnschrift Light Condensed" panose="020B0502040204020203" pitchFamily="34" charset="0"/>
              </a:rPr>
              <a:t>is to have a growth mindset, and a willingness to learn and improve</a:t>
            </a:r>
            <a:r>
              <a:rPr lang="en-GB"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474AFD31-3090-7DD4-1C7C-08245FC7D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634" y="2231285"/>
            <a:ext cx="3263154" cy="2650406"/>
          </a:xfrm>
          <a:prstGeom prst="rect">
            <a:avLst/>
          </a:prstGeom>
          <a:ln>
            <a:noFill/>
          </a:ln>
          <a:effectLst>
            <a:softEdge rad="112500"/>
          </a:effectLst>
        </p:spPr>
      </p:pic>
    </p:spTree>
    <p:extLst>
      <p:ext uri="{BB962C8B-B14F-4D97-AF65-F5344CB8AC3E}">
        <p14:creationId xmlns:p14="http://schemas.microsoft.com/office/powerpoint/2010/main" val="54128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01FF-6472-745D-749A-769FDE920071}"/>
              </a:ext>
            </a:extLst>
          </p:cNvPr>
          <p:cNvSpPr>
            <a:spLocks noGrp="1"/>
          </p:cNvSpPr>
          <p:nvPr>
            <p:ph type="title"/>
          </p:nvPr>
        </p:nvSpPr>
        <p:spPr>
          <a:xfrm>
            <a:off x="838200" y="18255"/>
            <a:ext cx="10515600" cy="1325563"/>
          </a:xfrm>
        </p:spPr>
        <p:txBody>
          <a:bodyPr>
            <a:normAutofit/>
          </a:bodyPr>
          <a:lstStyle/>
          <a:p>
            <a:r>
              <a:rPr lang="en-GB" i="0" dirty="0">
                <a:latin typeface="Bahnschrift SemiBold" panose="020B0502040204020203" pitchFamily="34" charset="0"/>
              </a:rPr>
              <a:t>How to develop and test a business model for a new venture?</a:t>
            </a:r>
            <a:endParaRPr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A5EF6221-815F-FE43-B48E-1E4AAC7D5D21}"/>
              </a:ext>
            </a:extLst>
          </p:cNvPr>
          <p:cNvSpPr>
            <a:spLocks noGrp="1"/>
          </p:cNvSpPr>
          <p:nvPr>
            <p:ph idx="1"/>
          </p:nvPr>
        </p:nvSpPr>
        <p:spPr/>
        <p:txBody>
          <a:bodyPr>
            <a:normAutofit/>
          </a:bodyPr>
          <a:lstStyle/>
          <a:p>
            <a:pPr algn="just"/>
            <a:r>
              <a:rPr lang="en-GB" b="0" i="0" dirty="0">
                <a:effectLst/>
                <a:latin typeface="Bahnschrift Light Condensed" panose="020B0502040204020203" pitchFamily="34" charset="0"/>
              </a:rPr>
              <a:t>Developing and testing a business model for a new venture is a process that involves defining and validating the key aspects of your value proposition, customer segments, revenue streams, cost structure, and competitive advantage. There are different methods and frameworks that can help you to do this, such as:</a:t>
            </a:r>
          </a:p>
          <a:p>
            <a:pPr algn="just">
              <a:buFont typeface="Arial" panose="020B0604020202020204" pitchFamily="34" charset="0"/>
              <a:buChar char="•"/>
            </a:pPr>
            <a:r>
              <a:rPr lang="en-GB" b="0" i="0" dirty="0">
                <a:effectLst/>
                <a:latin typeface="Bahnschrift Light Condensed" panose="020B0502040204020203" pitchFamily="34" charset="0"/>
              </a:rPr>
              <a:t>The business model canvas, which is a tool that helps you to describe, analyse, and design your business model in a structured way. </a:t>
            </a:r>
            <a:r>
              <a:rPr lang="en-GB" dirty="0">
                <a:latin typeface="Bahnschrift Light Condensed" panose="020B0502040204020203" pitchFamily="34" charset="0"/>
              </a:rPr>
              <a:t>It consists of nine building blocks that cover the key aspects of your value proposition, customers, channels, revenue streams, cost structure, key resources, key activities, key partnerships, and competitive advantage</a:t>
            </a:r>
            <a:r>
              <a:rPr lang="en-GB"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225340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71F2-3B28-B1A9-EDF2-4476B3148BFE}"/>
              </a:ext>
            </a:extLst>
          </p:cNvPr>
          <p:cNvSpPr>
            <a:spLocks noGrp="1"/>
          </p:cNvSpPr>
          <p:nvPr>
            <p:ph type="title"/>
          </p:nvPr>
        </p:nvSpPr>
        <p:spPr>
          <a:xfrm>
            <a:off x="838200" y="-74146"/>
            <a:ext cx="10515600" cy="1325563"/>
          </a:xfrm>
        </p:spPr>
        <p:txBody>
          <a:bodyPr/>
          <a:lstStyle/>
          <a:p>
            <a:r>
              <a:rPr lang="en-GB" i="0" dirty="0">
                <a:latin typeface="Bahnschrift SemiBold" panose="020B0502040204020203" pitchFamily="34" charset="0"/>
              </a:rPr>
              <a:t>How to develop and test a business model for a new venture?</a:t>
            </a:r>
            <a:endParaRPr lang="en-GB" dirty="0"/>
          </a:p>
        </p:txBody>
      </p:sp>
      <p:sp>
        <p:nvSpPr>
          <p:cNvPr id="3" name="Content Placeholder 2">
            <a:extLst>
              <a:ext uri="{FF2B5EF4-FFF2-40B4-BE49-F238E27FC236}">
                <a16:creationId xmlns:a16="http://schemas.microsoft.com/office/drawing/2014/main" id="{CC393E96-739B-5BA9-0071-7341F64CCA23}"/>
              </a:ext>
            </a:extLst>
          </p:cNvPr>
          <p:cNvSpPr>
            <a:spLocks noGrp="1"/>
          </p:cNvSpPr>
          <p:nvPr>
            <p:ph idx="1"/>
          </p:nvPr>
        </p:nvSpPr>
        <p:spPr>
          <a:xfrm>
            <a:off x="838200" y="1825625"/>
            <a:ext cx="7292788" cy="4351338"/>
          </a:xfrm>
        </p:spPr>
        <p:txBody>
          <a:bodyPr/>
          <a:lstStyle/>
          <a:p>
            <a:pPr algn="just">
              <a:buFont typeface="Arial" panose="020B0604020202020204" pitchFamily="34" charset="0"/>
              <a:buChar char="•"/>
            </a:pPr>
            <a:r>
              <a:rPr lang="en-GB" b="0" i="0" dirty="0">
                <a:effectLst/>
                <a:latin typeface="Bahnschrift Light Condensed" panose="020B0502040204020203" pitchFamily="34" charset="0"/>
              </a:rPr>
              <a:t>The lean startup approach, which is a methodology that emphasizes experimentation, customer feedback, and iterative learning. </a:t>
            </a:r>
            <a:r>
              <a:rPr lang="en-GB" dirty="0">
                <a:latin typeface="Bahnschrift Light Condensed" panose="020B0502040204020203" pitchFamily="34" charset="0"/>
              </a:rPr>
              <a:t>It helps you to test your assumptions and validate your business idea before investing too much time and money</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0" i="0" dirty="0">
                <a:effectLst/>
                <a:latin typeface="Bahnschrift Light Condensed" panose="020B0502040204020203" pitchFamily="34" charset="0"/>
              </a:rPr>
              <a:t>The venture development process, which is a step-by-step guide that helps you to start a company based on university intellectual property. </a:t>
            </a:r>
            <a:r>
              <a:rPr lang="en-GB" dirty="0">
                <a:latin typeface="Bahnschrift Light Condensed" panose="020B0502040204020203" pitchFamily="34" charset="0"/>
              </a:rPr>
              <a:t>It includes phases such as opportunity assessment, business planning, team formation, funding, and launch</a:t>
            </a:r>
            <a:r>
              <a:rPr lang="en-GB"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DC8AB66C-2E0E-E160-AD76-F4DC740A929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1205" y="2223247"/>
            <a:ext cx="3362882" cy="3281082"/>
          </a:xfrm>
          <a:prstGeom prst="rect">
            <a:avLst/>
          </a:prstGeom>
          <a:ln>
            <a:noFill/>
          </a:ln>
          <a:effectLst>
            <a:softEdge rad="112500"/>
          </a:effectLst>
        </p:spPr>
      </p:pic>
    </p:spTree>
    <p:extLst>
      <p:ext uri="{BB962C8B-B14F-4D97-AF65-F5344CB8AC3E}">
        <p14:creationId xmlns:p14="http://schemas.microsoft.com/office/powerpoint/2010/main" val="95238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635-B9FB-E030-ECC1-58C079E7C2A8}"/>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How to develop and test a business model for a new venture?</a:t>
            </a:r>
            <a:endParaRPr lang="en-GB" dirty="0"/>
          </a:p>
        </p:txBody>
      </p:sp>
      <p:sp>
        <p:nvSpPr>
          <p:cNvPr id="3" name="Content Placeholder 2">
            <a:extLst>
              <a:ext uri="{FF2B5EF4-FFF2-40B4-BE49-F238E27FC236}">
                <a16:creationId xmlns:a16="http://schemas.microsoft.com/office/drawing/2014/main" id="{EB11EA65-AFB3-F5D4-4F9F-A312A2E031D8}"/>
              </a:ext>
            </a:extLst>
          </p:cNvPr>
          <p:cNvSpPr>
            <a:spLocks noGrp="1"/>
          </p:cNvSpPr>
          <p:nvPr>
            <p:ph idx="1"/>
          </p:nvPr>
        </p:nvSpPr>
        <p:spPr/>
        <p:txBody>
          <a:bodyPr>
            <a:normAutofit/>
          </a:bodyPr>
          <a:lstStyle/>
          <a:p>
            <a:pPr algn="just"/>
            <a:r>
              <a:rPr lang="en-GB" b="0" i="0" dirty="0">
                <a:effectLst/>
                <a:latin typeface="Bahnschrift Light Condensed" panose="020B0502040204020203" pitchFamily="34" charset="0"/>
              </a:rPr>
              <a:t>To develop and test a business model for a new venture, you need to follow these general steps:</a:t>
            </a:r>
          </a:p>
          <a:p>
            <a:pPr algn="just">
              <a:buFont typeface="Arial" panose="020B0604020202020204" pitchFamily="34" charset="0"/>
              <a:buChar char="•"/>
            </a:pPr>
            <a:r>
              <a:rPr lang="en-GB" b="0" i="0" dirty="0">
                <a:effectLst/>
                <a:latin typeface="Bahnschrift Light Condensed" panose="020B0502040204020203" pitchFamily="34" charset="0"/>
              </a:rPr>
              <a:t>Identify and evaluate the problem or need that your product or service aims to solve or satisfy for your target customers. Conduct primary and secondary research to gather relevant data and information about your market, customer segments, competitors, industry trends, and best practices.</a:t>
            </a:r>
          </a:p>
          <a:p>
            <a:pPr algn="just">
              <a:buFont typeface="Arial" panose="020B0604020202020204" pitchFamily="34" charset="0"/>
              <a:buChar char="•"/>
            </a:pPr>
            <a:r>
              <a:rPr lang="en-GB" b="0" i="0" dirty="0">
                <a:effectLst/>
                <a:latin typeface="Bahnschrift Light Condensed" panose="020B0502040204020203" pitchFamily="34" charset="0"/>
              </a:rPr>
              <a:t>Generate and refine your value proposition, which is a clear and concise statement that describes how your product or service creates value for your customers and why they should choose you over your competitors. Use tools such as the value proposition canvas or the jobs to be done theory to help you with this step.</a:t>
            </a:r>
          </a:p>
          <a:p>
            <a:endParaRPr lang="en-GB" dirty="0"/>
          </a:p>
        </p:txBody>
      </p:sp>
    </p:spTree>
    <p:extLst>
      <p:ext uri="{BB962C8B-B14F-4D97-AF65-F5344CB8AC3E}">
        <p14:creationId xmlns:p14="http://schemas.microsoft.com/office/powerpoint/2010/main" val="363056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87E-7F92-2578-B603-8F27FA843621}"/>
              </a:ext>
            </a:extLst>
          </p:cNvPr>
          <p:cNvSpPr>
            <a:spLocks noGrp="1"/>
          </p:cNvSpPr>
          <p:nvPr>
            <p:ph type="title"/>
          </p:nvPr>
        </p:nvSpPr>
        <p:spPr>
          <a:xfrm>
            <a:off x="838200" y="96184"/>
            <a:ext cx="10515600" cy="1325563"/>
          </a:xfrm>
        </p:spPr>
        <p:txBody>
          <a:bodyPr/>
          <a:lstStyle/>
          <a:p>
            <a:r>
              <a:rPr lang="en-GB" i="0" dirty="0">
                <a:latin typeface="Bahnschrift SemiBold" panose="020B0502040204020203" pitchFamily="34" charset="0"/>
              </a:rPr>
              <a:t>How to develop and test a business model for a new venture?</a:t>
            </a:r>
            <a:endParaRPr lang="en-GB" dirty="0"/>
          </a:p>
        </p:txBody>
      </p:sp>
      <p:sp>
        <p:nvSpPr>
          <p:cNvPr id="3" name="Content Placeholder 2">
            <a:extLst>
              <a:ext uri="{FF2B5EF4-FFF2-40B4-BE49-F238E27FC236}">
                <a16:creationId xmlns:a16="http://schemas.microsoft.com/office/drawing/2014/main" id="{E839BE03-EC5D-B741-0B23-24D854E20E7F}"/>
              </a:ext>
            </a:extLst>
          </p:cNvPr>
          <p:cNvSpPr>
            <a:spLocks noGrp="1"/>
          </p:cNvSpPr>
          <p:nvPr>
            <p:ph idx="1"/>
          </p:nvPr>
        </p:nvSpPr>
        <p:spPr>
          <a:xfrm>
            <a:off x="838200" y="1825625"/>
            <a:ext cx="6925235" cy="4351338"/>
          </a:xfrm>
        </p:spPr>
        <p:txBody>
          <a:bodyPr>
            <a:normAutofit fontScale="92500"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Choose your revenue model, which is the way you will generate income from your product or service. Consider factors such as your cost structure, pricing strategy, customer willingness to pay, and market demand. Some common revenue models are subscription, freemium, advertising, commission, licensing, and direct sales.</a:t>
            </a:r>
          </a:p>
          <a:p>
            <a:pPr algn="just">
              <a:buFont typeface="Arial" panose="020B0604020202020204" pitchFamily="34" charset="0"/>
              <a:buChar char="•"/>
            </a:pPr>
            <a:r>
              <a:rPr lang="en-GB" b="0" i="0" dirty="0">
                <a:effectLst/>
                <a:latin typeface="Bahnschrift Light Condensed" panose="020B0502040204020203" pitchFamily="34" charset="0"/>
              </a:rPr>
              <a:t>Design and test your business model using the business model canvas or a similar tool. Fill in the nine building blocks with your assumptions and hypotheses, and then validate them with experiments and customer feedback. Use the lean startup approach or a similar methodology to help you with this step. Iterate and pivot your business model as needed based on your learning and results.</a:t>
            </a:r>
          </a:p>
          <a:p>
            <a:endParaRPr lang="en-GB" dirty="0"/>
          </a:p>
        </p:txBody>
      </p:sp>
      <p:pic>
        <p:nvPicPr>
          <p:cNvPr id="5" name="Picture 4">
            <a:extLst>
              <a:ext uri="{FF2B5EF4-FFF2-40B4-BE49-F238E27FC236}">
                <a16:creationId xmlns:a16="http://schemas.microsoft.com/office/drawing/2014/main" id="{0FA62EC7-ED22-76BC-E353-1ED0270C2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985" y="2896150"/>
            <a:ext cx="3380815" cy="2210288"/>
          </a:xfrm>
          <a:prstGeom prst="rect">
            <a:avLst/>
          </a:prstGeom>
          <a:ln>
            <a:noFill/>
          </a:ln>
          <a:effectLst>
            <a:softEdge rad="112500"/>
          </a:effectLst>
        </p:spPr>
      </p:pic>
    </p:spTree>
    <p:extLst>
      <p:ext uri="{BB962C8B-B14F-4D97-AF65-F5344CB8AC3E}">
        <p14:creationId xmlns:p14="http://schemas.microsoft.com/office/powerpoint/2010/main" val="14062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EAD5-1A46-F4C7-C46D-E3A108146FCA}"/>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How to develop and test a business model for a new venture?</a:t>
            </a:r>
            <a:endParaRPr lang="en-GB" dirty="0"/>
          </a:p>
        </p:txBody>
      </p:sp>
      <p:sp>
        <p:nvSpPr>
          <p:cNvPr id="3" name="Content Placeholder 2">
            <a:extLst>
              <a:ext uri="{FF2B5EF4-FFF2-40B4-BE49-F238E27FC236}">
                <a16:creationId xmlns:a16="http://schemas.microsoft.com/office/drawing/2014/main" id="{2CA327BC-0514-221A-3FDD-44C276061D54}"/>
              </a:ext>
            </a:extLst>
          </p:cNvPr>
          <p:cNvSpPr>
            <a:spLocks noGrp="1"/>
          </p:cNvSpPr>
          <p:nvPr>
            <p:ph idx="1"/>
          </p:nvPr>
        </p:nvSpPr>
        <p:spPr/>
        <p:txBody>
          <a:bodyPr/>
          <a:lstStyle/>
          <a:p>
            <a:pPr algn="just"/>
            <a:r>
              <a:rPr lang="en-GB" b="0" i="0" dirty="0">
                <a:effectLst/>
                <a:latin typeface="Bahnschrift Light Condensed" panose="020B0502040204020203" pitchFamily="34" charset="0"/>
              </a:rPr>
              <a:t>Communicate and pitch your business model effectively to various stakeholders, such as customers, investors, partners, and employees. </a:t>
            </a:r>
          </a:p>
          <a:p>
            <a:pPr algn="just"/>
            <a:r>
              <a:rPr lang="en-GB" b="0" i="0" dirty="0">
                <a:effectLst/>
                <a:latin typeface="Bahnschrift Light Condensed" panose="020B0502040204020203" pitchFamily="34" charset="0"/>
              </a:rPr>
              <a:t>Use tools such as the business model story or the pitch deck to help you with this step. </a:t>
            </a:r>
          </a:p>
          <a:p>
            <a:pPr algn="just"/>
            <a:r>
              <a:rPr lang="en-GB" b="0" i="0" dirty="0">
                <a:effectLst/>
                <a:latin typeface="Bahnschrift Light Condensed" panose="020B0502040204020203" pitchFamily="34" charset="0"/>
              </a:rPr>
              <a:t>Highlight your value proposition, market opportunity, competitive advantage, and financial projections.</a:t>
            </a:r>
          </a:p>
          <a:p>
            <a:endParaRPr lang="en-GB" dirty="0"/>
          </a:p>
        </p:txBody>
      </p:sp>
    </p:spTree>
    <p:extLst>
      <p:ext uri="{BB962C8B-B14F-4D97-AF65-F5344CB8AC3E}">
        <p14:creationId xmlns:p14="http://schemas.microsoft.com/office/powerpoint/2010/main" val="310093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96C-1235-7EEA-51A1-3E1D273D6D2B}"/>
              </a:ext>
            </a:extLst>
          </p:cNvPr>
          <p:cNvSpPr>
            <a:spLocks noGrp="1"/>
          </p:cNvSpPr>
          <p:nvPr>
            <p:ph type="title"/>
          </p:nvPr>
        </p:nvSpPr>
        <p:spPr/>
        <p:txBody>
          <a:bodyPr>
            <a:normAutofit fontScale="90000"/>
          </a:bodyPr>
          <a:lstStyle/>
          <a:p>
            <a:r>
              <a:rPr lang="en-GB" i="0" dirty="0">
                <a:latin typeface="Bahnschrift SemiBold" panose="020B0502040204020203" pitchFamily="34" charset="0"/>
              </a:rPr>
              <a:t>What are the sources and methods of financing entrepreneurial ventures?</a:t>
            </a:r>
            <a:br>
              <a:rPr lang="en-GB" b="0" i="0" dirty="0">
                <a:effectLst/>
                <a:latin typeface="Bahnschrift Light Condensed" panose="020B0502040204020203" pitchFamily="34" charset="0"/>
              </a:rPr>
            </a:br>
            <a:endParaRPr lang="en-GB" dirty="0"/>
          </a:p>
        </p:txBody>
      </p:sp>
      <p:sp>
        <p:nvSpPr>
          <p:cNvPr id="3" name="Content Placeholder 2">
            <a:extLst>
              <a:ext uri="{FF2B5EF4-FFF2-40B4-BE49-F238E27FC236}">
                <a16:creationId xmlns:a16="http://schemas.microsoft.com/office/drawing/2014/main" id="{B04875E0-EF81-AD41-4A33-B03C0A877E91}"/>
              </a:ext>
            </a:extLst>
          </p:cNvPr>
          <p:cNvSpPr>
            <a:spLocks noGrp="1"/>
          </p:cNvSpPr>
          <p:nvPr>
            <p:ph idx="1"/>
          </p:nvPr>
        </p:nvSpPr>
        <p:spPr>
          <a:xfrm>
            <a:off x="838200" y="1825625"/>
            <a:ext cx="7400365" cy="4351338"/>
          </a:xfrm>
        </p:spPr>
        <p:txBody>
          <a:bodyPr>
            <a:normAutofit fontScale="92500" lnSpcReduction="10000"/>
          </a:bodyPr>
          <a:lstStyle/>
          <a:p>
            <a:pPr algn="just"/>
            <a:r>
              <a:rPr lang="en-GB" b="0" i="0" dirty="0">
                <a:effectLst/>
                <a:latin typeface="Bahnschrift Light Condensed" panose="020B0502040204020203" pitchFamily="34" charset="0"/>
              </a:rPr>
              <a:t>Financing entrepreneurial ventures is a crucial challenge for many entrepreneurs, especially in the early stages of their business development. There are different sources and methods of financing that entrepreneurs can use to fund their ventures, depending on their stage, sector, and strategy. Some of the most common ones are:</a:t>
            </a:r>
          </a:p>
          <a:p>
            <a:pPr algn="just">
              <a:buFont typeface="Arial" panose="020B0604020202020204" pitchFamily="34" charset="0"/>
              <a:buChar char="•"/>
            </a:pPr>
            <a:r>
              <a:rPr lang="en-GB" b="1" i="0" dirty="0">
                <a:effectLst/>
                <a:latin typeface="Bahnschrift Light Condensed" panose="020B0502040204020203" pitchFamily="34" charset="0"/>
              </a:rPr>
              <a:t>Personal investment or personal savings</a:t>
            </a:r>
            <a:r>
              <a:rPr lang="en-GB" b="0" i="0" dirty="0">
                <a:effectLst/>
                <a:latin typeface="Bahnschrift Light Condensed" panose="020B0502040204020203" pitchFamily="34" charset="0"/>
              </a:rPr>
              <a:t>: This is the most basic and common source of financing for entrepreneurs, who use their own money or assets to start or grow their business. This can include savings accounts, credit cards, home equity loans, or personal loans from friends or family. </a:t>
            </a:r>
            <a:r>
              <a:rPr lang="en-GB" dirty="0">
                <a:latin typeface="Bahnschrift Light Condensed" panose="020B0502040204020203" pitchFamily="34" charset="0"/>
              </a:rPr>
              <a:t>This method has the advantage of being easy and fast, but it also involves a high degree of personal risk and limited resources</a:t>
            </a:r>
            <a:r>
              <a:rPr lang="en-GB"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8DCD7E2B-E162-53A3-279D-C92BD2F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441" y="2918525"/>
            <a:ext cx="3251373" cy="2165537"/>
          </a:xfrm>
          <a:prstGeom prst="rect">
            <a:avLst/>
          </a:prstGeom>
          <a:ln>
            <a:noFill/>
          </a:ln>
          <a:effectLst>
            <a:softEdge rad="112500"/>
          </a:effectLst>
        </p:spPr>
      </p:pic>
    </p:spTree>
    <p:extLst>
      <p:ext uri="{BB962C8B-B14F-4D97-AF65-F5344CB8AC3E}">
        <p14:creationId xmlns:p14="http://schemas.microsoft.com/office/powerpoint/2010/main" val="41635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55B2-33EF-E196-A1F8-E567B03A9D6B}"/>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AB0BB2DF-5390-7FD3-A5E8-EAC58E6C7FFE}"/>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GB" b="0" i="0" dirty="0">
                <a:effectLst/>
                <a:latin typeface="Bahnschrift Light Condensed" panose="020B0502040204020203" pitchFamily="34" charset="0"/>
              </a:rPr>
              <a:t>What is entrepreneurship and why is it important?</a:t>
            </a:r>
          </a:p>
          <a:p>
            <a:pPr algn="l">
              <a:buFont typeface="Arial" panose="020B0604020202020204" pitchFamily="34" charset="0"/>
              <a:buChar char="•"/>
            </a:pPr>
            <a:r>
              <a:rPr lang="en-GB" b="0" i="0" dirty="0">
                <a:effectLst/>
                <a:latin typeface="Bahnschrift Light Condensed" panose="020B0502040204020203" pitchFamily="34" charset="0"/>
              </a:rPr>
              <a:t>How to identify and evaluate entrepreneurial opportunities?</a:t>
            </a:r>
          </a:p>
          <a:p>
            <a:pPr algn="l">
              <a:buFont typeface="Arial" panose="020B0604020202020204" pitchFamily="34" charset="0"/>
              <a:buChar char="•"/>
            </a:pPr>
            <a:r>
              <a:rPr lang="en-GB" b="0" i="0" dirty="0">
                <a:effectLst/>
                <a:latin typeface="Bahnschrift Light Condensed" panose="020B0502040204020203" pitchFamily="34" charset="0"/>
              </a:rPr>
              <a:t>What are the characteristics and skills of successful entrepreneurs?</a:t>
            </a:r>
          </a:p>
          <a:p>
            <a:pPr algn="l">
              <a:buFont typeface="Arial" panose="020B0604020202020204" pitchFamily="34" charset="0"/>
              <a:buChar char="•"/>
            </a:pPr>
            <a:r>
              <a:rPr lang="en-GB" b="0" i="0" dirty="0">
                <a:effectLst/>
                <a:latin typeface="Bahnschrift Light Condensed" panose="020B0502040204020203" pitchFamily="34" charset="0"/>
              </a:rPr>
              <a:t>How to develop and test a business model for a new venture?</a:t>
            </a:r>
          </a:p>
          <a:p>
            <a:pPr algn="l">
              <a:buFont typeface="Arial" panose="020B0604020202020204" pitchFamily="34" charset="0"/>
              <a:buChar char="•"/>
            </a:pPr>
            <a:r>
              <a:rPr lang="en-GB" b="0" i="0" dirty="0">
                <a:effectLst/>
                <a:latin typeface="Bahnschrift Light Condensed" panose="020B0502040204020203" pitchFamily="34" charset="0"/>
              </a:rPr>
              <a:t>What are the sources and methods of financing entrepreneurial ventures?</a:t>
            </a:r>
          </a:p>
          <a:p>
            <a:pPr algn="l">
              <a:buFont typeface="Arial" panose="020B0604020202020204" pitchFamily="34" charset="0"/>
              <a:buChar char="•"/>
            </a:pPr>
            <a:r>
              <a:rPr lang="en-GB" b="0" i="0" dirty="0">
                <a:effectLst/>
                <a:latin typeface="Bahnschrift Light Condensed" panose="020B0502040204020203" pitchFamily="34" charset="0"/>
              </a:rPr>
              <a:t>What are the challenges and risks of launching and growing a new venture?</a:t>
            </a:r>
          </a:p>
          <a:p>
            <a:pPr algn="l">
              <a:buFont typeface="Arial" panose="020B0604020202020204" pitchFamily="34" charset="0"/>
              <a:buChar char="•"/>
            </a:pPr>
            <a:r>
              <a:rPr lang="en-GB" b="0" i="0" dirty="0">
                <a:effectLst/>
                <a:latin typeface="Bahnschrift Light Condensed" panose="020B0502040204020203" pitchFamily="34" charset="0"/>
              </a:rPr>
              <a:t>How to manage innovation and change in an entrepreneurial context?</a:t>
            </a:r>
          </a:p>
          <a:p>
            <a:pPr algn="l">
              <a:buFont typeface="Arial" panose="020B0604020202020204" pitchFamily="34" charset="0"/>
              <a:buChar char="•"/>
            </a:pPr>
            <a:r>
              <a:rPr lang="en-GB" b="0" i="0" dirty="0">
                <a:effectLst/>
                <a:latin typeface="Bahnschrift Light Condensed" panose="020B0502040204020203" pitchFamily="34" charset="0"/>
              </a:rPr>
              <a:t>What are the ethical and social responsibilities of entrepreneurs?</a:t>
            </a:r>
          </a:p>
          <a:p>
            <a:pPr algn="l">
              <a:buFont typeface="Arial" panose="020B0604020202020204" pitchFamily="34" charset="0"/>
              <a:buChar char="•"/>
            </a:pPr>
            <a:r>
              <a:rPr lang="en-GB" b="0" i="0" dirty="0">
                <a:effectLst/>
                <a:latin typeface="Bahnschrift Light Condensed" panose="020B0502040204020203" pitchFamily="34" charset="0"/>
              </a:rPr>
              <a:t>How to foster a culture of entrepreneurship in an organization or a community?</a:t>
            </a:r>
          </a:p>
          <a:p>
            <a:pPr algn="l">
              <a:buFont typeface="Arial" panose="020B0604020202020204" pitchFamily="34" charset="0"/>
              <a:buChar char="•"/>
            </a:pPr>
            <a:r>
              <a:rPr lang="en-GB" b="0" i="0" dirty="0">
                <a:effectLst/>
                <a:latin typeface="Bahnschrift Light Condensed" panose="020B0502040204020203" pitchFamily="34" charset="0"/>
              </a:rPr>
              <a:t>What are the trends and opportunities in the global entrepreneurial landscape?</a:t>
            </a:r>
          </a:p>
          <a:p>
            <a:pPr marL="0" indent="0">
              <a:buNone/>
            </a:pPr>
            <a:endParaRPr lang="en-GB" dirty="0"/>
          </a:p>
        </p:txBody>
      </p:sp>
    </p:spTree>
    <p:extLst>
      <p:ext uri="{BB962C8B-B14F-4D97-AF65-F5344CB8AC3E}">
        <p14:creationId xmlns:p14="http://schemas.microsoft.com/office/powerpoint/2010/main" val="56902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D3FA-0D1B-3163-FA0D-B0F841F29FC6}"/>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What are the sources and methods of financing entrepreneurial ventures?</a:t>
            </a:r>
            <a:endParaRPr lang="en-GB" dirty="0"/>
          </a:p>
        </p:txBody>
      </p:sp>
      <p:sp>
        <p:nvSpPr>
          <p:cNvPr id="3" name="Content Placeholder 2">
            <a:extLst>
              <a:ext uri="{FF2B5EF4-FFF2-40B4-BE49-F238E27FC236}">
                <a16:creationId xmlns:a16="http://schemas.microsoft.com/office/drawing/2014/main" id="{E594E839-9FDA-19C0-1DAF-8A76DE77C4AF}"/>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en-GB" b="1" i="0" dirty="0">
                <a:effectLst/>
                <a:latin typeface="Bahnschrift Light Condensed" panose="020B0502040204020203" pitchFamily="34" charset="0"/>
              </a:rPr>
              <a:t>Venture capital</a:t>
            </a:r>
            <a:r>
              <a:rPr lang="en-GB" b="0" i="0" dirty="0">
                <a:effectLst/>
                <a:latin typeface="Bahnschrift Light Condensed" panose="020B0502040204020203" pitchFamily="34" charset="0"/>
              </a:rPr>
              <a:t>: This is a form of equity financing, where investors provide capital to entrepreneurs in exchange for a share of ownership and control in their business. Venture capitalists are usually professional investors who specialize in funding high-growth, high-risk, and innovative ventures, especially in the technology sector. They also provide mentoring, networking, and strategic guidance to entrepreneurs. </a:t>
            </a:r>
            <a:r>
              <a:rPr lang="en-GB" dirty="0">
                <a:latin typeface="Bahnschrift Light Condensed" panose="020B0502040204020203" pitchFamily="34" charset="0"/>
              </a:rPr>
              <a:t>This method has the advantage of providing large amounts of capital and expertise, but it also involves giving up some autonomy and potential returns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Business angels</a:t>
            </a:r>
            <a:r>
              <a:rPr lang="en-GB" b="0" i="0" dirty="0">
                <a:effectLst/>
                <a:latin typeface="Bahnschrift Light Condensed" panose="020B0502040204020203" pitchFamily="34" charset="0"/>
              </a:rPr>
              <a:t>: These are also a form of equity financing, where individual investors provide capital to entrepreneurs in exchange for a share of ownership and control in their business. Business angels are usually wealthy individuals who have entrepreneurial experience or industry knowledge. They also provide mentoring, networking, and strategic guidance to entrepreneurs. </a:t>
            </a:r>
            <a:r>
              <a:rPr lang="en-GB" dirty="0">
                <a:latin typeface="Bahnschrift Light Condensed" panose="020B0502040204020203" pitchFamily="34" charset="0"/>
              </a:rPr>
              <a:t>This method has the advantage of providing more flexible and personalized capital and support, but it also involves giving up some autonomy and potential returns</a:t>
            </a:r>
            <a:r>
              <a:rPr lang="en-GB" baseline="30000" dirty="0">
                <a:latin typeface="Bahnschrift Light Condensed" panose="020B0502040204020203" pitchFamily="34" charset="0"/>
              </a:rPr>
              <a:t>.</a:t>
            </a:r>
            <a:endParaRPr lang="en-GB" b="0" i="0" dirty="0">
              <a:effectLst/>
              <a:latin typeface="Bahnschrift Light Condensed" panose="020B0502040204020203" pitchFamily="34" charset="0"/>
            </a:endParaRPr>
          </a:p>
          <a:p>
            <a:endParaRPr lang="en-GB" dirty="0"/>
          </a:p>
        </p:txBody>
      </p:sp>
    </p:spTree>
    <p:extLst>
      <p:ext uri="{BB962C8B-B14F-4D97-AF65-F5344CB8AC3E}">
        <p14:creationId xmlns:p14="http://schemas.microsoft.com/office/powerpoint/2010/main" val="101914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AFCE-DAFB-3707-17C4-23A92FCD432B}"/>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What are the sources and methods of financing entrepreneurial ventures?</a:t>
            </a:r>
            <a:endParaRPr lang="en-GB" dirty="0"/>
          </a:p>
        </p:txBody>
      </p:sp>
      <p:sp>
        <p:nvSpPr>
          <p:cNvPr id="3" name="Content Placeholder 2">
            <a:extLst>
              <a:ext uri="{FF2B5EF4-FFF2-40B4-BE49-F238E27FC236}">
                <a16:creationId xmlns:a16="http://schemas.microsoft.com/office/drawing/2014/main" id="{E0CB24AF-6BD1-A461-25B2-055C3D5AF3BA}"/>
              </a:ext>
            </a:extLst>
          </p:cNvPr>
          <p:cNvSpPr>
            <a:spLocks noGrp="1"/>
          </p:cNvSpPr>
          <p:nvPr>
            <p:ph idx="1"/>
          </p:nvPr>
        </p:nvSpPr>
        <p:spPr>
          <a:xfrm>
            <a:off x="838200" y="1825625"/>
            <a:ext cx="7543800" cy="4351338"/>
          </a:xfrm>
        </p:spPr>
        <p:txBody>
          <a:bodyPr>
            <a:normAutofit fontScale="85000" lnSpcReduction="20000"/>
          </a:bodyPr>
          <a:lstStyle/>
          <a:p>
            <a:pPr algn="just">
              <a:buFont typeface="Arial" panose="020B0604020202020204" pitchFamily="34" charset="0"/>
              <a:buChar char="•"/>
            </a:pPr>
            <a:r>
              <a:rPr lang="en-GB" b="1" i="0" dirty="0">
                <a:effectLst/>
                <a:latin typeface="Bahnschrift Light Condensed" panose="020B0502040204020203" pitchFamily="34" charset="0"/>
              </a:rPr>
              <a:t>Government assistance</a:t>
            </a:r>
            <a:r>
              <a:rPr lang="en-GB" b="0" i="0" dirty="0">
                <a:effectLst/>
                <a:latin typeface="Bahnschrift Light Condensed" panose="020B0502040204020203" pitchFamily="34" charset="0"/>
              </a:rPr>
              <a:t>: This is a form of debt or grant financing, where government agencies or institutions provide loans, subsidies, tax incentives, or grants to entrepreneurs to support their business development. Government assistance is usually aimed at promoting entrepreneurship, innovation, social impact, or regional development. </a:t>
            </a:r>
            <a:r>
              <a:rPr lang="en-GB" dirty="0">
                <a:latin typeface="Bahnschrift Light Condensed" panose="020B0502040204020203" pitchFamily="34" charset="0"/>
              </a:rPr>
              <a:t>This method has the advantage of providing low-cost or free capital and support, but it also involves meeting certain eligibility criteria and complying with regulations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1" i="0" dirty="0">
                <a:effectLst/>
                <a:latin typeface="Bahnschrift Light Condensed" panose="020B0502040204020203" pitchFamily="34" charset="0"/>
              </a:rPr>
              <a:t>Commercial bank loans and overdrafts</a:t>
            </a:r>
            <a:r>
              <a:rPr lang="en-GB" b="0" i="0" dirty="0">
                <a:effectLst/>
                <a:latin typeface="Bahnschrift Light Condensed" panose="020B0502040204020203" pitchFamily="34" charset="0"/>
              </a:rPr>
              <a:t>: These are forms of debt financing, where banks or other financial institutions provide loans or overdrafts to entrepreneurs to fund their business operations or expansion. Commercial bank loans and overdrafts are usually based on the creditworthiness and collateral of the entrepreneurs, and they require repayment with interest. </a:t>
            </a:r>
            <a:r>
              <a:rPr lang="en-GB" dirty="0">
                <a:latin typeface="Bahnschrift Light Condensed" panose="020B0502040204020203" pitchFamily="34" charset="0"/>
              </a:rPr>
              <a:t>This method has the advantage of providing relatively easy and fast capital, but it also involves a high cost of capital and a high risk of default</a:t>
            </a:r>
            <a:r>
              <a:rPr lang="en-GB" b="0" i="0" dirty="0">
                <a:effectLst/>
                <a:latin typeface="Bahnschrift Light Condensed" panose="020B0502040204020203" pitchFamily="34" charset="0"/>
              </a:rPr>
              <a:t>.</a:t>
            </a:r>
          </a:p>
          <a:p>
            <a:endParaRPr lang="en-GB" dirty="0"/>
          </a:p>
        </p:txBody>
      </p:sp>
      <p:pic>
        <p:nvPicPr>
          <p:cNvPr id="6" name="Picture 5">
            <a:extLst>
              <a:ext uri="{FF2B5EF4-FFF2-40B4-BE49-F238E27FC236}">
                <a16:creationId xmlns:a16="http://schemas.microsoft.com/office/drawing/2014/main" id="{C38AFC4B-8683-14B4-FCF1-CA8A32219A2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601192" y="2680446"/>
            <a:ext cx="3143694" cy="2093819"/>
          </a:xfrm>
          <a:prstGeom prst="rect">
            <a:avLst/>
          </a:prstGeom>
          <a:ln>
            <a:noFill/>
          </a:ln>
          <a:effectLst>
            <a:softEdge rad="112500"/>
          </a:effectLst>
        </p:spPr>
      </p:pic>
    </p:spTree>
    <p:extLst>
      <p:ext uri="{BB962C8B-B14F-4D97-AF65-F5344CB8AC3E}">
        <p14:creationId xmlns:p14="http://schemas.microsoft.com/office/powerpoint/2010/main" val="413216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BFC5-D10B-D5A3-272C-56678CF35D03}"/>
              </a:ext>
            </a:extLst>
          </p:cNvPr>
          <p:cNvSpPr>
            <a:spLocks noGrp="1"/>
          </p:cNvSpPr>
          <p:nvPr>
            <p:ph type="title"/>
          </p:nvPr>
        </p:nvSpPr>
        <p:spPr>
          <a:xfrm>
            <a:off x="838200" y="0"/>
            <a:ext cx="10515600" cy="1325563"/>
          </a:xfrm>
        </p:spPr>
        <p:txBody>
          <a:bodyPr/>
          <a:lstStyle/>
          <a:p>
            <a:r>
              <a:rPr lang="en-GB" i="0" dirty="0">
                <a:latin typeface="Bahnschrift SemiBold" panose="020B0502040204020203" pitchFamily="34" charset="0"/>
              </a:rPr>
              <a:t>What are the sources and methods of financing entrepreneurial ventures?</a:t>
            </a:r>
            <a:endParaRPr lang="en-GB" dirty="0"/>
          </a:p>
        </p:txBody>
      </p:sp>
      <p:sp>
        <p:nvSpPr>
          <p:cNvPr id="3" name="Content Placeholder 2">
            <a:extLst>
              <a:ext uri="{FF2B5EF4-FFF2-40B4-BE49-F238E27FC236}">
                <a16:creationId xmlns:a16="http://schemas.microsoft.com/office/drawing/2014/main" id="{C859A901-CE1F-72E0-0BB4-B50809093A3F}"/>
              </a:ext>
            </a:extLst>
          </p:cNvPr>
          <p:cNvSpPr>
            <a:spLocks noGrp="1"/>
          </p:cNvSpPr>
          <p:nvPr>
            <p:ph idx="1"/>
          </p:nvPr>
        </p:nvSpPr>
        <p:spPr/>
        <p:txBody>
          <a:bodyPr/>
          <a:lstStyle/>
          <a:p>
            <a:pPr algn="just"/>
            <a:r>
              <a:rPr lang="en-GB" b="0" i="0" dirty="0">
                <a:effectLst/>
                <a:latin typeface="Bahnschrift Light Condensed" panose="020B0502040204020203" pitchFamily="34" charset="0"/>
              </a:rPr>
              <a:t>These are some of the sources and methods of financing entrepreneurial ventures, but they are not exhaustive or exclusive. Entrepreneurs may use a combination of different sources and methods, depending on their needs and opportunities. </a:t>
            </a:r>
            <a:r>
              <a:rPr lang="en-GB" dirty="0">
                <a:latin typeface="Bahnschrift Light Condensed" panose="020B0502040204020203" pitchFamily="34" charset="0"/>
              </a:rPr>
              <a:t>They may also use other sources and methods, such as crowdfunding, bootstrapping, leasing, factoring, or buyouts</a:t>
            </a:r>
            <a:r>
              <a:rPr lang="en-GB" b="0" i="0" dirty="0">
                <a:effectLst/>
                <a:latin typeface="Bahnschrift Light Condensed" panose="020B0502040204020203" pitchFamily="34" charset="0"/>
              </a:rPr>
              <a:t>. </a:t>
            </a:r>
            <a:r>
              <a:rPr lang="en-GB" dirty="0">
                <a:latin typeface="Bahnschrift Light Condensed" panose="020B0502040204020203" pitchFamily="34" charset="0"/>
              </a:rPr>
              <a:t>The choice of financing depends on various factors, such as the stage, sector, and strategy of the venture, the availability and cost of capital, the risk and return expectations of the entrepreneurs and investors, and the legal and regulatory environment</a:t>
            </a:r>
            <a:r>
              <a:rPr lang="en-GB" b="0" i="0" dirty="0">
                <a:effectLst/>
                <a:latin typeface="Bahnschrift Light Condensed" panose="020B0502040204020203" pitchFamily="34" charset="0"/>
              </a:rPr>
              <a:t>.</a:t>
            </a: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344755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B5DC-5D02-B7F2-46CA-BA925290C6A7}"/>
              </a:ext>
            </a:extLst>
          </p:cNvPr>
          <p:cNvSpPr>
            <a:spLocks noGrp="1"/>
          </p:cNvSpPr>
          <p:nvPr>
            <p:ph type="title"/>
          </p:nvPr>
        </p:nvSpPr>
        <p:spPr>
          <a:xfrm>
            <a:off x="838200" y="96184"/>
            <a:ext cx="10349753" cy="1325563"/>
          </a:xfrm>
        </p:spPr>
        <p:txBody>
          <a:bodyPr>
            <a:normAutofit/>
          </a:bodyPr>
          <a:lstStyle/>
          <a:p>
            <a:r>
              <a:rPr lang="en-GB" i="0" dirty="0">
                <a:latin typeface="Bahnschrift SemiBold" panose="020B0502040204020203" pitchFamily="34" charset="0"/>
              </a:rPr>
              <a:t>How to manage innovation and change in an entrepreneurial context?</a:t>
            </a:r>
            <a:endParaRPr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44BB7C97-CFB0-C1F1-CE67-4B5A70265E3A}"/>
              </a:ext>
            </a:extLst>
          </p:cNvPr>
          <p:cNvSpPr>
            <a:spLocks noGrp="1"/>
          </p:cNvSpPr>
          <p:nvPr>
            <p:ph idx="1"/>
          </p:nvPr>
        </p:nvSpPr>
        <p:spPr>
          <a:xfrm>
            <a:off x="838200" y="1825625"/>
            <a:ext cx="7633447" cy="4351338"/>
          </a:xfrm>
        </p:spPr>
        <p:txBody>
          <a:bodyPr>
            <a:normAutofit fontScale="92500" lnSpcReduction="20000"/>
          </a:bodyPr>
          <a:lstStyle/>
          <a:p>
            <a:pPr algn="just"/>
            <a:r>
              <a:rPr lang="en-GB" b="0" i="0" dirty="0">
                <a:effectLst/>
                <a:latin typeface="Bahnschrift Light Condensed" panose="020B0502040204020203" pitchFamily="34" charset="0"/>
              </a:rPr>
              <a:t>Managing innovation and change in an entrepreneurial context is a challenging but rewarding task that requires creativity, leadership, and strategic thinking. Innovation is the process of creating new or improved products, services, processes, or business models that meet the needs and expectations of customers and stakeholders. Change is the process of implementing and adapting to innovation in order to achieve competitive advantage and organizational goals.</a:t>
            </a:r>
          </a:p>
          <a:p>
            <a:pPr algn="just"/>
            <a:r>
              <a:rPr lang="en-GB" b="0" i="0" dirty="0">
                <a:effectLst/>
                <a:latin typeface="Bahnschrift Light Condensed" panose="020B0502040204020203" pitchFamily="34" charset="0"/>
              </a:rPr>
              <a:t>Some of the steps involved in managing innovation and change are:</a:t>
            </a:r>
          </a:p>
          <a:p>
            <a:pPr algn="just">
              <a:buFont typeface="Arial" panose="020B0604020202020204" pitchFamily="34" charset="0"/>
              <a:buChar char="•"/>
            </a:pPr>
            <a:r>
              <a:rPr lang="en-GB" b="0" i="0" dirty="0">
                <a:effectLst/>
                <a:latin typeface="Bahnschrift Light Condensed" panose="020B0502040204020203" pitchFamily="34" charset="0"/>
              </a:rPr>
              <a:t>Identify the problem or opportunity that needs to be addressed by innovation. This can be done by conducting market research, customer feedback, competitor analysis, or internal audits.</a:t>
            </a:r>
          </a:p>
          <a:p>
            <a:endParaRPr lang="en-GB" dirty="0"/>
          </a:p>
        </p:txBody>
      </p:sp>
      <p:pic>
        <p:nvPicPr>
          <p:cNvPr id="7" name="Picture 6">
            <a:extLst>
              <a:ext uri="{FF2B5EF4-FFF2-40B4-BE49-F238E27FC236}">
                <a16:creationId xmlns:a16="http://schemas.microsoft.com/office/drawing/2014/main" id="{3541515A-ADB4-8528-E23E-41E022B29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647" y="2902697"/>
            <a:ext cx="3294236" cy="2197193"/>
          </a:xfrm>
          <a:prstGeom prst="rect">
            <a:avLst/>
          </a:prstGeom>
          <a:ln>
            <a:noFill/>
          </a:ln>
          <a:effectLst>
            <a:softEdge rad="112500"/>
          </a:effectLst>
        </p:spPr>
      </p:pic>
    </p:spTree>
    <p:extLst>
      <p:ext uri="{BB962C8B-B14F-4D97-AF65-F5344CB8AC3E}">
        <p14:creationId xmlns:p14="http://schemas.microsoft.com/office/powerpoint/2010/main" val="102681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701E-0976-21B5-B985-96DBFA2389E4}"/>
              </a:ext>
            </a:extLst>
          </p:cNvPr>
          <p:cNvSpPr>
            <a:spLocks noGrp="1"/>
          </p:cNvSpPr>
          <p:nvPr>
            <p:ph type="title"/>
          </p:nvPr>
        </p:nvSpPr>
        <p:spPr>
          <a:xfrm>
            <a:off x="838200" y="0"/>
            <a:ext cx="10515600" cy="1325563"/>
          </a:xfrm>
        </p:spPr>
        <p:txBody>
          <a:bodyPr/>
          <a:lstStyle/>
          <a:p>
            <a:r>
              <a:rPr lang="en-GB" i="0" dirty="0">
                <a:latin typeface="Bahnschrift SemiBold" panose="020B0502040204020203" pitchFamily="34" charset="0"/>
              </a:rPr>
              <a:t>How to manage innovation and change </a:t>
            </a:r>
            <a:br>
              <a:rPr lang="en-GB" i="0" dirty="0">
                <a:latin typeface="Bahnschrift SemiBold" panose="020B0502040204020203" pitchFamily="34" charset="0"/>
              </a:rPr>
            </a:br>
            <a:r>
              <a:rPr lang="en-GB" i="0" dirty="0">
                <a:latin typeface="Bahnschrift SemiBold" panose="020B0502040204020203" pitchFamily="34" charset="0"/>
              </a:rPr>
              <a:t>in an entrepreneurial context?</a:t>
            </a:r>
            <a:endParaRPr lang="en-GB" dirty="0"/>
          </a:p>
        </p:txBody>
      </p:sp>
      <p:sp>
        <p:nvSpPr>
          <p:cNvPr id="3" name="Content Placeholder 2">
            <a:extLst>
              <a:ext uri="{FF2B5EF4-FFF2-40B4-BE49-F238E27FC236}">
                <a16:creationId xmlns:a16="http://schemas.microsoft.com/office/drawing/2014/main" id="{4C14979E-45C5-902D-41C4-248C188705D5}"/>
              </a:ext>
            </a:extLst>
          </p:cNvPr>
          <p:cNvSpPr>
            <a:spLocks noGrp="1"/>
          </p:cNvSpPr>
          <p:nvPr>
            <p:ph idx="1"/>
          </p:nvPr>
        </p:nvSpPr>
        <p:spPr/>
        <p:txBody>
          <a:bodyPr>
            <a:normAutofit/>
          </a:bodyPr>
          <a:lstStyle/>
          <a:p>
            <a:pPr algn="just">
              <a:buFont typeface="Arial" panose="020B0604020202020204" pitchFamily="34" charset="0"/>
              <a:buChar char="•"/>
            </a:pPr>
            <a:r>
              <a:rPr lang="en-GB" b="0" i="0" dirty="0">
                <a:effectLst/>
                <a:latin typeface="Bahnschrift Light Condensed" panose="020B0502040204020203" pitchFamily="34" charset="0"/>
              </a:rPr>
              <a:t>Generate and evaluate possible solutions or alternatives that can solve the problem or seize the opportunity. This can be done by using various techniques such as brainstorming, prototyping, testing, or benchmarking.</a:t>
            </a:r>
          </a:p>
          <a:p>
            <a:pPr algn="just">
              <a:buFont typeface="Arial" panose="020B0604020202020204" pitchFamily="34" charset="0"/>
              <a:buChar char="•"/>
            </a:pPr>
            <a:r>
              <a:rPr lang="en-GB" b="0" i="0" dirty="0">
                <a:effectLst/>
                <a:latin typeface="Bahnschrift Light Condensed" panose="020B0502040204020203" pitchFamily="34" charset="0"/>
              </a:rPr>
              <a:t>Select and implement the best solution or alternative that meets the criteria of feasibility, desirability, and viability. This can be done by using project management tools, stakeholder engagement, change management models, or agile methods.</a:t>
            </a:r>
          </a:p>
          <a:p>
            <a:pPr algn="just">
              <a:buFont typeface="Arial" panose="020B0604020202020204" pitchFamily="34" charset="0"/>
              <a:buChar char="•"/>
            </a:pPr>
            <a:r>
              <a:rPr lang="en-GB" b="0" i="0" dirty="0">
                <a:effectLst/>
                <a:latin typeface="Bahnschrift Light Condensed" panose="020B0502040204020203" pitchFamily="34" charset="0"/>
              </a:rPr>
              <a:t>Monitor and measure the results and impacts of the innovation and change. This can be done by using key performance indicators, customer satisfaction surveys, financial analysis, or social impact assessment.</a:t>
            </a:r>
          </a:p>
          <a:p>
            <a:endParaRPr lang="en-GB" dirty="0"/>
          </a:p>
        </p:txBody>
      </p:sp>
    </p:spTree>
    <p:extLst>
      <p:ext uri="{BB962C8B-B14F-4D97-AF65-F5344CB8AC3E}">
        <p14:creationId xmlns:p14="http://schemas.microsoft.com/office/powerpoint/2010/main" val="269817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E067-19F1-10D7-5DF6-B87E8F2C8395}"/>
              </a:ext>
            </a:extLst>
          </p:cNvPr>
          <p:cNvSpPr>
            <a:spLocks noGrp="1"/>
          </p:cNvSpPr>
          <p:nvPr>
            <p:ph type="title"/>
          </p:nvPr>
        </p:nvSpPr>
        <p:spPr>
          <a:xfrm>
            <a:off x="838200" y="18255"/>
            <a:ext cx="10515600" cy="1325563"/>
          </a:xfrm>
        </p:spPr>
        <p:txBody>
          <a:bodyPr/>
          <a:lstStyle/>
          <a:p>
            <a:r>
              <a:rPr lang="en-GB" i="0" dirty="0">
                <a:latin typeface="Bahnschrift SemiBold" panose="020B0502040204020203" pitchFamily="34" charset="0"/>
              </a:rPr>
              <a:t>How to manage innovation and change </a:t>
            </a:r>
            <a:br>
              <a:rPr lang="en-GB" i="0" dirty="0">
                <a:latin typeface="Bahnschrift SemiBold" panose="020B0502040204020203" pitchFamily="34" charset="0"/>
              </a:rPr>
            </a:br>
            <a:r>
              <a:rPr lang="en-GB" i="0" dirty="0">
                <a:latin typeface="Bahnschrift SemiBold" panose="020B0502040204020203" pitchFamily="34" charset="0"/>
              </a:rPr>
              <a:t>in an entrepreneurial context?</a:t>
            </a:r>
            <a:endParaRPr lang="en-GB" dirty="0"/>
          </a:p>
        </p:txBody>
      </p:sp>
      <p:sp>
        <p:nvSpPr>
          <p:cNvPr id="3" name="Content Placeholder 2">
            <a:extLst>
              <a:ext uri="{FF2B5EF4-FFF2-40B4-BE49-F238E27FC236}">
                <a16:creationId xmlns:a16="http://schemas.microsoft.com/office/drawing/2014/main" id="{D2F627FC-621D-551C-74A7-497699662C1F}"/>
              </a:ext>
            </a:extLst>
          </p:cNvPr>
          <p:cNvSpPr>
            <a:spLocks noGrp="1"/>
          </p:cNvSpPr>
          <p:nvPr>
            <p:ph idx="1"/>
          </p:nvPr>
        </p:nvSpPr>
        <p:spPr>
          <a:xfrm>
            <a:off x="838200" y="1825625"/>
            <a:ext cx="7212106" cy="4351338"/>
          </a:xfrm>
        </p:spPr>
        <p:txBody>
          <a:bodyPr>
            <a:normAutofit fontScale="92500" lnSpcReduction="20000"/>
          </a:bodyPr>
          <a:lstStyle/>
          <a:p>
            <a:pPr marL="0" indent="0" algn="just">
              <a:buNone/>
            </a:pPr>
            <a:r>
              <a:rPr lang="en-GB" b="0" i="0" dirty="0">
                <a:effectLst/>
                <a:latin typeface="Bahnschrift Light Condensed" panose="020B0502040204020203" pitchFamily="34" charset="0"/>
              </a:rPr>
              <a:t>Some of the benefits of managing innovation and change are:</a:t>
            </a:r>
          </a:p>
          <a:p>
            <a:pPr algn="just">
              <a:buFont typeface="Arial" panose="020B0604020202020204" pitchFamily="34" charset="0"/>
              <a:buChar char="•"/>
            </a:pPr>
            <a:r>
              <a:rPr lang="en-GB" b="0" i="0" dirty="0">
                <a:effectLst/>
                <a:latin typeface="Bahnschrift Light Condensed" panose="020B0502040204020203" pitchFamily="34" charset="0"/>
              </a:rPr>
              <a:t>Increased customer loyalty and retention by offering superior value and satisfaction.</a:t>
            </a:r>
          </a:p>
          <a:p>
            <a:pPr algn="just">
              <a:buFont typeface="Arial" panose="020B0604020202020204" pitchFamily="34" charset="0"/>
              <a:buChar char="•"/>
            </a:pPr>
            <a:r>
              <a:rPr lang="en-GB" b="0" i="0" dirty="0">
                <a:effectLst/>
                <a:latin typeface="Bahnschrift Light Condensed" panose="020B0502040204020203" pitchFamily="34" charset="0"/>
              </a:rPr>
              <a:t>Enhanced competitive edge and market share by differentiating from rivals and creating entry barriers.</a:t>
            </a:r>
          </a:p>
          <a:p>
            <a:pPr algn="just">
              <a:buFont typeface="Arial" panose="020B0604020202020204" pitchFamily="34" charset="0"/>
              <a:buChar char="•"/>
            </a:pPr>
            <a:r>
              <a:rPr lang="en-GB" b="0" i="0" dirty="0">
                <a:effectLst/>
                <a:latin typeface="Bahnschrift Light Condensed" panose="020B0502040204020203" pitchFamily="34" charset="0"/>
              </a:rPr>
              <a:t>Improved efficiency and productivity by reducing costs and waste and increasing quality and speed.</a:t>
            </a:r>
          </a:p>
          <a:p>
            <a:pPr algn="just">
              <a:buFont typeface="Arial" panose="020B0604020202020204" pitchFamily="34" charset="0"/>
              <a:buChar char="•"/>
            </a:pPr>
            <a:r>
              <a:rPr lang="en-GB" b="0" i="0" dirty="0">
                <a:effectLst/>
                <a:latin typeface="Bahnschrift Light Condensed" panose="020B0502040204020203" pitchFamily="34" charset="0"/>
              </a:rPr>
              <a:t>Higher profitability and growth by expanding into new markets and segments and creating new revenue streams.</a:t>
            </a:r>
          </a:p>
          <a:p>
            <a:pPr algn="just">
              <a:buFont typeface="Arial" panose="020B0604020202020204" pitchFamily="34" charset="0"/>
              <a:buChar char="•"/>
            </a:pPr>
            <a:r>
              <a:rPr lang="en-GB" b="0" i="0" dirty="0">
                <a:effectLst/>
                <a:latin typeface="Bahnschrift Light Condensed" panose="020B0502040204020203" pitchFamily="34" charset="0"/>
              </a:rPr>
              <a:t>Greater social and environmental responsibility by addressing societal and ecological challenges and creating positive change.</a:t>
            </a:r>
          </a:p>
          <a:p>
            <a:endParaRPr lang="en-GB" dirty="0"/>
          </a:p>
        </p:txBody>
      </p:sp>
      <p:pic>
        <p:nvPicPr>
          <p:cNvPr id="5" name="Picture 4">
            <a:extLst>
              <a:ext uri="{FF2B5EF4-FFF2-40B4-BE49-F238E27FC236}">
                <a16:creationId xmlns:a16="http://schemas.microsoft.com/office/drawing/2014/main" id="{4E56569F-5E9D-FCAC-D10C-67652CEC476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498540" y="2344784"/>
            <a:ext cx="3313019" cy="3313019"/>
          </a:xfrm>
          <a:prstGeom prst="rect">
            <a:avLst/>
          </a:prstGeom>
          <a:ln>
            <a:noFill/>
          </a:ln>
          <a:effectLst>
            <a:softEdge rad="112500"/>
          </a:effectLst>
        </p:spPr>
      </p:pic>
    </p:spTree>
    <p:extLst>
      <p:ext uri="{BB962C8B-B14F-4D97-AF65-F5344CB8AC3E}">
        <p14:creationId xmlns:p14="http://schemas.microsoft.com/office/powerpoint/2010/main" val="3671455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4615-79B7-4103-352A-11970AD6B4FD}"/>
              </a:ext>
            </a:extLst>
          </p:cNvPr>
          <p:cNvSpPr>
            <a:spLocks noGrp="1"/>
          </p:cNvSpPr>
          <p:nvPr>
            <p:ph type="title"/>
          </p:nvPr>
        </p:nvSpPr>
        <p:spPr>
          <a:xfrm>
            <a:off x="838200" y="18255"/>
            <a:ext cx="10421471" cy="1325563"/>
          </a:xfrm>
        </p:spPr>
        <p:txBody>
          <a:bodyPr/>
          <a:lstStyle/>
          <a:p>
            <a:r>
              <a:rPr lang="en-GB" i="0" dirty="0">
                <a:latin typeface="Bahnschrift SemiBold" panose="020B0502040204020203" pitchFamily="34" charset="0"/>
              </a:rPr>
              <a:t>How to manage innovation and change in an entrepreneurial context?</a:t>
            </a:r>
            <a:endParaRPr lang="en-GB" dirty="0"/>
          </a:p>
        </p:txBody>
      </p:sp>
      <p:sp>
        <p:nvSpPr>
          <p:cNvPr id="3" name="Content Placeholder 2">
            <a:extLst>
              <a:ext uri="{FF2B5EF4-FFF2-40B4-BE49-F238E27FC236}">
                <a16:creationId xmlns:a16="http://schemas.microsoft.com/office/drawing/2014/main" id="{826B1C94-1CC5-4AD8-3BBF-923C3F861DFE}"/>
              </a:ext>
            </a:extLst>
          </p:cNvPr>
          <p:cNvSpPr>
            <a:spLocks noGrp="1"/>
          </p:cNvSpPr>
          <p:nvPr>
            <p:ph idx="1"/>
          </p:nvPr>
        </p:nvSpPr>
        <p:spPr/>
        <p:txBody>
          <a:bodyPr>
            <a:normAutofit/>
          </a:bodyPr>
          <a:lstStyle/>
          <a:p>
            <a:pPr marL="0" indent="0" algn="just">
              <a:buNone/>
            </a:pPr>
            <a:r>
              <a:rPr lang="en-GB" b="0" i="0" dirty="0">
                <a:effectLst/>
                <a:latin typeface="Bahnschrift Light Condensed" panose="020B0502040204020203" pitchFamily="34" charset="0"/>
              </a:rPr>
              <a:t>Some of the challenges of managing innovation and change are:</a:t>
            </a:r>
          </a:p>
          <a:p>
            <a:pPr algn="just">
              <a:buFont typeface="Arial" panose="020B0604020202020204" pitchFamily="34" charset="0"/>
              <a:buChar char="•"/>
            </a:pPr>
            <a:r>
              <a:rPr lang="en-GB" b="0" i="0" dirty="0">
                <a:effectLst/>
                <a:latin typeface="Bahnschrift Light Condensed" panose="020B0502040204020203" pitchFamily="34" charset="0"/>
              </a:rPr>
              <a:t>Resistance and inertia from employees, customers, or other stakeholders who are reluctant or fearful of change and prefer the status quo.</a:t>
            </a:r>
          </a:p>
          <a:p>
            <a:pPr algn="just">
              <a:buFont typeface="Arial" panose="020B0604020202020204" pitchFamily="34" charset="0"/>
              <a:buChar char="•"/>
            </a:pPr>
            <a:r>
              <a:rPr lang="en-GB" b="0" i="0" dirty="0">
                <a:effectLst/>
                <a:latin typeface="Bahnschrift Light Condensed" panose="020B0502040204020203" pitchFamily="34" charset="0"/>
              </a:rPr>
              <a:t>Uncertainty and risk from external factors such as technological, economic, political, or cultural changes that are unpredictable and uncontrollable.</a:t>
            </a:r>
          </a:p>
          <a:p>
            <a:pPr algn="just">
              <a:buFont typeface="Arial" panose="020B0604020202020204" pitchFamily="34" charset="0"/>
              <a:buChar char="•"/>
            </a:pPr>
            <a:r>
              <a:rPr lang="en-GB" b="0" i="0" dirty="0">
                <a:effectLst/>
                <a:latin typeface="Bahnschrift Light Condensed" panose="020B0502040204020203" pitchFamily="34" charset="0"/>
              </a:rPr>
              <a:t>Complexity and ambiguity from internal factors such as organizational structure, culture, or processes that are interrelated and interdependent.</a:t>
            </a:r>
          </a:p>
          <a:p>
            <a:pPr algn="just">
              <a:buFont typeface="Arial" panose="020B0604020202020204" pitchFamily="34" charset="0"/>
              <a:buChar char="•"/>
            </a:pPr>
            <a:r>
              <a:rPr lang="en-GB" b="0" i="0" dirty="0">
                <a:effectLst/>
                <a:latin typeface="Bahnschrift Light Condensed" panose="020B0502040204020203" pitchFamily="34" charset="0"/>
              </a:rPr>
              <a:t>Resource and time constraints from limited availability or allocation of financial, human, or physical resources and deadlines or schedules.</a:t>
            </a:r>
          </a:p>
          <a:p>
            <a:endParaRPr lang="en-GB" dirty="0"/>
          </a:p>
        </p:txBody>
      </p:sp>
    </p:spTree>
    <p:extLst>
      <p:ext uri="{BB962C8B-B14F-4D97-AF65-F5344CB8AC3E}">
        <p14:creationId xmlns:p14="http://schemas.microsoft.com/office/powerpoint/2010/main" val="378024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034E-B2E7-8137-D4E6-A805132E401A}"/>
              </a:ext>
            </a:extLst>
          </p:cNvPr>
          <p:cNvSpPr>
            <a:spLocks noGrp="1"/>
          </p:cNvSpPr>
          <p:nvPr>
            <p:ph type="title"/>
          </p:nvPr>
        </p:nvSpPr>
        <p:spPr>
          <a:xfrm>
            <a:off x="838200" y="18255"/>
            <a:ext cx="10349753" cy="1325563"/>
          </a:xfrm>
        </p:spPr>
        <p:txBody>
          <a:bodyPr/>
          <a:lstStyle/>
          <a:p>
            <a:r>
              <a:rPr lang="en-GB" i="0" dirty="0">
                <a:latin typeface="Bahnschrift SemiBold" panose="020B0502040204020203" pitchFamily="34" charset="0"/>
              </a:rPr>
              <a:t>How to manage innovation and change in an entrepreneurial context?</a:t>
            </a:r>
            <a:endParaRPr lang="en-GB" dirty="0"/>
          </a:p>
        </p:txBody>
      </p:sp>
      <p:sp>
        <p:nvSpPr>
          <p:cNvPr id="3" name="Content Placeholder 2">
            <a:extLst>
              <a:ext uri="{FF2B5EF4-FFF2-40B4-BE49-F238E27FC236}">
                <a16:creationId xmlns:a16="http://schemas.microsoft.com/office/drawing/2014/main" id="{4D059C36-819D-2DC2-A814-C55CA3898CE6}"/>
              </a:ext>
            </a:extLst>
          </p:cNvPr>
          <p:cNvSpPr>
            <a:spLocks noGrp="1"/>
          </p:cNvSpPr>
          <p:nvPr>
            <p:ph idx="1"/>
          </p:nvPr>
        </p:nvSpPr>
        <p:spPr>
          <a:xfrm>
            <a:off x="838200" y="1825625"/>
            <a:ext cx="7355541" cy="4351338"/>
          </a:xfrm>
        </p:spPr>
        <p:txBody>
          <a:bodyPr>
            <a:normAutofit fontScale="70000" lnSpcReduction="20000"/>
          </a:bodyPr>
          <a:lstStyle/>
          <a:p>
            <a:pPr marL="0" indent="0" algn="just">
              <a:buNone/>
            </a:pPr>
            <a:r>
              <a:rPr lang="en-GB" b="0" i="0" dirty="0">
                <a:effectLst/>
                <a:latin typeface="Bahnschrift Light Condensed" panose="020B0502040204020203" pitchFamily="34" charset="0"/>
              </a:rPr>
              <a:t>Some of the best practices for managing innovation and change are:</a:t>
            </a:r>
          </a:p>
          <a:p>
            <a:pPr algn="just">
              <a:buFont typeface="Arial" panose="020B0604020202020204" pitchFamily="34" charset="0"/>
              <a:buChar char="•"/>
            </a:pPr>
            <a:r>
              <a:rPr lang="en-GB" b="0" i="0" dirty="0">
                <a:effectLst/>
                <a:latin typeface="Bahnschrift Light Condensed" panose="020B0502040204020203" pitchFamily="34" charset="0"/>
              </a:rPr>
              <a:t>Involve everyone and create conversations to make the innovation culture efficacious, involving every employee remains crucial.</a:t>
            </a:r>
          </a:p>
          <a:p>
            <a:pPr algn="just">
              <a:buFont typeface="Arial" panose="020B0604020202020204" pitchFamily="34" charset="0"/>
              <a:buChar char="•"/>
            </a:pPr>
            <a:r>
              <a:rPr lang="en-GB" b="0" i="0" dirty="0">
                <a:effectLst/>
                <a:latin typeface="Bahnschrift Light Condensed" panose="020B0502040204020203" pitchFamily="34" charset="0"/>
              </a:rPr>
              <a:t>Do not push employees, pull them in nurturing the internal side of open innovation amplifies participation.</a:t>
            </a:r>
          </a:p>
          <a:p>
            <a:pPr algn="just">
              <a:buFont typeface="Arial" panose="020B0604020202020204" pitchFamily="34" charset="0"/>
              <a:buChar char="•"/>
            </a:pPr>
            <a:r>
              <a:rPr lang="en-GB" b="0" i="0" dirty="0">
                <a:effectLst/>
                <a:latin typeface="Bahnschrift Light Condensed" panose="020B0502040204020203" pitchFamily="34" charset="0"/>
              </a:rPr>
              <a:t>Run awareness campaigns to educate and inform the employees, customers, and other stakeholders about the benefits and impacts of the innovation and change.</a:t>
            </a:r>
          </a:p>
          <a:p>
            <a:pPr algn="just">
              <a:buFont typeface="Arial" panose="020B0604020202020204" pitchFamily="34" charset="0"/>
              <a:buChar char="•"/>
            </a:pPr>
            <a:r>
              <a:rPr lang="en-GB" b="0" i="0" dirty="0">
                <a:effectLst/>
                <a:latin typeface="Bahnschrift Light Condensed" panose="020B0502040204020203" pitchFamily="34" charset="0"/>
              </a:rPr>
              <a:t>Introduce a common space for innovation with an innovation management tool to facilitate the generation, evaluation, selection, and implementation of ideas.</a:t>
            </a:r>
          </a:p>
          <a:p>
            <a:pPr algn="just">
              <a:buFont typeface="Arial" panose="020B0604020202020204" pitchFamily="34" charset="0"/>
              <a:buChar char="•"/>
            </a:pPr>
            <a:r>
              <a:rPr lang="en-GB" b="0" i="0" dirty="0">
                <a:effectLst/>
                <a:latin typeface="Bahnschrift Light Condensed" panose="020B0502040204020203" pitchFamily="34" charset="0"/>
              </a:rPr>
              <a:t>Transparency to share the vision, mission, and goals of the innovation and change and communicate the progress and feedback regularly.</a:t>
            </a:r>
          </a:p>
          <a:p>
            <a:pPr algn="just">
              <a:buFont typeface="Arial" panose="020B0604020202020204" pitchFamily="34" charset="0"/>
              <a:buChar char="•"/>
            </a:pPr>
            <a:r>
              <a:rPr lang="en-GB" b="0" i="0" dirty="0">
                <a:effectLst/>
                <a:latin typeface="Bahnschrift Light Condensed" panose="020B0502040204020203" pitchFamily="34" charset="0"/>
              </a:rPr>
              <a:t>Rewards and recognition to motivate and appreciate the employees, customers, and other stakeholders who contribute to the innovation and change.</a:t>
            </a:r>
          </a:p>
          <a:p>
            <a:endParaRPr lang="en-GB" dirty="0"/>
          </a:p>
        </p:txBody>
      </p:sp>
      <p:pic>
        <p:nvPicPr>
          <p:cNvPr id="5" name="Picture 4">
            <a:extLst>
              <a:ext uri="{FF2B5EF4-FFF2-40B4-BE49-F238E27FC236}">
                <a16:creationId xmlns:a16="http://schemas.microsoft.com/office/drawing/2014/main" id="{F38E02C6-5FE1-2B95-92EF-60C0A59F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741" y="2171097"/>
            <a:ext cx="3524250" cy="2515805"/>
          </a:xfrm>
          <a:prstGeom prst="rect">
            <a:avLst/>
          </a:prstGeom>
          <a:ln>
            <a:noFill/>
          </a:ln>
          <a:effectLst>
            <a:softEdge rad="112500"/>
          </a:effectLst>
        </p:spPr>
      </p:pic>
    </p:spTree>
    <p:extLst>
      <p:ext uri="{BB962C8B-B14F-4D97-AF65-F5344CB8AC3E}">
        <p14:creationId xmlns:p14="http://schemas.microsoft.com/office/powerpoint/2010/main" val="139647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65C6-CAC9-6B20-AD1A-5EA0273C73A4}"/>
              </a:ext>
            </a:extLst>
          </p:cNvPr>
          <p:cNvSpPr>
            <a:spLocks noGrp="1"/>
          </p:cNvSpPr>
          <p:nvPr>
            <p:ph type="title"/>
          </p:nvPr>
        </p:nvSpPr>
        <p:spPr/>
        <p:txBody>
          <a:bodyPr>
            <a:normAutofit fontScale="90000"/>
          </a:bodyPr>
          <a:lstStyle/>
          <a:p>
            <a:r>
              <a:rPr lang="en-GB" i="0" dirty="0">
                <a:latin typeface="Bahnschrift SemiBold" panose="020B0502040204020203" pitchFamily="34" charset="0"/>
              </a:rPr>
              <a:t>What are the ethical and social responsibilities of entrepreneurs?</a:t>
            </a:r>
            <a:br>
              <a:rPr lang="en-GB" b="0" i="0" dirty="0">
                <a:effectLst/>
                <a:latin typeface="Bahnschrift Light Condensed" panose="020B0502040204020203" pitchFamily="34" charset="0"/>
              </a:rPr>
            </a:br>
            <a:endParaRPr lang="en-GB" dirty="0"/>
          </a:p>
        </p:txBody>
      </p:sp>
      <p:sp>
        <p:nvSpPr>
          <p:cNvPr id="3" name="Content Placeholder 2">
            <a:extLst>
              <a:ext uri="{FF2B5EF4-FFF2-40B4-BE49-F238E27FC236}">
                <a16:creationId xmlns:a16="http://schemas.microsoft.com/office/drawing/2014/main" id="{8549BDD7-F80E-3DBE-C173-42F8AB8C5F5F}"/>
              </a:ext>
            </a:extLst>
          </p:cNvPr>
          <p:cNvSpPr>
            <a:spLocks noGrp="1"/>
          </p:cNvSpPr>
          <p:nvPr>
            <p:ph idx="1"/>
          </p:nvPr>
        </p:nvSpPr>
        <p:spPr/>
        <p:txBody>
          <a:bodyPr/>
          <a:lstStyle/>
          <a:p>
            <a:pPr algn="just"/>
            <a:r>
              <a:rPr lang="en-GB" b="0" i="0" dirty="0">
                <a:effectLst/>
                <a:latin typeface="Bahnschrift Light Condensed" panose="020B0502040204020203" pitchFamily="34" charset="0"/>
              </a:rPr>
              <a:t>The ethical and social responsibilities of entrepreneurs are the duties and obligations that they have to act in a moral and beneficial way towards their stakeholders and society at large. Some examples of these responsibilities are: respecting human rights, protecting the environment, ensuring fair labour practices, complying with laws and regulations, paying taxes, supporting social causes, and contributing to economic development .</a:t>
            </a: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833564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F660-EBB9-FD9C-F359-D7A336E71152}"/>
              </a:ext>
            </a:extLst>
          </p:cNvPr>
          <p:cNvSpPr>
            <a:spLocks noGrp="1"/>
          </p:cNvSpPr>
          <p:nvPr>
            <p:ph type="title"/>
          </p:nvPr>
        </p:nvSpPr>
        <p:spPr/>
        <p:txBody>
          <a:bodyPr>
            <a:normAutofit fontScale="90000"/>
          </a:bodyPr>
          <a:lstStyle/>
          <a:p>
            <a:r>
              <a:rPr lang="en-GB" i="0" dirty="0">
                <a:latin typeface="Bahnschrift SemiBold" panose="020B0502040204020203" pitchFamily="34" charset="0"/>
              </a:rPr>
              <a:t>How to foster a culture of entrepreneurship in an organization or a community?</a:t>
            </a:r>
            <a:br>
              <a:rPr lang="en-GB" b="0" i="0" dirty="0">
                <a:effectLst/>
                <a:latin typeface="Bahnschrift Light Condensed" panose="020B0502040204020203" pitchFamily="34" charset="0"/>
              </a:rPr>
            </a:br>
            <a:endParaRPr lang="en-GB" dirty="0"/>
          </a:p>
        </p:txBody>
      </p:sp>
      <p:sp>
        <p:nvSpPr>
          <p:cNvPr id="3" name="Content Placeholder 2">
            <a:extLst>
              <a:ext uri="{FF2B5EF4-FFF2-40B4-BE49-F238E27FC236}">
                <a16:creationId xmlns:a16="http://schemas.microsoft.com/office/drawing/2014/main" id="{B9132938-A3BA-4B76-CF6C-CF9156CE4976}"/>
              </a:ext>
            </a:extLst>
          </p:cNvPr>
          <p:cNvSpPr>
            <a:spLocks noGrp="1"/>
          </p:cNvSpPr>
          <p:nvPr>
            <p:ph idx="1"/>
          </p:nvPr>
        </p:nvSpPr>
        <p:spPr>
          <a:xfrm>
            <a:off x="838200" y="1825625"/>
            <a:ext cx="7445188" cy="4351338"/>
          </a:xfrm>
        </p:spPr>
        <p:txBody>
          <a:bodyPr>
            <a:normAutofit fontScale="85000" lnSpcReduction="20000"/>
          </a:bodyPr>
          <a:lstStyle/>
          <a:p>
            <a:pPr algn="just"/>
            <a:r>
              <a:rPr lang="en-GB" b="0" i="0" dirty="0">
                <a:effectLst/>
                <a:latin typeface="Bahnschrift Light Condensed" panose="020B0502040204020203" pitchFamily="34" charset="0"/>
              </a:rPr>
              <a:t>To foster a culture of entrepreneurship in an organization or a community, some of the strategies that can be implemented are:</a:t>
            </a:r>
          </a:p>
          <a:p>
            <a:pPr algn="just">
              <a:buFont typeface="Arial" panose="020B0604020202020204" pitchFamily="34" charset="0"/>
              <a:buChar char="•"/>
            </a:pPr>
            <a:r>
              <a:rPr lang="en-GB" b="0" i="0" dirty="0">
                <a:effectLst/>
                <a:latin typeface="Bahnschrift Light Condensed" panose="020B0502040204020203" pitchFamily="34" charset="0"/>
              </a:rPr>
              <a:t>Hiring and empowering aspiring entrepreneurs, who have the passion, skills, and mindset to pursue innovative and value-creating opportunities. They can be given autonomy, flexibility, and support to pursue their ideas and projects .</a:t>
            </a:r>
          </a:p>
          <a:p>
            <a:pPr algn="just">
              <a:buFont typeface="Arial" panose="020B0604020202020204" pitchFamily="34" charset="0"/>
              <a:buChar char="•"/>
            </a:pPr>
            <a:r>
              <a:rPr lang="en-GB" b="0" i="0" dirty="0">
                <a:effectLst/>
                <a:latin typeface="Bahnschrift Light Condensed" panose="020B0502040204020203" pitchFamily="34" charset="0"/>
              </a:rPr>
              <a:t>Creating an environment of innovation and risk-taking, where experimentation, learning, and failure are encouraged and celebrated. This can foster a culture of curiosity, creativity, and resilience among the members of the organization or community .</a:t>
            </a:r>
          </a:p>
          <a:p>
            <a:pPr algn="just">
              <a:buFont typeface="Arial" panose="020B0604020202020204" pitchFamily="34" charset="0"/>
              <a:buChar char="•"/>
            </a:pPr>
            <a:r>
              <a:rPr lang="en-GB" b="0" i="0" dirty="0">
                <a:effectLst/>
                <a:latin typeface="Bahnschrift Light Condensed" panose="020B0502040204020203" pitchFamily="34" charset="0"/>
              </a:rPr>
              <a:t>Communicating the vision and direction of the organization or community, and how entrepreneurship can contribute to achieving them. This can inspire and motivate the members to align their goals and actions with the larger purpose and mission of the organization or community .</a:t>
            </a:r>
          </a:p>
          <a:p>
            <a:endParaRPr lang="en-GB" dirty="0"/>
          </a:p>
        </p:txBody>
      </p:sp>
      <p:pic>
        <p:nvPicPr>
          <p:cNvPr id="5" name="Picture 4">
            <a:extLst>
              <a:ext uri="{FF2B5EF4-FFF2-40B4-BE49-F238E27FC236}">
                <a16:creationId xmlns:a16="http://schemas.microsoft.com/office/drawing/2014/main" id="{11617FFF-254B-2348-2800-4707A9696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388" y="2662518"/>
            <a:ext cx="3574407" cy="2380690"/>
          </a:xfrm>
          <a:prstGeom prst="rect">
            <a:avLst/>
          </a:prstGeom>
          <a:ln>
            <a:noFill/>
          </a:ln>
          <a:effectLst>
            <a:softEdge rad="112500"/>
          </a:effectLst>
        </p:spPr>
      </p:pic>
    </p:spTree>
    <p:extLst>
      <p:ext uri="{BB962C8B-B14F-4D97-AF65-F5344CB8AC3E}">
        <p14:creationId xmlns:p14="http://schemas.microsoft.com/office/powerpoint/2010/main" val="153320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583-3536-1F97-0512-CA33DBD549A9}"/>
              </a:ext>
            </a:extLst>
          </p:cNvPr>
          <p:cNvSpPr>
            <a:spLocks noGrp="1"/>
          </p:cNvSpPr>
          <p:nvPr>
            <p:ph type="title"/>
          </p:nvPr>
        </p:nvSpPr>
        <p:spPr/>
        <p:txBody>
          <a:bodyPr/>
          <a:lstStyle/>
          <a:p>
            <a:r>
              <a:rPr lang="en-GB" i="0" dirty="0">
                <a:latin typeface="Bahnschrift SemiBold" panose="020B0502040204020203" pitchFamily="34" charset="0"/>
              </a:rPr>
              <a:t>What is Entrepreneurship?</a:t>
            </a:r>
            <a:br>
              <a:rPr lang="en-GB" b="1" i="0" dirty="0">
                <a:solidFill>
                  <a:srgbClr val="111111"/>
                </a:solidFill>
                <a:effectLst/>
                <a:latin typeface="-apple-system"/>
              </a:rPr>
            </a:br>
            <a:endParaRPr lang="en-GB" dirty="0"/>
          </a:p>
        </p:txBody>
      </p:sp>
      <p:sp>
        <p:nvSpPr>
          <p:cNvPr id="3" name="Content Placeholder 2">
            <a:extLst>
              <a:ext uri="{FF2B5EF4-FFF2-40B4-BE49-F238E27FC236}">
                <a16:creationId xmlns:a16="http://schemas.microsoft.com/office/drawing/2014/main" id="{37142CB1-8966-FE43-2E68-4ABE58CA7322}"/>
              </a:ext>
            </a:extLst>
          </p:cNvPr>
          <p:cNvSpPr>
            <a:spLocks noGrp="1"/>
          </p:cNvSpPr>
          <p:nvPr>
            <p:ph idx="1"/>
          </p:nvPr>
        </p:nvSpPr>
        <p:spPr>
          <a:xfrm>
            <a:off x="838200" y="1825625"/>
            <a:ext cx="7131424" cy="4351338"/>
          </a:xfrm>
        </p:spPr>
        <p:txBody>
          <a:bodyPr/>
          <a:lstStyle/>
          <a:p>
            <a:pPr algn="just"/>
            <a:r>
              <a:rPr lang="en-GB" b="0" i="0" dirty="0">
                <a:effectLst/>
                <a:latin typeface="Bahnschrift Light Condensed" panose="020B0502040204020203" pitchFamily="34" charset="0"/>
              </a:rPr>
              <a:t>Entrepreneurship is the process of creating, launching and running a new business venture. </a:t>
            </a:r>
          </a:p>
          <a:p>
            <a:pPr algn="just"/>
            <a:r>
              <a:rPr lang="en-GB" b="0" i="0" dirty="0">
                <a:effectLst/>
                <a:latin typeface="Bahnschrift Light Condensed" panose="020B0502040204020203" pitchFamily="34" charset="0"/>
              </a:rPr>
              <a:t>It involves identifying a problem or opportunity, developing a solution or product, and finding the resources and customers to make it successful. </a:t>
            </a:r>
          </a:p>
          <a:p>
            <a:pPr algn="just"/>
            <a:r>
              <a:rPr lang="en-GB" b="0" i="0" dirty="0">
                <a:effectLst/>
                <a:latin typeface="Bahnschrift Light Condensed" panose="020B0502040204020203" pitchFamily="34" charset="0"/>
              </a:rPr>
              <a:t>Entrepreneurship can be motivated by various factors, such as personal passion, social impact, financial gain, or innovation.</a:t>
            </a:r>
            <a:endParaRPr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6EE488BB-83D1-6DDC-2F70-ADFD2279A6B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969624" y="2730713"/>
            <a:ext cx="4016188" cy="1888773"/>
          </a:xfrm>
          <a:prstGeom prst="rect">
            <a:avLst/>
          </a:prstGeom>
          <a:ln>
            <a:noFill/>
          </a:ln>
          <a:effectLst>
            <a:softEdge rad="112500"/>
          </a:effectLst>
        </p:spPr>
      </p:pic>
    </p:spTree>
    <p:extLst>
      <p:ext uri="{BB962C8B-B14F-4D97-AF65-F5344CB8AC3E}">
        <p14:creationId xmlns:p14="http://schemas.microsoft.com/office/powerpoint/2010/main" val="261888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A1A5-A08E-BB3D-B4BF-6F4829AEEC18}"/>
              </a:ext>
            </a:extLst>
          </p:cNvPr>
          <p:cNvSpPr>
            <a:spLocks noGrp="1"/>
          </p:cNvSpPr>
          <p:nvPr>
            <p:ph type="title"/>
          </p:nvPr>
        </p:nvSpPr>
        <p:spPr>
          <a:xfrm>
            <a:off x="838200" y="18255"/>
            <a:ext cx="10515600" cy="1325563"/>
          </a:xfrm>
        </p:spPr>
        <p:txBody>
          <a:bodyPr>
            <a:normAutofit fontScale="90000"/>
          </a:bodyPr>
          <a:lstStyle/>
          <a:p>
            <a:r>
              <a:rPr lang="en-GB" i="0" dirty="0">
                <a:latin typeface="Bahnschrift SemiBold" panose="020B0502040204020203" pitchFamily="34" charset="0"/>
              </a:rPr>
              <a:t>How to foster a culture of entrepreneurship in an organization or a community?</a:t>
            </a:r>
            <a:endParaRPr lang="en-GB" dirty="0"/>
          </a:p>
        </p:txBody>
      </p:sp>
      <p:sp>
        <p:nvSpPr>
          <p:cNvPr id="3" name="Content Placeholder 2">
            <a:extLst>
              <a:ext uri="{FF2B5EF4-FFF2-40B4-BE49-F238E27FC236}">
                <a16:creationId xmlns:a16="http://schemas.microsoft.com/office/drawing/2014/main" id="{562FE857-8C99-8F4C-30EB-A57805F1ED15}"/>
              </a:ext>
            </a:extLst>
          </p:cNvPr>
          <p:cNvSpPr>
            <a:spLocks noGrp="1"/>
          </p:cNvSpPr>
          <p:nvPr>
            <p:ph idx="1"/>
          </p:nvPr>
        </p:nvSpPr>
        <p:spPr/>
        <p:txBody>
          <a:bodyPr>
            <a:normAutofit/>
          </a:bodyPr>
          <a:lstStyle/>
          <a:p>
            <a:pPr algn="just">
              <a:buFont typeface="Arial" panose="020B0604020202020204" pitchFamily="34" charset="0"/>
              <a:buChar char="•"/>
            </a:pPr>
            <a:r>
              <a:rPr lang="en-GB" b="0" i="0" dirty="0">
                <a:effectLst/>
                <a:latin typeface="Bahnschrift Light Condensed" panose="020B0502040204020203" pitchFamily="34" charset="0"/>
              </a:rPr>
              <a:t>Providing incentives and recognition for entrepreneurial achievements, such as awards, rewards, feedback, or publicity. This can acknowledge and appreciate the efforts and outcomes of the entrepreneurs and encourage them to continue and improve their performance .</a:t>
            </a:r>
          </a:p>
          <a:p>
            <a:pPr algn="just">
              <a:buFont typeface="Arial" panose="020B0604020202020204" pitchFamily="34" charset="0"/>
              <a:buChar char="•"/>
            </a:pPr>
            <a:r>
              <a:rPr lang="en-GB" b="0" i="0" dirty="0">
                <a:effectLst/>
                <a:latin typeface="Bahnschrift Light Condensed" panose="020B0502040204020203" pitchFamily="34" charset="0"/>
              </a:rPr>
              <a:t>Leading by example and modelling entrepreneurial behaviour, such as being proactive, resourceful, adaptable, and collaborative. This can influence and inspire the members to emulate and adopt the entrepreneurial mindset and practices .</a:t>
            </a:r>
          </a:p>
          <a:p>
            <a:pPr algn="just">
              <a:buFont typeface="Arial" panose="020B0604020202020204" pitchFamily="34" charset="0"/>
              <a:buChar char="•"/>
            </a:pPr>
            <a:r>
              <a:rPr lang="en-GB" b="0" i="0" dirty="0">
                <a:effectLst/>
                <a:latin typeface="Bahnschrift Light Condensed" panose="020B0502040204020203" pitchFamily="34" charset="0"/>
              </a:rPr>
              <a:t>Providing access to resources and networks, such as funding, mentors, partners, customers, or experts. This can enable and facilitate the entrepreneurs to develop and execute their ideas and projects effectively and efficiently .</a:t>
            </a:r>
          </a:p>
          <a:p>
            <a:endParaRPr lang="en-GB" dirty="0"/>
          </a:p>
        </p:txBody>
      </p:sp>
    </p:spTree>
    <p:extLst>
      <p:ext uri="{BB962C8B-B14F-4D97-AF65-F5344CB8AC3E}">
        <p14:creationId xmlns:p14="http://schemas.microsoft.com/office/powerpoint/2010/main" val="193144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2D35-BD5D-59D7-28F9-672D410AE3B0}"/>
              </a:ext>
            </a:extLst>
          </p:cNvPr>
          <p:cNvSpPr>
            <a:spLocks noGrp="1"/>
          </p:cNvSpPr>
          <p:nvPr>
            <p:ph type="title"/>
          </p:nvPr>
        </p:nvSpPr>
        <p:spPr>
          <a:xfrm>
            <a:off x="838200" y="123078"/>
            <a:ext cx="10515600" cy="1325563"/>
          </a:xfrm>
        </p:spPr>
        <p:txBody>
          <a:bodyPr>
            <a:normAutofit fontScale="90000"/>
          </a:bodyPr>
          <a:lstStyle/>
          <a:p>
            <a:r>
              <a:rPr lang="en-GB" i="0" dirty="0">
                <a:latin typeface="Bahnschrift SemiBold" panose="020B0502040204020203" pitchFamily="34" charset="0"/>
              </a:rPr>
              <a:t>How to foster a culture of entrepreneurship in an organization or a community?</a:t>
            </a:r>
            <a:endParaRPr lang="en-GB" dirty="0"/>
          </a:p>
        </p:txBody>
      </p:sp>
      <p:sp>
        <p:nvSpPr>
          <p:cNvPr id="3" name="Content Placeholder 2">
            <a:extLst>
              <a:ext uri="{FF2B5EF4-FFF2-40B4-BE49-F238E27FC236}">
                <a16:creationId xmlns:a16="http://schemas.microsoft.com/office/drawing/2014/main" id="{0038573A-51FE-A06F-9BA1-958FF54B7EB3}"/>
              </a:ext>
            </a:extLst>
          </p:cNvPr>
          <p:cNvSpPr>
            <a:spLocks noGrp="1"/>
          </p:cNvSpPr>
          <p:nvPr>
            <p:ph idx="1"/>
          </p:nvPr>
        </p:nvSpPr>
        <p:spPr>
          <a:xfrm>
            <a:off x="838200" y="1825625"/>
            <a:ext cx="7552765" cy="4351338"/>
          </a:xfrm>
        </p:spPr>
        <p:txBody>
          <a:bodyPr>
            <a:normAutofit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Offering training and education on entrepreneurship, such as workshops, courses, seminars, or coaching. This can equip and enhance the knowledge and skills of the entrepreneurs and help them overcome the challenges and barriers they may face .</a:t>
            </a:r>
          </a:p>
          <a:p>
            <a:pPr algn="just">
              <a:buFont typeface="Arial" panose="020B0604020202020204" pitchFamily="34" charset="0"/>
              <a:buChar char="•"/>
            </a:pPr>
            <a:r>
              <a:rPr lang="en-GB" b="0" i="0" dirty="0">
                <a:effectLst/>
                <a:latin typeface="Bahnschrift Light Condensed" panose="020B0502040204020203" pitchFamily="34" charset="0"/>
              </a:rPr>
              <a:t>Encouraging collaboration and diversity, such as forming teams, communities, or networks of entrepreneurs with different backgrounds, perspectives, and experiences. This can foster a culture of mutual support, learning, and innovation among the members of the organization or community .</a:t>
            </a:r>
          </a:p>
          <a:p>
            <a:endParaRPr lang="en-GB" dirty="0"/>
          </a:p>
        </p:txBody>
      </p:sp>
      <p:pic>
        <p:nvPicPr>
          <p:cNvPr id="5" name="Picture 4">
            <a:extLst>
              <a:ext uri="{FF2B5EF4-FFF2-40B4-BE49-F238E27FC236}">
                <a16:creationId xmlns:a16="http://schemas.microsoft.com/office/drawing/2014/main" id="{32FAC9C9-6F7A-D0B1-8053-4A33BD473424}"/>
              </a:ext>
            </a:extLst>
          </p:cNvPr>
          <p:cNvPicPr>
            <a:picLocks noChangeAspect="1"/>
          </p:cNvPicPr>
          <p:nvPr/>
        </p:nvPicPr>
        <p:blipFill rotWithShape="1">
          <a:blip r:embed="rId2">
            <a:extLst>
              <a:ext uri="{28A0092B-C50C-407E-A947-70E740481C1C}">
                <a14:useLocalDpi xmlns:a14="http://schemas.microsoft.com/office/drawing/2010/main" val="0"/>
              </a:ext>
            </a:extLst>
          </a:blip>
          <a:srcRect b="8105"/>
          <a:stretch/>
        </p:blipFill>
        <p:spPr>
          <a:xfrm>
            <a:off x="8281300" y="2456329"/>
            <a:ext cx="3910700" cy="2393576"/>
          </a:xfrm>
          <a:prstGeom prst="rect">
            <a:avLst/>
          </a:prstGeom>
          <a:ln>
            <a:noFill/>
          </a:ln>
          <a:effectLst>
            <a:softEdge rad="112500"/>
          </a:effectLst>
        </p:spPr>
      </p:pic>
    </p:spTree>
    <p:extLst>
      <p:ext uri="{BB962C8B-B14F-4D97-AF65-F5344CB8AC3E}">
        <p14:creationId xmlns:p14="http://schemas.microsoft.com/office/powerpoint/2010/main" val="34523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5493-B063-93C7-9BA4-B94DD906EABB}"/>
              </a:ext>
            </a:extLst>
          </p:cNvPr>
          <p:cNvSpPr>
            <a:spLocks noGrp="1"/>
          </p:cNvSpPr>
          <p:nvPr>
            <p:ph type="title"/>
          </p:nvPr>
        </p:nvSpPr>
        <p:spPr>
          <a:xfrm>
            <a:off x="587188" y="311337"/>
            <a:ext cx="10515600" cy="1325563"/>
          </a:xfrm>
        </p:spPr>
        <p:txBody>
          <a:bodyPr>
            <a:normAutofit fontScale="90000"/>
          </a:bodyPr>
          <a:lstStyle/>
          <a:p>
            <a:r>
              <a:rPr lang="en-GB" i="0" dirty="0">
                <a:latin typeface="Bahnschrift SemiBold" panose="020B0502040204020203" pitchFamily="34" charset="0"/>
              </a:rPr>
              <a:t>What are the trends and opportunities in the global entrepreneurial landscape?</a:t>
            </a:r>
            <a:br>
              <a:rPr lang="en-GB" b="0" i="0" dirty="0">
                <a:effectLst/>
                <a:latin typeface="Bahnschrift Light Condensed" panose="020B0502040204020203" pitchFamily="34" charset="0"/>
              </a:rPr>
            </a:br>
            <a:endParaRPr lang="en-GB" dirty="0"/>
          </a:p>
        </p:txBody>
      </p:sp>
      <p:sp>
        <p:nvSpPr>
          <p:cNvPr id="3" name="Content Placeholder 2">
            <a:extLst>
              <a:ext uri="{FF2B5EF4-FFF2-40B4-BE49-F238E27FC236}">
                <a16:creationId xmlns:a16="http://schemas.microsoft.com/office/drawing/2014/main" id="{C3C4F8E8-4CAE-1F74-2308-258FD2177664}"/>
              </a:ext>
            </a:extLst>
          </p:cNvPr>
          <p:cNvSpPr>
            <a:spLocks noGrp="1"/>
          </p:cNvSpPr>
          <p:nvPr>
            <p:ph idx="1"/>
          </p:nvPr>
        </p:nvSpPr>
        <p:spPr/>
        <p:txBody>
          <a:bodyPr>
            <a:normAutofit fontScale="85000" lnSpcReduction="20000"/>
          </a:bodyPr>
          <a:lstStyle/>
          <a:p>
            <a:pPr algn="just"/>
            <a:r>
              <a:rPr lang="en-GB" b="0" i="0" dirty="0">
                <a:effectLst/>
                <a:latin typeface="Bahnschrift Light Condensed" panose="020B0502040204020203" pitchFamily="34" charset="0"/>
              </a:rPr>
              <a:t>The trends and opportunities in the global entrepreneurial landscape are influenced by various factors such as technology, customer demands, societal shifts, and the COVID-19 pandemic. Some of the emerging trends are:</a:t>
            </a:r>
          </a:p>
          <a:p>
            <a:pPr algn="just">
              <a:buFont typeface="Arial" panose="020B0604020202020204" pitchFamily="34" charset="0"/>
              <a:buChar char="•"/>
            </a:pPr>
            <a:r>
              <a:rPr lang="en-GB" b="0" i="0" dirty="0">
                <a:effectLst/>
                <a:latin typeface="Bahnschrift Light Condensed" panose="020B0502040204020203" pitchFamily="34" charset="0"/>
              </a:rPr>
              <a:t>Business from home: More entrepreneurs are starting and running their businesses from their homes, taking advantage of the flexibility, convenience, and cost-effectiveness of remote work. This trend also opens up opportunities for entrepreneurs to offer products and services that cater to the needs and preferences of home-based workers and consumers, such as online education, health and wellness, entertainment, and delivery .</a:t>
            </a:r>
          </a:p>
          <a:p>
            <a:pPr algn="just">
              <a:buFont typeface="Arial" panose="020B0604020202020204" pitchFamily="34" charset="0"/>
              <a:buChar char="•"/>
            </a:pPr>
            <a:r>
              <a:rPr lang="en-GB" b="0" i="0" dirty="0">
                <a:effectLst/>
                <a:latin typeface="Bahnschrift Light Condensed" panose="020B0502040204020203" pitchFamily="34" charset="0"/>
              </a:rPr>
              <a:t>Globalized business: More entrepreneurs are expanding their reach and impact beyond their local markets, leveraging the power of the internet, social media, and e-commerce platforms to connect with customers, partners, and investors from different countries and regions. This trend also creates opportunities for entrepreneurs to tap into new and diverse markets and segments, as well as to learn from and collaborate with other entrepreneurs from different cultures and backgrounds .</a:t>
            </a:r>
          </a:p>
          <a:p>
            <a:endParaRPr lang="en-GB" dirty="0"/>
          </a:p>
        </p:txBody>
      </p:sp>
    </p:spTree>
    <p:extLst>
      <p:ext uri="{BB962C8B-B14F-4D97-AF65-F5344CB8AC3E}">
        <p14:creationId xmlns:p14="http://schemas.microsoft.com/office/powerpoint/2010/main" val="333645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E943-9390-210F-A46B-BD1B6310D2BD}"/>
              </a:ext>
            </a:extLst>
          </p:cNvPr>
          <p:cNvSpPr>
            <a:spLocks noGrp="1"/>
          </p:cNvSpPr>
          <p:nvPr>
            <p:ph type="title"/>
          </p:nvPr>
        </p:nvSpPr>
        <p:spPr>
          <a:xfrm>
            <a:off x="667871" y="18255"/>
            <a:ext cx="10515600" cy="1325563"/>
          </a:xfrm>
        </p:spPr>
        <p:txBody>
          <a:bodyPr/>
          <a:lstStyle/>
          <a:p>
            <a:r>
              <a:rPr lang="en-GB" i="0" dirty="0">
                <a:latin typeface="Bahnschrift SemiBold" panose="020B0502040204020203" pitchFamily="34" charset="0"/>
              </a:rPr>
              <a:t>What are the trends and opportunities in the global entrepreneurial landscape?</a:t>
            </a:r>
            <a:endParaRPr lang="en-GB" dirty="0"/>
          </a:p>
        </p:txBody>
      </p:sp>
      <p:sp>
        <p:nvSpPr>
          <p:cNvPr id="3" name="Content Placeholder 2">
            <a:extLst>
              <a:ext uri="{FF2B5EF4-FFF2-40B4-BE49-F238E27FC236}">
                <a16:creationId xmlns:a16="http://schemas.microsoft.com/office/drawing/2014/main" id="{3CAE3084-45F0-7321-043B-F5EED39FE328}"/>
              </a:ext>
            </a:extLst>
          </p:cNvPr>
          <p:cNvSpPr>
            <a:spLocks noGrp="1"/>
          </p:cNvSpPr>
          <p:nvPr>
            <p:ph idx="1"/>
          </p:nvPr>
        </p:nvSpPr>
        <p:spPr>
          <a:xfrm>
            <a:off x="838200" y="1825625"/>
            <a:ext cx="7543800" cy="4351338"/>
          </a:xfrm>
        </p:spPr>
        <p:txBody>
          <a:bodyPr>
            <a:normAutofit fontScale="85000"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Mobile commerce: More entrepreneurs are using mobile devices and applications to conduct and facilitate their business transactions, such as payments, marketing, customer service, and analytics. This trend also enables entrepreneurs to offer products and services that are accessible, convenient, and personalized for mobile users, such as mobile games, apps, wallets, and coupons .</a:t>
            </a:r>
          </a:p>
          <a:p>
            <a:pPr algn="just">
              <a:buFont typeface="Arial" panose="020B0604020202020204" pitchFamily="34" charset="0"/>
              <a:buChar char="•"/>
            </a:pPr>
            <a:r>
              <a:rPr lang="en-GB" b="0" i="0" dirty="0">
                <a:effectLst/>
                <a:latin typeface="Bahnschrift Light Condensed" panose="020B0502040204020203" pitchFamily="34" charset="0"/>
              </a:rPr>
              <a:t>Social commerce: More entrepreneurs are integrating social media and e-commerce to create and enhance their online presence, reputation, and engagement. This trend also allows entrepreneurs to offer products and services that are influenced by and tailored to the social interactions, feedback, and recommendations of their customers and followers, such as influencer marketing, live streaming, social shopping, and user-generated content .</a:t>
            </a:r>
          </a:p>
          <a:p>
            <a:endParaRPr lang="en-GB" dirty="0"/>
          </a:p>
        </p:txBody>
      </p:sp>
      <p:pic>
        <p:nvPicPr>
          <p:cNvPr id="5" name="Picture 4">
            <a:extLst>
              <a:ext uri="{FF2B5EF4-FFF2-40B4-BE49-F238E27FC236}">
                <a16:creationId xmlns:a16="http://schemas.microsoft.com/office/drawing/2014/main" id="{75620569-7DBF-AA51-F9EA-C23CDC981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328" y="2182904"/>
            <a:ext cx="3186953" cy="3186953"/>
          </a:xfrm>
          <a:prstGeom prst="rect">
            <a:avLst/>
          </a:prstGeom>
          <a:ln>
            <a:noFill/>
          </a:ln>
          <a:effectLst>
            <a:softEdge rad="112500"/>
          </a:effectLst>
        </p:spPr>
      </p:pic>
    </p:spTree>
    <p:extLst>
      <p:ext uri="{BB962C8B-B14F-4D97-AF65-F5344CB8AC3E}">
        <p14:creationId xmlns:p14="http://schemas.microsoft.com/office/powerpoint/2010/main" val="142340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B962-9D29-35AC-AC85-710290E72B7C}"/>
              </a:ext>
            </a:extLst>
          </p:cNvPr>
          <p:cNvSpPr>
            <a:spLocks noGrp="1"/>
          </p:cNvSpPr>
          <p:nvPr>
            <p:ph type="title"/>
          </p:nvPr>
        </p:nvSpPr>
        <p:spPr>
          <a:xfrm>
            <a:off x="694765" y="18255"/>
            <a:ext cx="10515600" cy="1325563"/>
          </a:xfrm>
        </p:spPr>
        <p:txBody>
          <a:bodyPr/>
          <a:lstStyle/>
          <a:p>
            <a:r>
              <a:rPr lang="en-GB" i="0" dirty="0">
                <a:latin typeface="Bahnschrift SemiBold" panose="020B0502040204020203" pitchFamily="34" charset="0"/>
              </a:rPr>
              <a:t>What are the trends and opportunities in the global entrepreneurial landscape?</a:t>
            </a:r>
            <a:endParaRPr lang="en-GB" dirty="0"/>
          </a:p>
        </p:txBody>
      </p:sp>
      <p:sp>
        <p:nvSpPr>
          <p:cNvPr id="3" name="Content Placeholder 2">
            <a:extLst>
              <a:ext uri="{FF2B5EF4-FFF2-40B4-BE49-F238E27FC236}">
                <a16:creationId xmlns:a16="http://schemas.microsoft.com/office/drawing/2014/main" id="{7428B3D1-D361-F535-5C4A-8FB6977FB1AD}"/>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The gig economy: More entrepreneurs are participating in and benefiting from the gig economy, which is the market of short-term, flexible, and independent work arrangements. This trend also provides opportunities for entrepreneurs to offer products and services that support and empower the gig workers and freelancers, such as platforms, tools, training, and insurance .</a:t>
            </a:r>
          </a:p>
          <a:p>
            <a:pPr algn="just">
              <a:buFont typeface="Arial" panose="020B0604020202020204" pitchFamily="34" charset="0"/>
              <a:buChar char="•"/>
            </a:pPr>
            <a:r>
              <a:rPr lang="en-GB" b="0" i="0" dirty="0">
                <a:effectLst/>
                <a:latin typeface="Bahnschrift Light Condensed" panose="020B0502040204020203" pitchFamily="34" charset="0"/>
              </a:rPr>
              <a:t>Increasingly niche markets: More entrepreneurs are targeting and serving increasingly niche markets and segments, which are groups of customers with specific and specialized needs, preferences, and characteristics. This trend also challenges entrepreneurs to offer products and services that are differentiated, customized, and innovative for their niche customers, such as vegan, gluten-free, organic, or halal products .</a:t>
            </a:r>
          </a:p>
          <a:p>
            <a:endParaRPr lang="en-GB" dirty="0"/>
          </a:p>
        </p:txBody>
      </p:sp>
    </p:spTree>
    <p:extLst>
      <p:ext uri="{BB962C8B-B14F-4D97-AF65-F5344CB8AC3E}">
        <p14:creationId xmlns:p14="http://schemas.microsoft.com/office/powerpoint/2010/main" val="276896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9692-E794-7B18-A2A6-DEC866DBB565}"/>
              </a:ext>
            </a:extLst>
          </p:cNvPr>
          <p:cNvSpPr>
            <a:spLocks noGrp="1"/>
          </p:cNvSpPr>
          <p:nvPr>
            <p:ph type="title"/>
          </p:nvPr>
        </p:nvSpPr>
        <p:spPr>
          <a:xfrm>
            <a:off x="667870" y="87219"/>
            <a:ext cx="10515600" cy="1325563"/>
          </a:xfrm>
        </p:spPr>
        <p:txBody>
          <a:bodyPr/>
          <a:lstStyle/>
          <a:p>
            <a:r>
              <a:rPr lang="en-GB" i="0" dirty="0">
                <a:latin typeface="Bahnschrift SemiBold" panose="020B0502040204020203" pitchFamily="34" charset="0"/>
              </a:rPr>
              <a:t>What are the trends and opportunities in the global entrepreneurial landscape?</a:t>
            </a:r>
            <a:endParaRPr lang="en-GB" dirty="0"/>
          </a:p>
        </p:txBody>
      </p:sp>
      <p:sp>
        <p:nvSpPr>
          <p:cNvPr id="3" name="Content Placeholder 2">
            <a:extLst>
              <a:ext uri="{FF2B5EF4-FFF2-40B4-BE49-F238E27FC236}">
                <a16:creationId xmlns:a16="http://schemas.microsoft.com/office/drawing/2014/main" id="{C7BB946B-FFB8-C656-A931-75CD173FE2F5}"/>
              </a:ext>
            </a:extLst>
          </p:cNvPr>
          <p:cNvSpPr>
            <a:spLocks noGrp="1"/>
          </p:cNvSpPr>
          <p:nvPr>
            <p:ph idx="1"/>
          </p:nvPr>
        </p:nvSpPr>
        <p:spPr>
          <a:xfrm>
            <a:off x="838200" y="1825625"/>
            <a:ext cx="7776882" cy="4351338"/>
          </a:xfrm>
        </p:spPr>
        <p:txBody>
          <a:bodyPr>
            <a:normAutofit fontScale="85000" lnSpcReduction="20000"/>
          </a:bodyPr>
          <a:lstStyle/>
          <a:p>
            <a:pPr algn="just">
              <a:buFont typeface="Arial" panose="020B0604020202020204" pitchFamily="34" charset="0"/>
              <a:buChar char="•"/>
            </a:pPr>
            <a:r>
              <a:rPr lang="en-GB" b="0" i="0" dirty="0">
                <a:effectLst/>
                <a:latin typeface="Bahnschrift Light Condensed" panose="020B0502040204020203" pitchFamily="34" charset="0"/>
              </a:rPr>
              <a:t>The continuous rise of subscription-based business: More entrepreneurs are adopting and implementing the subscription-based business model, which is the practice of charging customers a recurring fee to access or use a product or service. This trend also creates opportunities for entrepreneurs to offer products and services that are valuable, convenient, and loyal for their subscribers, such as software, media, entertainment, or beauty products .</a:t>
            </a:r>
          </a:p>
          <a:p>
            <a:pPr algn="just">
              <a:buFont typeface="Arial" panose="020B0604020202020204" pitchFamily="34" charset="0"/>
              <a:buChar char="•"/>
            </a:pPr>
            <a:r>
              <a:rPr lang="en-GB" b="0" i="0" dirty="0">
                <a:effectLst/>
                <a:latin typeface="Bahnschrift Light Condensed" panose="020B0502040204020203" pitchFamily="34" charset="0"/>
              </a:rPr>
              <a:t>Adoption of disruptive technologies: More entrepreneurs are embracing and utilizing disruptive technologies, which are innovations that significantly change or improve the way things are done or experienced. Some examples of these technologies are artificial intelligence, blockchain, biotechnology, nanotechnology, and 3D printing. This trend also opens up opportunities for entrepreneurs to offer products and services that are cutting-edge, smart, and transformative for their customers and industries .</a:t>
            </a:r>
          </a:p>
          <a:p>
            <a:endParaRPr lang="en-GB" dirty="0"/>
          </a:p>
        </p:txBody>
      </p:sp>
      <p:pic>
        <p:nvPicPr>
          <p:cNvPr id="5" name="Picture 4">
            <a:extLst>
              <a:ext uri="{FF2B5EF4-FFF2-40B4-BE49-F238E27FC236}">
                <a16:creationId xmlns:a16="http://schemas.microsoft.com/office/drawing/2014/main" id="{3934EA11-BDCF-2D4C-0563-B45D8841D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082" y="2377766"/>
            <a:ext cx="3371850" cy="3121240"/>
          </a:xfrm>
          <a:prstGeom prst="rect">
            <a:avLst/>
          </a:prstGeom>
          <a:ln>
            <a:noFill/>
          </a:ln>
          <a:effectLst>
            <a:softEdge rad="112500"/>
          </a:effectLst>
        </p:spPr>
      </p:pic>
    </p:spTree>
    <p:extLst>
      <p:ext uri="{BB962C8B-B14F-4D97-AF65-F5344CB8AC3E}">
        <p14:creationId xmlns:p14="http://schemas.microsoft.com/office/powerpoint/2010/main" val="183788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293E-FFB8-4365-F6DF-03E860DDA07F}"/>
              </a:ext>
            </a:extLst>
          </p:cNvPr>
          <p:cNvSpPr>
            <a:spLocks noGrp="1"/>
          </p:cNvSpPr>
          <p:nvPr>
            <p:ph type="title"/>
          </p:nvPr>
        </p:nvSpPr>
        <p:spPr>
          <a:xfrm>
            <a:off x="685800" y="87219"/>
            <a:ext cx="10515600" cy="1325563"/>
          </a:xfrm>
        </p:spPr>
        <p:txBody>
          <a:bodyPr/>
          <a:lstStyle/>
          <a:p>
            <a:r>
              <a:rPr lang="en-GB" i="0" dirty="0">
                <a:latin typeface="Bahnschrift SemiBold" panose="020B0502040204020203" pitchFamily="34" charset="0"/>
              </a:rPr>
              <a:t>What are the trends and opportunities </a:t>
            </a:r>
            <a:br>
              <a:rPr lang="en-GB" i="0" dirty="0">
                <a:latin typeface="Bahnschrift SemiBold" panose="020B0502040204020203" pitchFamily="34" charset="0"/>
              </a:rPr>
            </a:br>
            <a:r>
              <a:rPr lang="en-GB" i="0" dirty="0">
                <a:latin typeface="Bahnschrift SemiBold" panose="020B0502040204020203" pitchFamily="34" charset="0"/>
              </a:rPr>
              <a:t>in the global entrepreneurial landscape?</a:t>
            </a:r>
            <a:endParaRPr lang="en-GB" dirty="0"/>
          </a:p>
        </p:txBody>
      </p:sp>
      <p:sp>
        <p:nvSpPr>
          <p:cNvPr id="3" name="Content Placeholder 2">
            <a:extLst>
              <a:ext uri="{FF2B5EF4-FFF2-40B4-BE49-F238E27FC236}">
                <a16:creationId xmlns:a16="http://schemas.microsoft.com/office/drawing/2014/main" id="{6AF73CBD-6C32-320A-F338-2E81596C0B57}"/>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a:effectLst/>
                <a:latin typeface="Bahnschrift Light Condensed" panose="020B0502040204020203" pitchFamily="34" charset="0"/>
              </a:rPr>
              <a:t>Growing importance of social responsibility: More entrepreneurs are recognizing and addressing the social and environmental challenges and opportunities that their businesses face and create. This trend also motivates entrepreneurs to offer products and services that are ethical, sustainable, and impactful for their stakeholders and society at large, such as social enterprises, green businesses, or impact investing .</a:t>
            </a:r>
          </a:p>
          <a:p>
            <a:pPr algn="just">
              <a:buFont typeface="Arial" panose="020B0604020202020204" pitchFamily="34" charset="0"/>
              <a:buChar char="•"/>
            </a:pPr>
            <a:r>
              <a:rPr lang="en-GB" b="0" i="0" dirty="0">
                <a:effectLst/>
                <a:latin typeface="Bahnschrift Light Condensed" panose="020B0502040204020203" pitchFamily="34" charset="0"/>
              </a:rPr>
              <a:t>Increasing diversity: More entrepreneurs are coming from and representing diverse backgrounds, perspectives, and experiences, such as women, minorities, immigrants, youth, or seniors. This trend also enhances the creativity, innovation, and inclusivity of the entrepreneurial landscape, as well as the products and services that the entrepreneurs offer .</a:t>
            </a:r>
          </a:p>
          <a:p>
            <a:endParaRPr lang="en-GB" dirty="0"/>
          </a:p>
        </p:txBody>
      </p:sp>
    </p:spTree>
    <p:extLst>
      <p:ext uri="{BB962C8B-B14F-4D97-AF65-F5344CB8AC3E}">
        <p14:creationId xmlns:p14="http://schemas.microsoft.com/office/powerpoint/2010/main" val="2240799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6BC4-B225-2658-268E-66719254F70A}"/>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46B88F2-DE2E-697A-2840-2DADEB20A5DC}"/>
              </a:ext>
            </a:extLst>
          </p:cNvPr>
          <p:cNvSpPr>
            <a:spLocks noGrp="1"/>
          </p:cNvSpPr>
          <p:nvPr>
            <p:ph idx="1"/>
          </p:nvPr>
        </p:nvSpPr>
        <p:spPr>
          <a:xfrm>
            <a:off x="838200" y="1825625"/>
            <a:ext cx="7095565" cy="4351338"/>
          </a:xfrm>
        </p:spPr>
        <p:txBody>
          <a:bodyPr>
            <a:normAutofit fontScale="92500" lnSpcReduction="10000"/>
          </a:bodyPr>
          <a:lstStyle/>
          <a:p>
            <a:pPr algn="just"/>
            <a:r>
              <a:rPr lang="en-GB" b="0" i="0" dirty="0">
                <a:effectLst/>
                <a:latin typeface="Bahnschrift Light Condensed" panose="020B0502040204020203" pitchFamily="34" charset="0"/>
              </a:rPr>
              <a:t>Entrepreneurship is a complex and multifaceted phenomenon that can have various impacts and implications for individuals, organizations, and societies. Entrepreneurship can be influenced by personal, cultural, institutional, and environmental factors, and it can also shape and change these factors over time. Entrepreneurship is a dynamic and evolving concept that can be applied to different contexts and domains, such as social entrepreneurship, corporate entrepreneurship, or academic entrepreneurship. Entrepreneurship is a challenging and rewarding endeavour that requires passion, perseverance, and problem-solving skills.</a:t>
            </a:r>
            <a:endParaRPr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4EB1741B-3B90-3C77-BF2F-15A8769A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132" y="2519082"/>
            <a:ext cx="3803223" cy="2533090"/>
          </a:xfrm>
          <a:prstGeom prst="rect">
            <a:avLst/>
          </a:prstGeom>
          <a:ln>
            <a:noFill/>
          </a:ln>
          <a:effectLst>
            <a:softEdge rad="112500"/>
          </a:effectLst>
        </p:spPr>
      </p:pic>
    </p:spTree>
    <p:extLst>
      <p:ext uri="{BB962C8B-B14F-4D97-AF65-F5344CB8AC3E}">
        <p14:creationId xmlns:p14="http://schemas.microsoft.com/office/powerpoint/2010/main" val="174498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E90B-AFDF-60F1-1938-8243807DCC1E}"/>
              </a:ext>
            </a:extLst>
          </p:cNvPr>
          <p:cNvSpPr>
            <a:spLocks noGrp="1"/>
          </p:cNvSpPr>
          <p:nvPr>
            <p:ph type="title"/>
          </p:nvPr>
        </p:nvSpPr>
        <p:spPr/>
        <p:txBody>
          <a:bodyPr/>
          <a:lstStyle/>
          <a:p>
            <a:r>
              <a:rPr lang="en-GB" dirty="0"/>
              <a:t>Good Luck!</a:t>
            </a:r>
          </a:p>
        </p:txBody>
      </p:sp>
      <p:sp>
        <p:nvSpPr>
          <p:cNvPr id="3" name="Text Placeholder 2">
            <a:extLst>
              <a:ext uri="{FF2B5EF4-FFF2-40B4-BE49-F238E27FC236}">
                <a16:creationId xmlns:a16="http://schemas.microsoft.com/office/drawing/2014/main" id="{6968567B-C32A-97DA-1E37-6BBE4083228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316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8243-2A73-05C7-3872-1BCA0E5123E7}"/>
              </a:ext>
            </a:extLst>
          </p:cNvPr>
          <p:cNvSpPr>
            <a:spLocks noGrp="1"/>
          </p:cNvSpPr>
          <p:nvPr>
            <p:ph type="title"/>
          </p:nvPr>
        </p:nvSpPr>
        <p:spPr/>
        <p:txBody>
          <a:bodyPr/>
          <a:lstStyle/>
          <a:p>
            <a:r>
              <a:rPr lang="en-GB" i="0" dirty="0">
                <a:latin typeface="Bahnschrift SemiBold" panose="020B0502040204020203" pitchFamily="34" charset="0"/>
              </a:rPr>
              <a:t>What is Entrepreneurship?</a:t>
            </a:r>
            <a:endParaRPr lang="en-GB" dirty="0"/>
          </a:p>
        </p:txBody>
      </p:sp>
      <p:sp>
        <p:nvSpPr>
          <p:cNvPr id="3" name="Content Placeholder 2">
            <a:extLst>
              <a:ext uri="{FF2B5EF4-FFF2-40B4-BE49-F238E27FC236}">
                <a16:creationId xmlns:a16="http://schemas.microsoft.com/office/drawing/2014/main" id="{56C0DB47-2DAD-F327-0D6B-076604377C0D}"/>
              </a:ext>
            </a:extLst>
          </p:cNvPr>
          <p:cNvSpPr>
            <a:spLocks noGrp="1"/>
          </p:cNvSpPr>
          <p:nvPr>
            <p:ph idx="1"/>
          </p:nvPr>
        </p:nvSpPr>
        <p:spPr/>
        <p:txBody>
          <a:bodyPr>
            <a:normAutofit fontScale="77500" lnSpcReduction="20000"/>
          </a:bodyPr>
          <a:lstStyle/>
          <a:p>
            <a:pPr algn="just"/>
            <a:r>
              <a:rPr lang="en-GB" b="0" i="0" dirty="0">
                <a:effectLst/>
                <a:latin typeface="Bahnschrift Light Condensed" panose="020B0502040204020203" pitchFamily="34" charset="0"/>
              </a:rPr>
              <a:t>One example of entrepreneurship is Airbnb, a platform that connects traveller's with hosts who offer accommodation in their homes. </a:t>
            </a:r>
          </a:p>
          <a:p>
            <a:pPr algn="just"/>
            <a:r>
              <a:rPr lang="en-GB" b="0" i="0" dirty="0">
                <a:effectLst/>
                <a:latin typeface="Bahnschrift Light Condensed" panose="020B0502040204020203" pitchFamily="34" charset="0"/>
              </a:rPr>
              <a:t>Airbnb was founded in 2008 by Brian Chesky, Joe Gebbia, and Nathan Blecharczyk, who were struggling to pay their rent in San Francisco. </a:t>
            </a:r>
          </a:p>
          <a:p>
            <a:pPr algn="just"/>
            <a:r>
              <a:rPr lang="en-GB" b="0" i="0" dirty="0">
                <a:effectLst/>
                <a:latin typeface="Bahnschrift Light Condensed" panose="020B0502040204020203" pitchFamily="34" charset="0"/>
              </a:rPr>
              <a:t>They decided to rent out their spare room to guests who were attending a design conference in the city. </a:t>
            </a:r>
          </a:p>
          <a:p>
            <a:pPr algn="just"/>
            <a:r>
              <a:rPr lang="en-GB" b="0" i="0" dirty="0">
                <a:effectLst/>
                <a:latin typeface="Bahnschrift Light Condensed" panose="020B0502040204020203" pitchFamily="34" charset="0"/>
              </a:rPr>
              <a:t>They created a website that listed their room and three others, and charged $80 per night. They received three bookings and earned $240. </a:t>
            </a:r>
          </a:p>
          <a:p>
            <a:pPr algn="just"/>
            <a:r>
              <a:rPr lang="en-GB" b="0" i="0" dirty="0">
                <a:effectLst/>
                <a:latin typeface="Bahnschrift Light Condensed" panose="020B0502040204020203" pitchFamily="34" charset="0"/>
              </a:rPr>
              <a:t>They realized that there was a demand for alternative and affordable lodging options, and decided to pursue their idea further. </a:t>
            </a:r>
          </a:p>
          <a:p>
            <a:pPr algn="just"/>
            <a:r>
              <a:rPr lang="en-GB" b="0" i="0" dirty="0">
                <a:effectLst/>
                <a:latin typeface="Bahnschrift Light Condensed" panose="020B0502040204020203" pitchFamily="34" charset="0"/>
              </a:rPr>
              <a:t>They joined an accelerator program called Y Combinator, which provided them with funding and mentorship. They expanded their platform to other cities and countries, and grew their user base and revenue. </a:t>
            </a:r>
          </a:p>
          <a:p>
            <a:pPr algn="just"/>
            <a:r>
              <a:rPr lang="en-GB" b="0" i="0" dirty="0">
                <a:effectLst/>
                <a:latin typeface="Bahnschrift Light Condensed" panose="020B0502040204020203" pitchFamily="34" charset="0"/>
              </a:rPr>
              <a:t>Today, Airbnb is one of the most successful and valuable startups in the world, with over 4 million hosts, 800 million guests, and $100 billion in market capitalization.</a:t>
            </a: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385587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6060-FB7E-62E2-D3EE-FCBCB2E4DE22}"/>
              </a:ext>
            </a:extLst>
          </p:cNvPr>
          <p:cNvSpPr>
            <a:spLocks noGrp="1"/>
          </p:cNvSpPr>
          <p:nvPr>
            <p:ph type="title"/>
          </p:nvPr>
        </p:nvSpPr>
        <p:spPr/>
        <p:txBody>
          <a:bodyPr/>
          <a:lstStyle/>
          <a:p>
            <a:r>
              <a:rPr lang="en-GB" i="0" dirty="0">
                <a:latin typeface="Bahnschrift SemiBold" panose="020B0502040204020203" pitchFamily="34" charset="0"/>
              </a:rPr>
              <a:t>Who is an entrepreneur?</a:t>
            </a:r>
            <a:br>
              <a:rPr lang="en-GB" b="1" i="0" dirty="0">
                <a:solidFill>
                  <a:srgbClr val="111111"/>
                </a:solidFill>
                <a:effectLst/>
                <a:latin typeface="-apple-system"/>
              </a:rPr>
            </a:br>
            <a:endParaRPr lang="en-GB" dirty="0"/>
          </a:p>
        </p:txBody>
      </p:sp>
      <p:sp>
        <p:nvSpPr>
          <p:cNvPr id="3" name="Content Placeholder 2">
            <a:extLst>
              <a:ext uri="{FF2B5EF4-FFF2-40B4-BE49-F238E27FC236}">
                <a16:creationId xmlns:a16="http://schemas.microsoft.com/office/drawing/2014/main" id="{C7CB85C5-4AE8-69F9-CEDA-85C25A220D06}"/>
              </a:ext>
            </a:extLst>
          </p:cNvPr>
          <p:cNvSpPr>
            <a:spLocks noGrp="1"/>
          </p:cNvSpPr>
          <p:nvPr>
            <p:ph idx="1"/>
          </p:nvPr>
        </p:nvSpPr>
        <p:spPr>
          <a:xfrm>
            <a:off x="838200" y="1825625"/>
            <a:ext cx="6593541" cy="4351338"/>
          </a:xfrm>
        </p:spPr>
        <p:txBody>
          <a:bodyPr>
            <a:normAutofit lnSpcReduction="10000"/>
          </a:bodyPr>
          <a:lstStyle/>
          <a:p>
            <a:pPr algn="just"/>
            <a:r>
              <a:rPr lang="en-GB" b="0" i="0" dirty="0">
                <a:effectLst/>
                <a:latin typeface="Bahnschrift Light Condensed" panose="020B0502040204020203" pitchFamily="34" charset="0"/>
              </a:rPr>
              <a:t>An entrepreneur is someone who engages in entrepreneurship. </a:t>
            </a:r>
          </a:p>
          <a:p>
            <a:pPr algn="just"/>
            <a:r>
              <a:rPr lang="en-GB" b="0" i="0" dirty="0">
                <a:effectLst/>
                <a:latin typeface="Bahnschrift Light Condensed" panose="020B0502040204020203" pitchFamily="34" charset="0"/>
              </a:rPr>
              <a:t>An entrepreneur is typically a visionary, a risk-taker, a leader, and a problem-solver. </a:t>
            </a:r>
          </a:p>
          <a:p>
            <a:pPr algn="just"/>
            <a:r>
              <a:rPr lang="en-GB" b="0" i="0" dirty="0">
                <a:effectLst/>
                <a:latin typeface="Bahnschrift Light Condensed" panose="020B0502040204020203" pitchFamily="34" charset="0"/>
              </a:rPr>
              <a:t>An entrepreneur has the ability to recognize and seize opportunities, to overcome challenges and uncertainties, and to adapt to changing market conditions. </a:t>
            </a:r>
          </a:p>
          <a:p>
            <a:pPr algn="just"/>
            <a:r>
              <a:rPr lang="en-GB" b="0" i="0" dirty="0">
                <a:effectLst/>
                <a:latin typeface="Bahnschrift Light Condensed" panose="020B0502040204020203" pitchFamily="34" charset="0"/>
              </a:rPr>
              <a:t>An entrepreneur also has the responsibility to manage the business operations, finances, and team.</a:t>
            </a:r>
            <a:endParaRPr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B3E07832-8BBE-4D62-2AAE-C0D53D23E2A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960658" y="2448158"/>
            <a:ext cx="3106271" cy="3106271"/>
          </a:xfrm>
          <a:prstGeom prst="rect">
            <a:avLst/>
          </a:prstGeom>
          <a:ln>
            <a:noFill/>
          </a:ln>
          <a:effectLst>
            <a:softEdge rad="112500"/>
          </a:effectLst>
        </p:spPr>
      </p:pic>
    </p:spTree>
    <p:extLst>
      <p:ext uri="{BB962C8B-B14F-4D97-AF65-F5344CB8AC3E}">
        <p14:creationId xmlns:p14="http://schemas.microsoft.com/office/powerpoint/2010/main" val="381133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0368-F1D5-7D2F-86B3-22D3E4B7786C}"/>
              </a:ext>
            </a:extLst>
          </p:cNvPr>
          <p:cNvSpPr>
            <a:spLocks noGrp="1"/>
          </p:cNvSpPr>
          <p:nvPr>
            <p:ph type="title"/>
          </p:nvPr>
        </p:nvSpPr>
        <p:spPr/>
        <p:txBody>
          <a:bodyPr/>
          <a:lstStyle/>
          <a:p>
            <a:r>
              <a:rPr lang="en-GB" i="0" dirty="0">
                <a:latin typeface="Bahnschrift SemiBold" panose="020B0502040204020203" pitchFamily="34" charset="0"/>
              </a:rPr>
              <a:t>Who is an entrepreneur?</a:t>
            </a:r>
            <a:endParaRPr lang="en-GB" dirty="0"/>
          </a:p>
        </p:txBody>
      </p:sp>
      <p:sp>
        <p:nvSpPr>
          <p:cNvPr id="3" name="Content Placeholder 2">
            <a:extLst>
              <a:ext uri="{FF2B5EF4-FFF2-40B4-BE49-F238E27FC236}">
                <a16:creationId xmlns:a16="http://schemas.microsoft.com/office/drawing/2014/main" id="{AF6D31C5-6695-499C-8C93-B8E11C5D21D9}"/>
              </a:ext>
            </a:extLst>
          </p:cNvPr>
          <p:cNvSpPr>
            <a:spLocks noGrp="1"/>
          </p:cNvSpPr>
          <p:nvPr>
            <p:ph idx="1"/>
          </p:nvPr>
        </p:nvSpPr>
        <p:spPr/>
        <p:txBody>
          <a:bodyPr>
            <a:normAutofit fontScale="77500" lnSpcReduction="20000"/>
          </a:bodyPr>
          <a:lstStyle/>
          <a:p>
            <a:pPr algn="just"/>
            <a:r>
              <a:rPr lang="en-GB" b="0" i="0" dirty="0">
                <a:effectLst/>
                <a:latin typeface="Bahnschrift Light Condensed" panose="020B0502040204020203" pitchFamily="34" charset="0"/>
              </a:rPr>
              <a:t>One example of an entrepreneur is Oprah Winfrey, a media mogul, philanthropist, and cultural icon. </a:t>
            </a:r>
          </a:p>
          <a:p>
            <a:pPr algn="just"/>
            <a:r>
              <a:rPr lang="en-GB" b="0" i="0" dirty="0">
                <a:effectLst/>
                <a:latin typeface="Bahnschrift Light Condensed" panose="020B0502040204020203" pitchFamily="34" charset="0"/>
              </a:rPr>
              <a:t>Oprah Winfrey started her career as a television reporter and anchor in the 1970s. She moved to Chicago in 1984 to host a morning talk show called AM Chicago. </a:t>
            </a:r>
          </a:p>
          <a:p>
            <a:pPr algn="just"/>
            <a:r>
              <a:rPr lang="en-GB" b="0" i="0" dirty="0">
                <a:effectLst/>
                <a:latin typeface="Bahnschrift Light Condensed" panose="020B0502040204020203" pitchFamily="34" charset="0"/>
              </a:rPr>
              <a:t>She transformed the show into a ratings hit with her charismatic personality and empathetic style. She renamed the show The Oprah Winfrey Show in 1986, and syndicated it nationally. </a:t>
            </a:r>
          </a:p>
          <a:p>
            <a:pPr algn="just"/>
            <a:r>
              <a:rPr lang="en-GB" b="0" i="0" dirty="0">
                <a:effectLst/>
                <a:latin typeface="Bahnschrift Light Condensed" panose="020B0502040204020203" pitchFamily="34" charset="0"/>
              </a:rPr>
              <a:t>She became one of the most influential and popular figures in television history, reaching millions of viewers and covering topics such as health, spirituality, social issues, and entertainment. </a:t>
            </a:r>
          </a:p>
          <a:p>
            <a:pPr algn="just"/>
            <a:r>
              <a:rPr lang="en-GB" b="0" i="0" dirty="0">
                <a:effectLst/>
                <a:latin typeface="Bahnschrift Light Condensed" panose="020B0502040204020203" pitchFamily="34" charset="0"/>
              </a:rPr>
              <a:t>She also launched her own production company called Harpo Studios, which produced movies, books, magazines, podcasts, and other media projects. She also founded her own cable network called OWN (Oprah Winfrey Network), which features original programming that aims to inspire and empower people. She also created the Oprah’s Book Club, which has boosted the sales and popularity of many authors. </a:t>
            </a:r>
          </a:p>
          <a:p>
            <a:pPr algn="just"/>
            <a:r>
              <a:rPr lang="en-GB" b="0" i="0" dirty="0">
                <a:effectLst/>
                <a:latin typeface="Bahnschrift Light Condensed" panose="020B0502040204020203" pitchFamily="34" charset="0"/>
              </a:rPr>
              <a:t>She also established the Oprah Winfrey Leadership Academy for Girls in South Africa, which provides education and opportunities for disadvantaged girls. She is one of the richest and most influential women in the world, with a net worth of over $3 billion and numerous awards and honours.</a:t>
            </a: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269579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0543-ABB3-9989-9E5E-F664164D429E}"/>
              </a:ext>
            </a:extLst>
          </p:cNvPr>
          <p:cNvSpPr>
            <a:spLocks noGrp="1"/>
          </p:cNvSpPr>
          <p:nvPr>
            <p:ph type="title"/>
          </p:nvPr>
        </p:nvSpPr>
        <p:spPr/>
        <p:txBody>
          <a:bodyPr/>
          <a:lstStyle/>
          <a:p>
            <a:r>
              <a:rPr lang="en-GB" i="0" dirty="0">
                <a:latin typeface="Bahnschrift SemiBold" panose="020B0502040204020203" pitchFamily="34" charset="0"/>
              </a:rPr>
              <a:t>Why is entrepreneurship important?</a:t>
            </a:r>
            <a:br>
              <a:rPr lang="en-GB" b="1" i="0" dirty="0">
                <a:solidFill>
                  <a:srgbClr val="111111"/>
                </a:solidFill>
                <a:effectLst/>
                <a:latin typeface="-apple-system"/>
              </a:rPr>
            </a:br>
            <a:endParaRPr lang="en-GB" dirty="0"/>
          </a:p>
        </p:txBody>
      </p:sp>
      <p:sp>
        <p:nvSpPr>
          <p:cNvPr id="3" name="Content Placeholder 2">
            <a:extLst>
              <a:ext uri="{FF2B5EF4-FFF2-40B4-BE49-F238E27FC236}">
                <a16:creationId xmlns:a16="http://schemas.microsoft.com/office/drawing/2014/main" id="{4963FA80-0D83-C74E-0BFD-82DA84EA6C46}"/>
              </a:ext>
            </a:extLst>
          </p:cNvPr>
          <p:cNvSpPr>
            <a:spLocks noGrp="1"/>
          </p:cNvSpPr>
          <p:nvPr>
            <p:ph idx="1"/>
          </p:nvPr>
        </p:nvSpPr>
        <p:spPr>
          <a:xfrm>
            <a:off x="838200" y="1825625"/>
            <a:ext cx="6889376" cy="4351338"/>
          </a:xfrm>
        </p:spPr>
        <p:txBody>
          <a:bodyPr/>
          <a:lstStyle/>
          <a:p>
            <a:pPr algn="just"/>
            <a:r>
              <a:rPr lang="en-GB" b="0" i="0" dirty="0">
                <a:effectLst/>
                <a:latin typeface="Bahnschrift Light Condensed" panose="020B0502040204020203" pitchFamily="34" charset="0"/>
              </a:rPr>
              <a:t>Entrepreneurship can have many benefits for individuals and society. </a:t>
            </a:r>
          </a:p>
          <a:p>
            <a:pPr algn="just"/>
            <a:r>
              <a:rPr lang="en-GB" b="0" i="0" dirty="0">
                <a:effectLst/>
                <a:latin typeface="Bahnschrift Light Condensed" panose="020B0502040204020203" pitchFamily="34" charset="0"/>
              </a:rPr>
              <a:t>For individuals, entrepreneurship can provide a source of income, independence, satisfaction, and personal growth. </a:t>
            </a:r>
          </a:p>
          <a:p>
            <a:pPr algn="just"/>
            <a:r>
              <a:rPr lang="en-GB" b="0" i="0" dirty="0">
                <a:effectLst/>
                <a:latin typeface="Bahnschrift Light Condensed" panose="020B0502040204020203" pitchFamily="34" charset="0"/>
              </a:rPr>
              <a:t>For society, entrepreneurship can create jobs, wealth, innovation, and social value. </a:t>
            </a:r>
          </a:p>
          <a:p>
            <a:pPr algn="just"/>
            <a:r>
              <a:rPr lang="en-GB" b="0" i="0" dirty="0">
                <a:effectLst/>
                <a:latin typeface="Bahnschrift Light Condensed" panose="020B0502040204020203" pitchFamily="34" charset="0"/>
              </a:rPr>
              <a:t>Entrepreneurship can also contribute to solving some of the world’s most pressing problems, such as poverty, climate change, health care, and education.</a:t>
            </a:r>
            <a:endParaRPr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3134460C-28D9-AED9-5E6F-01B2B8486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852" y="2852767"/>
            <a:ext cx="3310948" cy="2297053"/>
          </a:xfrm>
          <a:prstGeom prst="rect">
            <a:avLst/>
          </a:prstGeom>
          <a:ln>
            <a:noFill/>
          </a:ln>
          <a:effectLst>
            <a:softEdge rad="112500"/>
          </a:effectLst>
        </p:spPr>
      </p:pic>
    </p:spTree>
    <p:extLst>
      <p:ext uri="{BB962C8B-B14F-4D97-AF65-F5344CB8AC3E}">
        <p14:creationId xmlns:p14="http://schemas.microsoft.com/office/powerpoint/2010/main" val="293041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35C2-D0B2-ACD1-258E-97DDE4AE3D2D}"/>
              </a:ext>
            </a:extLst>
          </p:cNvPr>
          <p:cNvSpPr>
            <a:spLocks noGrp="1"/>
          </p:cNvSpPr>
          <p:nvPr>
            <p:ph type="title"/>
          </p:nvPr>
        </p:nvSpPr>
        <p:spPr/>
        <p:txBody>
          <a:bodyPr/>
          <a:lstStyle/>
          <a:p>
            <a:r>
              <a:rPr lang="en-GB" i="0" dirty="0">
                <a:latin typeface="Bahnschrift SemiBold" panose="020B0502040204020203" pitchFamily="34" charset="0"/>
              </a:rPr>
              <a:t>Why is entrepreneurship important?</a:t>
            </a:r>
            <a:endParaRPr lang="en-GB" dirty="0"/>
          </a:p>
        </p:txBody>
      </p:sp>
      <p:sp>
        <p:nvSpPr>
          <p:cNvPr id="3" name="Content Placeholder 2">
            <a:extLst>
              <a:ext uri="{FF2B5EF4-FFF2-40B4-BE49-F238E27FC236}">
                <a16:creationId xmlns:a16="http://schemas.microsoft.com/office/drawing/2014/main" id="{B9A8201F-F551-A5B5-9ED7-50640865BECD}"/>
              </a:ext>
            </a:extLst>
          </p:cNvPr>
          <p:cNvSpPr>
            <a:spLocks noGrp="1"/>
          </p:cNvSpPr>
          <p:nvPr>
            <p:ph idx="1"/>
          </p:nvPr>
        </p:nvSpPr>
        <p:spPr/>
        <p:txBody>
          <a:bodyPr>
            <a:normAutofit fontScale="62500" lnSpcReduction="20000"/>
          </a:bodyPr>
          <a:lstStyle/>
          <a:p>
            <a:pPr algn="just"/>
            <a:r>
              <a:rPr lang="en-GB" b="0" i="0" dirty="0">
                <a:effectLst/>
                <a:latin typeface="Bahnschrift Light Condensed" panose="020B0502040204020203" pitchFamily="34" charset="0"/>
              </a:rPr>
              <a:t>One example of entrepreneurship’s importance is Khan Academy, a non-profit organization that provides free online education for anyone anywhere. </a:t>
            </a:r>
          </a:p>
          <a:p>
            <a:pPr algn="just"/>
            <a:r>
              <a:rPr lang="en-GB" b="0" i="0" dirty="0">
                <a:effectLst/>
                <a:latin typeface="Bahnschrift Light Condensed" panose="020B0502040204020203" pitchFamily="34" charset="0"/>
              </a:rPr>
              <a:t>Khan Academy was founded in 2008 by Salman Khan, a former hedge fund analyst who started tutoring his cousins online using videos he uploaded on YouTube. He received positive feedback from his cousins and other viewers who found his videos helpful and engaging. </a:t>
            </a:r>
          </a:p>
          <a:p>
            <a:pPr algn="just"/>
            <a:r>
              <a:rPr lang="en-GB" b="0" i="0" dirty="0">
                <a:effectLst/>
                <a:latin typeface="Bahnschrift Light Condensed" panose="020B0502040204020203" pitchFamily="34" charset="0"/>
              </a:rPr>
              <a:t>He decided to quit his job and dedicate himself to creating more videos on various subjects such as math, science, history, and art. </a:t>
            </a:r>
          </a:p>
          <a:p>
            <a:pPr algn="just"/>
            <a:r>
              <a:rPr lang="en-GB" b="0" i="0" dirty="0">
                <a:effectLst/>
                <a:latin typeface="Bahnschrift Light Condensed" panose="020B0502040204020203" pitchFamily="34" charset="0"/>
              </a:rPr>
              <a:t>He also developed an interactive website that allows users to learn at their own pace, track their progress, and earn badges. He also partnered with schools, teachers, and organizations to integrate his platform into formal education systems. </a:t>
            </a:r>
          </a:p>
          <a:p>
            <a:pPr algn="just"/>
            <a:r>
              <a:rPr lang="en-GB" b="0" i="0" dirty="0">
                <a:effectLst/>
                <a:latin typeface="Bahnschrift Light Condensed" panose="020B0502040204020203" pitchFamily="34" charset="0"/>
              </a:rPr>
              <a:t>He also raised funds from donors such as Bill Gates, Google, and Netflix. Today, Khan Academy reaches over 100 million learners every month in 190 countries and 46 languages. It has over 10 000 videos and 50 000 exercises on its website. </a:t>
            </a:r>
          </a:p>
          <a:p>
            <a:pPr algn="just"/>
            <a:r>
              <a:rPr lang="en-GB" b="0" i="0" dirty="0">
                <a:effectLst/>
                <a:latin typeface="Bahnschrift Light Condensed" panose="020B0502040204020203" pitchFamily="34" charset="0"/>
              </a:rPr>
              <a:t>It has also expanded its offerings to include test preparation SAT ACT GMAT etc. courses on computer science and programming and personalized learning plans. It has also launched Khan Academy Kids a free app for children aged two to seven that teaches literacy math and social-emotional skills. It has also created Khan Lab School a physical school that implements Khan Academy’s philosophy of self-paced mastery-based and project-based learning. </a:t>
            </a:r>
          </a:p>
          <a:p>
            <a:pPr algn="just"/>
            <a:r>
              <a:rPr lang="en-GB" b="0" i="0" dirty="0">
                <a:effectLst/>
                <a:latin typeface="Bahnschrift Light Condensed" panose="020B0502040204020203" pitchFamily="34" charset="0"/>
              </a:rPr>
              <a:t>Khan Academy’s mission is to provide a free world-class education for anyone anywhere.</a:t>
            </a:r>
            <a:endParaRPr lang="en-GB" dirty="0">
              <a:latin typeface="Bahnschrift Light Condensed" panose="020B0502040204020203" pitchFamily="34" charset="0"/>
            </a:endParaRPr>
          </a:p>
        </p:txBody>
      </p:sp>
    </p:spTree>
    <p:extLst>
      <p:ext uri="{BB962C8B-B14F-4D97-AF65-F5344CB8AC3E}">
        <p14:creationId xmlns:p14="http://schemas.microsoft.com/office/powerpoint/2010/main" val="233975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E302-C75C-8965-AC16-C6B77326CA25}"/>
              </a:ext>
            </a:extLst>
          </p:cNvPr>
          <p:cNvSpPr>
            <a:spLocks noGrp="1"/>
          </p:cNvSpPr>
          <p:nvPr>
            <p:ph type="title"/>
          </p:nvPr>
        </p:nvSpPr>
        <p:spPr>
          <a:xfrm>
            <a:off x="838200" y="0"/>
            <a:ext cx="10515600" cy="1325563"/>
          </a:xfrm>
        </p:spPr>
        <p:txBody>
          <a:bodyPr>
            <a:normAutofit/>
          </a:bodyPr>
          <a:lstStyle/>
          <a:p>
            <a:r>
              <a:rPr lang="en-GB" i="0" dirty="0">
                <a:latin typeface="Bahnschrift SemiBold" panose="020B0502040204020203" pitchFamily="34" charset="0"/>
              </a:rPr>
              <a:t>How to identify and evaluate entrepreneurial opportunities?</a:t>
            </a:r>
            <a:endParaRPr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6D1638B1-3B67-A0C1-2B30-DE7B685BA502}"/>
              </a:ext>
            </a:extLst>
          </p:cNvPr>
          <p:cNvSpPr>
            <a:spLocks noGrp="1"/>
          </p:cNvSpPr>
          <p:nvPr>
            <p:ph idx="1"/>
          </p:nvPr>
        </p:nvSpPr>
        <p:spPr>
          <a:xfrm>
            <a:off x="838200" y="1825625"/>
            <a:ext cx="7498976" cy="4351338"/>
          </a:xfrm>
        </p:spPr>
        <p:txBody>
          <a:bodyPr>
            <a:normAutofit fontScale="77500" lnSpcReduction="20000"/>
          </a:bodyPr>
          <a:lstStyle/>
          <a:p>
            <a:pPr algn="just"/>
            <a:r>
              <a:rPr lang="en-GB" b="0" i="0" dirty="0">
                <a:effectLst/>
                <a:latin typeface="Bahnschrift Light Condensed" panose="020B0502040204020203" pitchFamily="34" charset="0"/>
              </a:rPr>
              <a:t>Identifying and evaluating entrepreneurial opportunities is a crucial skill for aspiring and existing entrepreneurs. There are different methods and frameworks that can help you to do this, such as:</a:t>
            </a:r>
          </a:p>
          <a:p>
            <a:pPr algn="just">
              <a:buFont typeface="Arial" panose="020B0604020202020204" pitchFamily="34" charset="0"/>
              <a:buChar char="•"/>
            </a:pPr>
            <a:r>
              <a:rPr lang="en-GB" b="0" i="0" dirty="0">
                <a:effectLst/>
                <a:latin typeface="Bahnschrift Light Condensed" panose="020B0502040204020203" pitchFamily="34" charset="0"/>
              </a:rPr>
              <a:t>The jobs to be done theory, which suggests that people hire products or services to do a specific job for them. </a:t>
            </a:r>
            <a:r>
              <a:rPr lang="en-GB" dirty="0">
                <a:latin typeface="Bahnschrift Light Condensed" panose="020B0502040204020203" pitchFamily="34" charset="0"/>
              </a:rPr>
              <a:t>By understanding the job that customers want to get done, you can design a solution that meets their needs better than existing alternatives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dirty="0">
                <a:latin typeface="Bahnschrift Light Condensed" panose="020B0502040204020203" pitchFamily="34" charset="0"/>
              </a:rPr>
              <a:t>The theory of disruptive innovation, which explains how new entrants can challenge established incumbents by offering simpler, cheaper, or more convenient products or services that appeal to low-end or unserved customers</a:t>
            </a:r>
            <a:r>
              <a:rPr lang="en-GB" b="0" i="0" dirty="0">
                <a:effectLst/>
                <a:latin typeface="Bahnschrift Light Condensed" panose="020B0502040204020203" pitchFamily="34" charset="0"/>
              </a:rPr>
              <a:t>.</a:t>
            </a:r>
          </a:p>
          <a:p>
            <a:pPr algn="just">
              <a:buFont typeface="Arial" panose="020B0604020202020204" pitchFamily="34" charset="0"/>
              <a:buChar char="•"/>
            </a:pPr>
            <a:r>
              <a:rPr lang="en-GB" b="0" i="0" dirty="0">
                <a:effectLst/>
                <a:latin typeface="Bahnschrift Light Condensed" panose="020B0502040204020203" pitchFamily="34" charset="0"/>
              </a:rPr>
              <a:t>The business model canvas, which is a tool that helps you to describe, analyse, and design your business model in a structured way. </a:t>
            </a:r>
            <a:r>
              <a:rPr lang="en-GB" dirty="0">
                <a:latin typeface="Bahnschrift Light Condensed" panose="020B0502040204020203" pitchFamily="34" charset="0"/>
              </a:rPr>
              <a:t>It consists of nine building blocks that cover the key aspects of your value proposition, customers, channels, revenue streams, cost structure, key resources, key activities, key partnerships, and competitive advantage</a:t>
            </a:r>
            <a:r>
              <a:rPr lang="en-GB" baseline="30000" dirty="0">
                <a:latin typeface="Bahnschrift Light Condensed" panose="020B0502040204020203" pitchFamily="34" charset="0"/>
              </a:rPr>
              <a:t>.</a:t>
            </a:r>
            <a:endParaRPr lang="en-GB" b="0" i="0" dirty="0">
              <a:effectLst/>
              <a:latin typeface="Bahnschrift Light Condensed" panose="020B0502040204020203" pitchFamily="34" charset="0"/>
            </a:endParaRPr>
          </a:p>
          <a:p>
            <a:endParaRPr lang="en-GB" dirty="0"/>
          </a:p>
        </p:txBody>
      </p:sp>
      <p:pic>
        <p:nvPicPr>
          <p:cNvPr id="5" name="Picture 4">
            <a:extLst>
              <a:ext uri="{FF2B5EF4-FFF2-40B4-BE49-F238E27FC236}">
                <a16:creationId xmlns:a16="http://schemas.microsoft.com/office/drawing/2014/main" id="{02E89DD2-E477-FA5B-69A9-98B5E29A6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305" y="2617693"/>
            <a:ext cx="3454264" cy="2303929"/>
          </a:xfrm>
          <a:prstGeom prst="rect">
            <a:avLst/>
          </a:prstGeom>
          <a:ln>
            <a:noFill/>
          </a:ln>
          <a:effectLst>
            <a:softEdge rad="112500"/>
          </a:effectLst>
        </p:spPr>
      </p:pic>
    </p:spTree>
    <p:extLst>
      <p:ext uri="{BB962C8B-B14F-4D97-AF65-F5344CB8AC3E}">
        <p14:creationId xmlns:p14="http://schemas.microsoft.com/office/powerpoint/2010/main" val="2840816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5037</Words>
  <Application>Microsoft Office PowerPoint</Application>
  <PresentationFormat>Widescreen</PresentationFormat>
  <Paragraphs>159</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-apple-system</vt:lpstr>
      <vt:lpstr>Arial</vt:lpstr>
      <vt:lpstr>Bahnschrift Light Condensed</vt:lpstr>
      <vt:lpstr>Bahnschrift SemiBold</vt:lpstr>
      <vt:lpstr>Bahnschrift SemiBold SemiConden</vt:lpstr>
      <vt:lpstr>Bahnschrift SemiLight</vt:lpstr>
      <vt:lpstr>Calibri</vt:lpstr>
      <vt:lpstr>Office Theme</vt:lpstr>
      <vt:lpstr>Introduction to Entrepreneurship</vt:lpstr>
      <vt:lpstr>Learning Outcomes</vt:lpstr>
      <vt:lpstr>What is Entrepreneurship? </vt:lpstr>
      <vt:lpstr>What is Entrepreneurship?</vt:lpstr>
      <vt:lpstr>Who is an entrepreneur? </vt:lpstr>
      <vt:lpstr>Who is an entrepreneur?</vt:lpstr>
      <vt:lpstr>Why is entrepreneurship important? </vt:lpstr>
      <vt:lpstr>Why is entrepreneurship important?</vt:lpstr>
      <vt:lpstr>How to identify and evaluate entrepreneurial opportunities?</vt:lpstr>
      <vt:lpstr>How to identify and evaluate entrepreneurial opportunities?</vt:lpstr>
      <vt:lpstr>What are the characteristics and skills of successful entrepreneurs? </vt:lpstr>
      <vt:lpstr>What are the characteristics and skills of successful entrepreneurs?</vt:lpstr>
      <vt:lpstr>What are the characteristics and skills of successful entrepreneurs?</vt:lpstr>
      <vt:lpstr>How to develop and test a business model for a new venture?</vt:lpstr>
      <vt:lpstr>How to develop and test a business model for a new venture?</vt:lpstr>
      <vt:lpstr>How to develop and test a business model for a new venture?</vt:lpstr>
      <vt:lpstr>How to develop and test a business model for a new venture?</vt:lpstr>
      <vt:lpstr>How to develop and test a business model for a new venture?</vt:lpstr>
      <vt:lpstr>What are the sources and methods of financing entrepreneurial ventures? </vt:lpstr>
      <vt:lpstr>What are the sources and methods of financing entrepreneurial ventures?</vt:lpstr>
      <vt:lpstr>What are the sources and methods of financing entrepreneurial ventures?</vt:lpstr>
      <vt:lpstr>What are the sources and methods of financing entrepreneurial ventures?</vt:lpstr>
      <vt:lpstr>How to manage innovation and change in an entrepreneurial context?</vt:lpstr>
      <vt:lpstr>How to manage innovation and change  in an entrepreneurial context?</vt:lpstr>
      <vt:lpstr>How to manage innovation and change  in an entrepreneurial context?</vt:lpstr>
      <vt:lpstr>How to manage innovation and change in an entrepreneurial context?</vt:lpstr>
      <vt:lpstr>How to manage innovation and change in an entrepreneurial context?</vt:lpstr>
      <vt:lpstr>What are the ethical and social responsibilities of entrepreneurs? </vt:lpstr>
      <vt:lpstr>How to foster a culture of entrepreneurship in an organization or a community? </vt:lpstr>
      <vt:lpstr>How to foster a culture of entrepreneurship in an organization or a community?</vt:lpstr>
      <vt:lpstr>How to foster a culture of entrepreneurship in an organization or a community?</vt:lpstr>
      <vt:lpstr>What are the trends and opportunities in the global entrepreneurial landscape? </vt:lpstr>
      <vt:lpstr>What are the trends and opportunities in the global entrepreneurial landscape?</vt:lpstr>
      <vt:lpstr>What are the trends and opportunities in the global entrepreneurial landscape?</vt:lpstr>
      <vt:lpstr>What are the trends and opportunities in the global entrepreneurial landscape?</vt:lpstr>
      <vt:lpstr>What are the trends and opportunities  in the global entrepreneurial landscape?</vt:lpstr>
      <vt:lpstr>Overview</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46</cp:revision>
  <dcterms:created xsi:type="dcterms:W3CDTF">2023-08-28T15:06:23Z</dcterms:created>
  <dcterms:modified xsi:type="dcterms:W3CDTF">2024-04-16T09:03:56Z</dcterms:modified>
</cp:coreProperties>
</file>