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83" r:id="rId3"/>
    <p:sldId id="279" r:id="rId4"/>
    <p:sldId id="280" r:id="rId5"/>
    <p:sldId id="281" r:id="rId6"/>
    <p:sldId id="262" r:id="rId7"/>
    <p:sldId id="277" r:id="rId8"/>
    <p:sldId id="278"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82"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5" roundtripDataSignature="AMtx7mg3OZGJaLxendpBMjP6BcA0aNvps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2" name="Google Shape;7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3399FF"/>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 name="Google Shape;12;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rgbClr val="003399"/>
              </a:buClr>
              <a:buSzPts val="2400"/>
              <a:buNone/>
              <a:defRPr sz="2400"/>
            </a:lvl1pPr>
            <a:lvl2pPr lvl="1" algn="ctr">
              <a:lnSpc>
                <a:spcPct val="90000"/>
              </a:lnSpc>
              <a:spcBef>
                <a:spcPts val="500"/>
              </a:spcBef>
              <a:spcAft>
                <a:spcPts val="0"/>
              </a:spcAft>
              <a:buClr>
                <a:srgbClr val="003399"/>
              </a:buClr>
              <a:buSzPts val="2000"/>
              <a:buNone/>
              <a:defRPr sz="2000"/>
            </a:lvl2pPr>
            <a:lvl3pPr lvl="2" algn="ctr">
              <a:lnSpc>
                <a:spcPct val="90000"/>
              </a:lnSpc>
              <a:spcBef>
                <a:spcPts val="500"/>
              </a:spcBef>
              <a:spcAft>
                <a:spcPts val="0"/>
              </a:spcAft>
              <a:buClr>
                <a:srgbClr val="003399"/>
              </a:buClr>
              <a:buSzPts val="1800"/>
              <a:buNone/>
              <a:defRPr sz="1800"/>
            </a:lvl3pPr>
            <a:lvl4pPr lvl="3" algn="ctr">
              <a:lnSpc>
                <a:spcPct val="90000"/>
              </a:lnSpc>
              <a:spcBef>
                <a:spcPts val="500"/>
              </a:spcBef>
              <a:spcAft>
                <a:spcPts val="0"/>
              </a:spcAft>
              <a:buClr>
                <a:srgbClr val="003399"/>
              </a:buClr>
              <a:buSzPts val="1600"/>
              <a:buNone/>
              <a:defRPr sz="1600"/>
            </a:lvl4pPr>
            <a:lvl5pPr lvl="4" algn="ctr">
              <a:lnSpc>
                <a:spcPct val="90000"/>
              </a:lnSpc>
              <a:spcBef>
                <a:spcPts val="500"/>
              </a:spcBef>
              <a:spcAft>
                <a:spcPts val="0"/>
              </a:spcAft>
              <a:buClr>
                <a:srgbClr val="003399"/>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3" name="Google Shape;13;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pic>
        <p:nvPicPr>
          <p:cNvPr id="15" name="Google Shape;15;p3"/>
          <p:cNvPicPr preferRelativeResize="0"/>
          <p:nvPr/>
        </p:nvPicPr>
        <p:blipFill rotWithShape="1">
          <a:blip r:embed="rId2">
            <a:alphaModFix/>
          </a:blip>
          <a:srcRect/>
          <a:stretch/>
        </p:blipFill>
        <p:spPr>
          <a:xfrm>
            <a:off x="913685" y="5335844"/>
            <a:ext cx="2141777" cy="885396"/>
          </a:xfrm>
          <a:prstGeom prst="rect">
            <a:avLst/>
          </a:prstGeom>
          <a:noFill/>
          <a:ln>
            <a:noFill/>
          </a:ln>
        </p:spPr>
      </p:pic>
      <p:pic>
        <p:nvPicPr>
          <p:cNvPr id="16" name="Google Shape;16;p3"/>
          <p:cNvPicPr preferRelativeResize="0"/>
          <p:nvPr/>
        </p:nvPicPr>
        <p:blipFill rotWithShape="1">
          <a:blip r:embed="rId3">
            <a:alphaModFix/>
          </a:blip>
          <a:srcRect/>
          <a:stretch/>
        </p:blipFill>
        <p:spPr>
          <a:xfrm>
            <a:off x="8267433" y="5046675"/>
            <a:ext cx="3086367" cy="937341"/>
          </a:xfrm>
          <a:prstGeom prst="rect">
            <a:avLst/>
          </a:prstGeom>
          <a:noFill/>
          <a:ln>
            <a:noFill/>
          </a:ln>
        </p:spPr>
      </p:pic>
      <p:cxnSp>
        <p:nvCxnSpPr>
          <p:cNvPr id="17" name="Google Shape;17;p3"/>
          <p:cNvCxnSpPr/>
          <p:nvPr/>
        </p:nvCxnSpPr>
        <p:spPr>
          <a:xfrm>
            <a:off x="1180684" y="3533533"/>
            <a:ext cx="9830632" cy="0"/>
          </a:xfrm>
          <a:prstGeom prst="straightConnector1">
            <a:avLst/>
          </a:prstGeom>
          <a:noFill/>
          <a:ln w="76200" cap="flat" cmpd="sng">
            <a:solidFill>
              <a:srgbClr val="F0EA00"/>
            </a:solidFill>
            <a:prstDash val="solid"/>
            <a:miter lim="800000"/>
            <a:headEnd type="none" w="sm" len="sm"/>
            <a:tailEnd type="none" w="sm" len="sm"/>
          </a:ln>
        </p:spPr>
      </p:cxnSp>
      <p:pic>
        <p:nvPicPr>
          <p:cNvPr id="3" name="Picture 2">
            <a:extLst>
              <a:ext uri="{FF2B5EF4-FFF2-40B4-BE49-F238E27FC236}">
                <a16:creationId xmlns:a16="http://schemas.microsoft.com/office/drawing/2014/main" id="{B85E8AFD-DEBE-C245-9A44-9E7D83D65ED3}"/>
              </a:ext>
            </a:extLst>
          </p:cNvPr>
          <p:cNvPicPr>
            <a:picLocks noChangeAspect="1"/>
          </p:cNvPicPr>
          <p:nvPr userDrawn="1"/>
        </p:nvPicPr>
        <p:blipFill>
          <a:blip r:embed="rId4"/>
          <a:stretch>
            <a:fillRect/>
          </a:stretch>
        </p:blipFill>
        <p:spPr>
          <a:xfrm>
            <a:off x="3728621" y="5426786"/>
            <a:ext cx="4100004" cy="111212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22" name="Google Shape;22;p4"/>
          <p:cNvCxnSpPr/>
          <p:nvPr/>
        </p:nvCxnSpPr>
        <p:spPr>
          <a:xfrm>
            <a:off x="838200" y="1414220"/>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45" name="Google Shape;45;p8"/>
          <p:cNvCxnSpPr/>
          <p:nvPr/>
        </p:nvCxnSpPr>
        <p:spPr>
          <a:xfrm>
            <a:off x="838200" y="1395170"/>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
        <p:nvSpPr>
          <p:cNvPr id="47" name="Google Shape;4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8"/>
        <p:cNvGrpSpPr/>
        <p:nvPr/>
      </p:nvGrpSpPr>
      <p:grpSpPr>
        <a:xfrm>
          <a:off x="0" y="0"/>
          <a:ext cx="0" cy="0"/>
          <a:chOff x="0" y="0"/>
          <a:chExt cx="0" cy="0"/>
        </a:xfrm>
      </p:grpSpPr>
      <p:sp>
        <p:nvSpPr>
          <p:cNvPr id="49" name="Google Shape;4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399FF"/>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rgbClr val="003399"/>
              </a:buClr>
              <a:buSzPts val="3200"/>
              <a:buChar char="•"/>
              <a:defRPr sz="3200"/>
            </a:lvl1pPr>
            <a:lvl2pPr marL="914400" lvl="1" indent="-406400" algn="l">
              <a:lnSpc>
                <a:spcPct val="90000"/>
              </a:lnSpc>
              <a:spcBef>
                <a:spcPts val="500"/>
              </a:spcBef>
              <a:spcAft>
                <a:spcPts val="0"/>
              </a:spcAft>
              <a:buClr>
                <a:srgbClr val="003399"/>
              </a:buClr>
              <a:buSzPts val="2800"/>
              <a:buChar char="•"/>
              <a:defRPr sz="2800"/>
            </a:lvl2pPr>
            <a:lvl3pPr marL="1371600" lvl="2" indent="-381000" algn="l">
              <a:lnSpc>
                <a:spcPct val="90000"/>
              </a:lnSpc>
              <a:spcBef>
                <a:spcPts val="500"/>
              </a:spcBef>
              <a:spcAft>
                <a:spcPts val="0"/>
              </a:spcAft>
              <a:buClr>
                <a:srgbClr val="003399"/>
              </a:buClr>
              <a:buSzPts val="2400"/>
              <a:buChar char="•"/>
              <a:defRPr sz="2400"/>
            </a:lvl3pPr>
            <a:lvl4pPr marL="1828800" lvl="3" indent="-355600" algn="l">
              <a:lnSpc>
                <a:spcPct val="90000"/>
              </a:lnSpc>
              <a:spcBef>
                <a:spcPts val="500"/>
              </a:spcBef>
              <a:spcAft>
                <a:spcPts val="0"/>
              </a:spcAft>
              <a:buClr>
                <a:srgbClr val="003399"/>
              </a:buClr>
              <a:buSzPts val="2000"/>
              <a:buChar char="•"/>
              <a:defRPr sz="2000"/>
            </a:lvl4pPr>
            <a:lvl5pPr marL="2286000" lvl="4" indent="-355600" algn="l">
              <a:lnSpc>
                <a:spcPct val="90000"/>
              </a:lnSpc>
              <a:spcBef>
                <a:spcPts val="500"/>
              </a:spcBef>
              <a:spcAft>
                <a:spcPts val="0"/>
              </a:spcAft>
              <a:buClr>
                <a:srgbClr val="003399"/>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1" name="Google Shape;5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3399"/>
              </a:buClr>
              <a:buSzPts val="1600"/>
              <a:buNone/>
              <a:defRPr sz="1600"/>
            </a:lvl1pPr>
            <a:lvl2pPr marL="914400" lvl="1" indent="-228600" algn="l">
              <a:lnSpc>
                <a:spcPct val="90000"/>
              </a:lnSpc>
              <a:spcBef>
                <a:spcPts val="500"/>
              </a:spcBef>
              <a:spcAft>
                <a:spcPts val="0"/>
              </a:spcAft>
              <a:buClr>
                <a:srgbClr val="003399"/>
              </a:buClr>
              <a:buSzPts val="1400"/>
              <a:buNone/>
              <a:defRPr sz="1400"/>
            </a:lvl2pPr>
            <a:lvl3pPr marL="1371600" lvl="2" indent="-228600" algn="l">
              <a:lnSpc>
                <a:spcPct val="90000"/>
              </a:lnSpc>
              <a:spcBef>
                <a:spcPts val="500"/>
              </a:spcBef>
              <a:spcAft>
                <a:spcPts val="0"/>
              </a:spcAft>
              <a:buClr>
                <a:srgbClr val="003399"/>
              </a:buClr>
              <a:buSzPts val="1200"/>
              <a:buNone/>
              <a:defRPr sz="1200"/>
            </a:lvl3pPr>
            <a:lvl4pPr marL="1828800" lvl="3" indent="-228600" algn="l">
              <a:lnSpc>
                <a:spcPct val="90000"/>
              </a:lnSpc>
              <a:spcBef>
                <a:spcPts val="500"/>
              </a:spcBef>
              <a:spcAft>
                <a:spcPts val="0"/>
              </a:spcAft>
              <a:buClr>
                <a:srgbClr val="003399"/>
              </a:buClr>
              <a:buSzPts val="1000"/>
              <a:buNone/>
              <a:defRPr sz="1000"/>
            </a:lvl4pPr>
            <a:lvl5pPr marL="2286000" lvl="4" indent="-228600" algn="l">
              <a:lnSpc>
                <a:spcPct val="90000"/>
              </a:lnSpc>
              <a:spcBef>
                <a:spcPts val="500"/>
              </a:spcBef>
              <a:spcAft>
                <a:spcPts val="0"/>
              </a:spcAft>
              <a:buClr>
                <a:srgbClr val="003399"/>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2" name="Google Shape;52;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53" name="Google Shape;53;p10"/>
          <p:cNvCxnSpPr/>
          <p:nvPr/>
        </p:nvCxnSpPr>
        <p:spPr>
          <a:xfrm>
            <a:off x="875884" y="2057400"/>
            <a:ext cx="3591341"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3399FF"/>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1"/>
          <p:cNvSpPr>
            <a:spLocks noGrp="1"/>
          </p:cNvSpPr>
          <p:nvPr>
            <p:ph type="pic" idx="2"/>
          </p:nvPr>
        </p:nvSpPr>
        <p:spPr>
          <a:xfrm>
            <a:off x="5183188" y="987425"/>
            <a:ext cx="6172200" cy="4873625"/>
          </a:xfrm>
          <a:prstGeom prst="rect">
            <a:avLst/>
          </a:prstGeom>
          <a:noFill/>
          <a:ln>
            <a:noFill/>
          </a:ln>
        </p:spPr>
      </p:sp>
      <p:sp>
        <p:nvSpPr>
          <p:cNvPr id="57" name="Google Shape;57;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003399"/>
              </a:buClr>
              <a:buSzPts val="1600"/>
              <a:buNone/>
              <a:defRPr sz="1600"/>
            </a:lvl1pPr>
            <a:lvl2pPr marL="914400" lvl="1" indent="-228600" algn="l">
              <a:lnSpc>
                <a:spcPct val="90000"/>
              </a:lnSpc>
              <a:spcBef>
                <a:spcPts val="500"/>
              </a:spcBef>
              <a:spcAft>
                <a:spcPts val="0"/>
              </a:spcAft>
              <a:buClr>
                <a:srgbClr val="003399"/>
              </a:buClr>
              <a:buSzPts val="1400"/>
              <a:buNone/>
              <a:defRPr sz="1400"/>
            </a:lvl2pPr>
            <a:lvl3pPr marL="1371600" lvl="2" indent="-228600" algn="l">
              <a:lnSpc>
                <a:spcPct val="90000"/>
              </a:lnSpc>
              <a:spcBef>
                <a:spcPts val="500"/>
              </a:spcBef>
              <a:spcAft>
                <a:spcPts val="0"/>
              </a:spcAft>
              <a:buClr>
                <a:srgbClr val="003399"/>
              </a:buClr>
              <a:buSzPts val="1200"/>
              <a:buNone/>
              <a:defRPr sz="1200"/>
            </a:lvl3pPr>
            <a:lvl4pPr marL="1828800" lvl="3" indent="-228600" algn="l">
              <a:lnSpc>
                <a:spcPct val="90000"/>
              </a:lnSpc>
              <a:spcBef>
                <a:spcPts val="500"/>
              </a:spcBef>
              <a:spcAft>
                <a:spcPts val="0"/>
              </a:spcAft>
              <a:buClr>
                <a:srgbClr val="003399"/>
              </a:buClr>
              <a:buSzPts val="1000"/>
              <a:buNone/>
              <a:defRPr sz="1000"/>
            </a:lvl4pPr>
            <a:lvl5pPr marL="2286000" lvl="4" indent="-228600" algn="l">
              <a:lnSpc>
                <a:spcPct val="90000"/>
              </a:lnSpc>
              <a:spcBef>
                <a:spcPts val="500"/>
              </a:spcBef>
              <a:spcAft>
                <a:spcPts val="0"/>
              </a:spcAft>
              <a:buClr>
                <a:srgbClr val="003399"/>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59" name="Google Shape;59;p11"/>
          <p:cNvCxnSpPr/>
          <p:nvPr/>
        </p:nvCxnSpPr>
        <p:spPr>
          <a:xfrm>
            <a:off x="838200" y="2057400"/>
            <a:ext cx="3933825"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64" name="Google Shape;64;p12"/>
          <p:cNvCxnSpPr/>
          <p:nvPr/>
        </p:nvCxnSpPr>
        <p:spPr>
          <a:xfrm>
            <a:off x="838200" y="1404695"/>
            <a:ext cx="9830632" cy="0"/>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5"/>
        <p:cNvGrpSpPr/>
        <p:nvPr/>
      </p:nvGrpSpPr>
      <p:grpSpPr>
        <a:xfrm>
          <a:off x="0" y="0"/>
          <a:ext cx="0" cy="0"/>
          <a:chOff x="0" y="0"/>
          <a:chExt cx="0" cy="0"/>
        </a:xfrm>
      </p:grpSpPr>
      <p:sp>
        <p:nvSpPr>
          <p:cNvPr id="66" name="Google Shape;66;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3399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rgbClr val="003399"/>
              </a:buClr>
              <a:buSzPts val="1800"/>
              <a:buChar char="•"/>
              <a:defRPr/>
            </a:lvl1pPr>
            <a:lvl2pPr marL="914400" lvl="1" indent="-342900" algn="l">
              <a:lnSpc>
                <a:spcPct val="90000"/>
              </a:lnSpc>
              <a:spcBef>
                <a:spcPts val="500"/>
              </a:spcBef>
              <a:spcAft>
                <a:spcPts val="0"/>
              </a:spcAft>
              <a:buClr>
                <a:srgbClr val="003399"/>
              </a:buClr>
              <a:buSzPts val="1800"/>
              <a:buChar char="•"/>
              <a:defRPr/>
            </a:lvl2pPr>
            <a:lvl3pPr marL="1371600" lvl="2" indent="-342900" algn="l">
              <a:lnSpc>
                <a:spcPct val="90000"/>
              </a:lnSpc>
              <a:spcBef>
                <a:spcPts val="500"/>
              </a:spcBef>
              <a:spcAft>
                <a:spcPts val="0"/>
              </a:spcAft>
              <a:buClr>
                <a:srgbClr val="003399"/>
              </a:buClr>
              <a:buSzPts val="1800"/>
              <a:buChar char="•"/>
              <a:defRPr/>
            </a:lvl3pPr>
            <a:lvl4pPr marL="1828800" lvl="3" indent="-342900" algn="l">
              <a:lnSpc>
                <a:spcPct val="90000"/>
              </a:lnSpc>
              <a:spcBef>
                <a:spcPts val="500"/>
              </a:spcBef>
              <a:spcAft>
                <a:spcPts val="0"/>
              </a:spcAft>
              <a:buClr>
                <a:srgbClr val="003399"/>
              </a:buClr>
              <a:buSzPts val="1800"/>
              <a:buChar char="•"/>
              <a:defRPr/>
            </a:lvl4pPr>
            <a:lvl5pPr marL="2286000" lvl="4" indent="-342900" algn="l">
              <a:lnSpc>
                <a:spcPct val="90000"/>
              </a:lnSpc>
              <a:spcBef>
                <a:spcPts val="500"/>
              </a:spcBef>
              <a:spcAft>
                <a:spcPts val="0"/>
              </a:spcAft>
              <a:buClr>
                <a:srgbClr val="00339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cxnSp>
        <p:nvCxnSpPr>
          <p:cNvPr id="69" name="Google Shape;69;p13"/>
          <p:cNvCxnSpPr/>
          <p:nvPr/>
        </p:nvCxnSpPr>
        <p:spPr>
          <a:xfrm>
            <a:off x="9286875" y="365125"/>
            <a:ext cx="0" cy="5811838"/>
          </a:xfrm>
          <a:prstGeom prst="straightConnector1">
            <a:avLst/>
          </a:prstGeom>
          <a:noFill/>
          <a:ln w="76200" cap="flat" cmpd="sng">
            <a:solidFill>
              <a:srgbClr val="F0EA00"/>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3399FF"/>
              </a:buClr>
              <a:buSzPts val="4400"/>
              <a:buFont typeface="Arial"/>
              <a:buNone/>
              <a:defRPr sz="4400" b="0" i="0" u="none" strike="noStrike" cap="none">
                <a:solidFill>
                  <a:srgbClr val="3399F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rgbClr val="003399"/>
              </a:buClr>
              <a:buSzPts val="2800"/>
              <a:buFont typeface="Arial"/>
              <a:buChar char="•"/>
              <a:defRPr sz="2800" b="0" i="0" u="none" strike="noStrike" cap="none">
                <a:solidFill>
                  <a:srgbClr val="003399"/>
                </a:solidFill>
                <a:latin typeface="Arial"/>
                <a:ea typeface="Arial"/>
                <a:cs typeface="Arial"/>
                <a:sym typeface="Arial"/>
              </a:defRPr>
            </a:lvl1pPr>
            <a:lvl2pPr marL="914400" marR="0" lvl="1" indent="-381000" algn="l" rtl="0">
              <a:lnSpc>
                <a:spcPct val="90000"/>
              </a:lnSpc>
              <a:spcBef>
                <a:spcPts val="500"/>
              </a:spcBef>
              <a:spcAft>
                <a:spcPts val="0"/>
              </a:spcAft>
              <a:buClr>
                <a:srgbClr val="003399"/>
              </a:buClr>
              <a:buSzPts val="2400"/>
              <a:buFont typeface="Arial"/>
              <a:buChar char="•"/>
              <a:defRPr sz="2400" b="0" i="0" u="none" strike="noStrike" cap="none">
                <a:solidFill>
                  <a:srgbClr val="003399"/>
                </a:solidFill>
                <a:latin typeface="Arial"/>
                <a:ea typeface="Arial"/>
                <a:cs typeface="Arial"/>
                <a:sym typeface="Arial"/>
              </a:defRPr>
            </a:lvl2pPr>
            <a:lvl3pPr marL="1371600" marR="0" lvl="2" indent="-355600" algn="l" rtl="0">
              <a:lnSpc>
                <a:spcPct val="90000"/>
              </a:lnSpc>
              <a:spcBef>
                <a:spcPts val="500"/>
              </a:spcBef>
              <a:spcAft>
                <a:spcPts val="0"/>
              </a:spcAft>
              <a:buClr>
                <a:srgbClr val="003399"/>
              </a:buClr>
              <a:buSzPts val="2000"/>
              <a:buFont typeface="Arial"/>
              <a:buChar char="•"/>
              <a:defRPr sz="2000" b="0" i="0" u="none" strike="noStrike" cap="none">
                <a:solidFill>
                  <a:srgbClr val="003399"/>
                </a:solidFill>
                <a:latin typeface="Arial"/>
                <a:ea typeface="Arial"/>
                <a:cs typeface="Arial"/>
                <a:sym typeface="Arial"/>
              </a:defRPr>
            </a:lvl3pPr>
            <a:lvl4pPr marL="1828800" marR="0" lvl="3" indent="-342900" algn="l" rtl="0">
              <a:lnSpc>
                <a:spcPct val="90000"/>
              </a:lnSpc>
              <a:spcBef>
                <a:spcPts val="500"/>
              </a:spcBef>
              <a:spcAft>
                <a:spcPts val="0"/>
              </a:spcAft>
              <a:buClr>
                <a:srgbClr val="003399"/>
              </a:buClr>
              <a:buSzPts val="1800"/>
              <a:buFont typeface="Arial"/>
              <a:buChar char="•"/>
              <a:defRPr sz="1800" b="0" i="0" u="none" strike="noStrike" cap="none">
                <a:solidFill>
                  <a:srgbClr val="003399"/>
                </a:solidFill>
                <a:latin typeface="Arial"/>
                <a:ea typeface="Arial"/>
                <a:cs typeface="Arial"/>
                <a:sym typeface="Arial"/>
              </a:defRPr>
            </a:lvl4pPr>
            <a:lvl5pPr marL="2286000" marR="0" lvl="4" indent="-342900" algn="l" rtl="0">
              <a:lnSpc>
                <a:spcPct val="90000"/>
              </a:lnSpc>
              <a:spcBef>
                <a:spcPts val="500"/>
              </a:spcBef>
              <a:spcAft>
                <a:spcPts val="0"/>
              </a:spcAft>
              <a:buClr>
                <a:srgbClr val="003399"/>
              </a:buClr>
              <a:buSzPts val="1800"/>
              <a:buFont typeface="Arial"/>
              <a:buChar char="•"/>
              <a:defRPr sz="1800" b="0" i="0" u="none" strike="noStrike" cap="none">
                <a:solidFill>
                  <a:srgbClr val="003399"/>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003399"/>
                </a:solidFill>
                <a:latin typeface="Calibri"/>
                <a:ea typeface="Calibri"/>
                <a:cs typeface="Calibri"/>
                <a:sym typeface="Calibri"/>
              </a:defRPr>
            </a:lvl1pPr>
            <a:lvl2pPr marL="0" marR="0" lvl="1" indent="0" algn="r" rtl="0">
              <a:spcBef>
                <a:spcPts val="0"/>
              </a:spcBef>
              <a:buNone/>
              <a:defRPr sz="1200" b="0" i="0" u="none" strike="noStrike" cap="none">
                <a:solidFill>
                  <a:srgbClr val="003399"/>
                </a:solidFill>
                <a:latin typeface="Calibri"/>
                <a:ea typeface="Calibri"/>
                <a:cs typeface="Calibri"/>
                <a:sym typeface="Calibri"/>
              </a:defRPr>
            </a:lvl2pPr>
            <a:lvl3pPr marL="0" marR="0" lvl="2" indent="0" algn="r" rtl="0">
              <a:spcBef>
                <a:spcPts val="0"/>
              </a:spcBef>
              <a:buNone/>
              <a:defRPr sz="1200" b="0" i="0" u="none" strike="noStrike" cap="none">
                <a:solidFill>
                  <a:srgbClr val="003399"/>
                </a:solidFill>
                <a:latin typeface="Calibri"/>
                <a:ea typeface="Calibri"/>
                <a:cs typeface="Calibri"/>
                <a:sym typeface="Calibri"/>
              </a:defRPr>
            </a:lvl3pPr>
            <a:lvl4pPr marL="0" marR="0" lvl="3" indent="0" algn="r" rtl="0">
              <a:spcBef>
                <a:spcPts val="0"/>
              </a:spcBef>
              <a:buNone/>
              <a:defRPr sz="1200" b="0" i="0" u="none" strike="noStrike" cap="none">
                <a:solidFill>
                  <a:srgbClr val="003399"/>
                </a:solidFill>
                <a:latin typeface="Calibri"/>
                <a:ea typeface="Calibri"/>
                <a:cs typeface="Calibri"/>
                <a:sym typeface="Calibri"/>
              </a:defRPr>
            </a:lvl4pPr>
            <a:lvl5pPr marL="0" marR="0" lvl="4" indent="0" algn="r" rtl="0">
              <a:spcBef>
                <a:spcPts val="0"/>
              </a:spcBef>
              <a:buNone/>
              <a:defRPr sz="1200" b="0" i="0" u="none" strike="noStrike" cap="none">
                <a:solidFill>
                  <a:srgbClr val="003399"/>
                </a:solidFill>
                <a:latin typeface="Calibri"/>
                <a:ea typeface="Calibri"/>
                <a:cs typeface="Calibri"/>
                <a:sym typeface="Calibri"/>
              </a:defRPr>
            </a:lvl5pPr>
            <a:lvl6pPr marL="0" marR="0" lvl="5" indent="0" algn="r" rtl="0">
              <a:spcBef>
                <a:spcPts val="0"/>
              </a:spcBef>
              <a:buNone/>
              <a:defRPr sz="1200" b="0" i="0" u="none" strike="noStrike" cap="none">
                <a:solidFill>
                  <a:srgbClr val="003399"/>
                </a:solidFill>
                <a:latin typeface="Calibri"/>
                <a:ea typeface="Calibri"/>
                <a:cs typeface="Calibri"/>
                <a:sym typeface="Calibri"/>
              </a:defRPr>
            </a:lvl6pPr>
            <a:lvl7pPr marL="0" marR="0" lvl="6" indent="0" algn="r" rtl="0">
              <a:spcBef>
                <a:spcPts val="0"/>
              </a:spcBef>
              <a:buNone/>
              <a:defRPr sz="1200" b="0" i="0" u="none" strike="noStrike" cap="none">
                <a:solidFill>
                  <a:srgbClr val="003399"/>
                </a:solidFill>
                <a:latin typeface="Calibri"/>
                <a:ea typeface="Calibri"/>
                <a:cs typeface="Calibri"/>
                <a:sym typeface="Calibri"/>
              </a:defRPr>
            </a:lvl7pPr>
            <a:lvl8pPr marL="0" marR="0" lvl="7" indent="0" algn="r" rtl="0">
              <a:spcBef>
                <a:spcPts val="0"/>
              </a:spcBef>
              <a:buNone/>
              <a:defRPr sz="1200" b="0" i="0" u="none" strike="noStrike" cap="none">
                <a:solidFill>
                  <a:srgbClr val="003399"/>
                </a:solidFill>
                <a:latin typeface="Calibri"/>
                <a:ea typeface="Calibri"/>
                <a:cs typeface="Calibri"/>
                <a:sym typeface="Calibri"/>
              </a:defRPr>
            </a:lvl8pPr>
            <a:lvl9pPr marL="0" marR="0" lvl="8" indent="0" algn="r" rtl="0">
              <a:spcBef>
                <a:spcPts val="0"/>
              </a:spcBef>
              <a:buNone/>
              <a:defRPr sz="1200" b="0" i="0" u="none" strike="noStrike" cap="none">
                <a:solidFill>
                  <a:srgbClr val="00339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9" name="Google Shape;9;p2"/>
          <p:cNvPicPr preferRelativeResize="0"/>
          <p:nvPr/>
        </p:nvPicPr>
        <p:blipFill rotWithShape="1">
          <a:blip r:embed="rId10">
            <a:alphaModFix/>
          </a:blip>
          <a:srcRect/>
          <a:stretch/>
        </p:blipFill>
        <p:spPr>
          <a:xfrm>
            <a:off x="10830757" y="33578"/>
            <a:ext cx="1294917" cy="129491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 id="2147483657" r:id="rId6"/>
    <p:sldLayoutId id="2147483658" r:id="rId7"/>
    <p:sldLayoutId id="2147483659"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publicity.businessportal.gr/" TargetMode="External"/><Relationship Id="rId3" Type="http://schemas.openxmlformats.org/officeDocument/2006/relationships/hyperlink" Target="https://www.businessportal.gr/" TargetMode="External"/><Relationship Id="rId7" Type="http://schemas.openxmlformats.org/officeDocument/2006/relationships/hyperlink" Target="https://eyms.businessportal.gr/eyms-helpdesk.pdf" TargetMode="External"/><Relationship Id="rId2" Type="http://schemas.openxmlformats.org/officeDocument/2006/relationships/hyperlink" Target="https://eyms.businessportal.gr/auth" TargetMode="External"/><Relationship Id="rId1" Type="http://schemas.openxmlformats.org/officeDocument/2006/relationships/slideLayout" Target="../slideLayouts/slideLayout2.xml"/><Relationship Id="rId6" Type="http://schemas.openxmlformats.org/officeDocument/2006/relationships/hyperlink" Target="https://eyms.businessportal.gr/faq.pdf" TargetMode="External"/><Relationship Id="rId5" Type="http://schemas.openxmlformats.org/officeDocument/2006/relationships/hyperlink" Target="https://services.businessportal.gr/publicCertificateDownload/form" TargetMode="External"/><Relationship Id="rId4" Type="http://schemas.openxmlformats.org/officeDocument/2006/relationships/hyperlink" Target="https://services.businessportal.gr/welcomeNonGemi/nonGemiRegistrationFor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eyms.businessportal.gr/aut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3399FF"/>
              </a:buClr>
              <a:buSzPts val="6000"/>
              <a:buFont typeface="Arial"/>
              <a:buNone/>
            </a:pPr>
            <a:r>
              <a:rPr lang="en-US" dirty="0"/>
              <a:t>Business Registration</a:t>
            </a:r>
            <a:endParaRPr dirty="0"/>
          </a:p>
        </p:txBody>
      </p:sp>
      <p:sp>
        <p:nvSpPr>
          <p:cNvPr id="75" name="Google Shape;75;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003399"/>
              </a:buClr>
              <a:buSzPts val="2400"/>
              <a:buNone/>
            </a:pPr>
            <a:r>
              <a:rPr lang="en-US" dirty="0"/>
              <a:t>In Greece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Step 3: Prepare the required documents</a:t>
            </a:r>
          </a:p>
        </p:txBody>
      </p:sp>
      <p:sp>
        <p:nvSpPr>
          <p:cNvPr id="3" name="Content Placeholder"/>
          <p:cNvSpPr>
            <a:spLocks noGrp="1"/>
          </p:cNvSpPr>
          <p:nvPr>
            <p:ph idx="1"/>
          </p:nvPr>
        </p:nvSpPr>
        <p:spPr>
          <a:xfrm>
            <a:off x="838200" y="2506662"/>
            <a:ext cx="10515600" cy="4351338"/>
          </a:xfrm>
        </p:spPr>
        <p:txBody>
          <a:bodyPr/>
          <a:lstStyle/>
          <a:p>
            <a:pPr lvl="0"/>
            <a:r>
              <a:rPr lang="en-US" dirty="0"/>
              <a:t>Articles of Association</a:t>
            </a:r>
          </a:p>
          <a:p>
            <a:pPr lvl="0"/>
            <a:r>
              <a:rPr lang="en-US" dirty="0"/>
              <a:t>Application for Company Registration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412259"/>
            <a:ext cx="10515600" cy="1325563"/>
          </a:xfrm>
        </p:spPr>
        <p:txBody>
          <a:bodyPr>
            <a:normAutofit fontScale="90000"/>
          </a:bodyPr>
          <a:lstStyle/>
          <a:p>
            <a:r>
              <a:rPr lang="en-US" dirty="0"/>
              <a:t>Step 4: Identify company officers and shareholders</a:t>
            </a:r>
            <a:br>
              <a:rPr lang="en-US" dirty="0"/>
            </a:br>
            <a:endParaRPr lang="en-US" dirty="0"/>
          </a:p>
        </p:txBody>
      </p:sp>
      <p:sp>
        <p:nvSpPr>
          <p:cNvPr id="3" name="Content Placeholder"/>
          <p:cNvSpPr>
            <a:spLocks noGrp="1"/>
          </p:cNvSpPr>
          <p:nvPr>
            <p:ph idx="1"/>
          </p:nvPr>
        </p:nvSpPr>
        <p:spPr>
          <a:xfrm>
            <a:off x="838200" y="2268685"/>
            <a:ext cx="10515600" cy="4351338"/>
          </a:xfrm>
        </p:spPr>
        <p:txBody>
          <a:bodyPr/>
          <a:lstStyle/>
          <a:p>
            <a:pPr lvl="0"/>
            <a:r>
              <a:rPr lang="en-US" dirty="0"/>
              <a:t>You will need to identify at least one director or one representative</a:t>
            </a:r>
          </a:p>
          <a:p>
            <a:pPr lvl="0"/>
            <a:r>
              <a:rPr lang="en-US" dirty="0"/>
              <a:t>Directors or representatives must be at least 18 years old</a:t>
            </a:r>
          </a:p>
          <a:p>
            <a:pPr lvl="0"/>
            <a:r>
              <a:rPr lang="en-US" dirty="0"/>
              <a:t>Shareholders can be individuals or corporate entities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Step 5: Capital requirements</a:t>
            </a:r>
          </a:p>
        </p:txBody>
      </p:sp>
      <p:sp>
        <p:nvSpPr>
          <p:cNvPr id="3" name="Content Placeholder"/>
          <p:cNvSpPr>
            <a:spLocks noGrp="1"/>
          </p:cNvSpPr>
          <p:nvPr>
            <p:ph idx="1"/>
          </p:nvPr>
        </p:nvSpPr>
        <p:spPr/>
        <p:txBody>
          <a:bodyPr/>
          <a:lstStyle/>
          <a:p>
            <a:pPr lvl="0"/>
            <a:r>
              <a:rPr lang="en-US" dirty="0"/>
              <a:t>Greece requires a minimum capital of €4,500 for EPEs, €24,000 for AEs, and no minimum capital for IKEs</a:t>
            </a:r>
          </a:p>
          <a:p>
            <a:pPr lvl="0"/>
            <a:r>
              <a:rPr lang="en-US" dirty="0"/>
              <a:t>There is no minimum capital requirement for branches of foreign companies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Step 6: Register your company</a:t>
            </a:r>
          </a:p>
        </p:txBody>
      </p:sp>
      <p:sp>
        <p:nvSpPr>
          <p:cNvPr id="3" name="Content Placeholder"/>
          <p:cNvSpPr>
            <a:spLocks noGrp="1"/>
          </p:cNvSpPr>
          <p:nvPr>
            <p:ph idx="1"/>
          </p:nvPr>
        </p:nvSpPr>
        <p:spPr/>
        <p:txBody>
          <a:bodyPr/>
          <a:lstStyle/>
          <a:p>
            <a:pPr lvl="0"/>
            <a:r>
              <a:rPr lang="en-US" dirty="0"/>
              <a:t>EPE: €650</a:t>
            </a:r>
          </a:p>
          <a:p>
            <a:pPr lvl="0"/>
            <a:r>
              <a:rPr lang="en-US" dirty="0"/>
              <a:t>AE: €1,000</a:t>
            </a:r>
          </a:p>
          <a:p>
            <a:pPr lvl="0"/>
            <a:r>
              <a:rPr lang="en-US" dirty="0"/>
              <a:t>IKE: €250</a:t>
            </a:r>
          </a:p>
          <a:p>
            <a:pPr lvl="0"/>
            <a:r>
              <a:rPr lang="en-US" dirty="0"/>
              <a:t>Branch of a foreign company: €400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Step 7: Register for taxes</a:t>
            </a:r>
          </a:p>
        </p:txBody>
      </p:sp>
      <p:sp>
        <p:nvSpPr>
          <p:cNvPr id="3" name="Content Placeholder"/>
          <p:cNvSpPr>
            <a:spLocks noGrp="1"/>
          </p:cNvSpPr>
          <p:nvPr>
            <p:ph idx="1"/>
          </p:nvPr>
        </p:nvSpPr>
        <p:spPr/>
        <p:txBody>
          <a:bodyPr/>
          <a:lstStyle/>
          <a:p>
            <a:pPr lvl="0"/>
            <a:r>
              <a:rPr lang="en-US" dirty="0"/>
              <a:t>After your company is registered, you must register for taxes with the Independent Authority for Public Revenue</a:t>
            </a:r>
          </a:p>
          <a:p>
            <a:pPr lvl="0"/>
            <a:r>
              <a:rPr lang="en-US" dirty="0"/>
              <a:t>This can be done in person at the local Tax Office or online via the following link: https://www.aade.gr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fontScale="90000"/>
          </a:bodyPr>
          <a:lstStyle/>
          <a:p>
            <a:r>
              <a:rPr lang="en-US" dirty="0"/>
              <a:t>Step 8: Obtain necessary permits and licenses</a:t>
            </a:r>
            <a:br>
              <a:rPr lang="en-US" dirty="0"/>
            </a:br>
            <a:endParaRPr lang="en-US" dirty="0"/>
          </a:p>
        </p:txBody>
      </p:sp>
      <p:sp>
        <p:nvSpPr>
          <p:cNvPr id="3" name="Content Placeholder"/>
          <p:cNvSpPr>
            <a:spLocks noGrp="1"/>
          </p:cNvSpPr>
          <p:nvPr>
            <p:ph idx="1"/>
          </p:nvPr>
        </p:nvSpPr>
        <p:spPr/>
        <p:txBody>
          <a:bodyPr/>
          <a:lstStyle/>
          <a:p>
            <a:pPr lvl="0"/>
            <a:r>
              <a:rPr lang="en-US" dirty="0"/>
              <a:t>Depending on your business activities, you may need to obtain additional permits or licenses</a:t>
            </a:r>
          </a:p>
          <a:p>
            <a:pPr lvl="0"/>
            <a:r>
              <a:rPr lang="en-US" dirty="0"/>
              <a:t>Check with the relevant authorities and industry regulators for specific requirements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Time-frame</a:t>
            </a:r>
          </a:p>
        </p:txBody>
      </p:sp>
      <p:sp>
        <p:nvSpPr>
          <p:cNvPr id="3" name="Content Placeholder"/>
          <p:cNvSpPr>
            <a:spLocks noGrp="1"/>
          </p:cNvSpPr>
          <p:nvPr>
            <p:ph idx="1"/>
          </p:nvPr>
        </p:nvSpPr>
        <p:spPr/>
        <p:txBody>
          <a:bodyPr/>
          <a:lstStyle/>
          <a:p>
            <a:pPr lvl="0"/>
            <a:r>
              <a:rPr lang="en-US" dirty="0"/>
              <a:t>The entire registration process, from preparing documents to receiving your Certificate of Incorporation, can take anywhere from 4 to 6 weeks, depending on the complexity of your application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How to start a business in Greece</a:t>
            </a:r>
          </a:p>
        </p:txBody>
      </p:sp>
      <p:sp>
        <p:nvSpPr>
          <p:cNvPr id="3" name="Content Placeholder"/>
          <p:cNvSpPr>
            <a:spLocks noGrp="1"/>
          </p:cNvSpPr>
          <p:nvPr>
            <p:ph idx="1"/>
          </p:nvPr>
        </p:nvSpPr>
        <p:spPr/>
        <p:txBody>
          <a:bodyPr/>
          <a:lstStyle/>
          <a:p>
            <a:pPr lvl="0"/>
            <a:r>
              <a:rPr lang="en-US" dirty="0"/>
              <a:t>Information on starting a business in Greece In order to start a business of any legal form in Greece, you need only have an active Greek Tax Identification Number and use your TAXIS system credentials</a:t>
            </a:r>
          </a:p>
          <a:p>
            <a:pPr lvl="0"/>
            <a:r>
              <a:rPr lang="en-US" dirty="0"/>
              <a:t>The credentials are recognised as the holder’s electronic signature</a:t>
            </a:r>
          </a:p>
          <a:p>
            <a:pPr lvl="0"/>
            <a:r>
              <a:rPr lang="en-US" dirty="0"/>
              <a:t>The procedure has been fully simplified and takes place fully online in real time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838200" y="490194"/>
            <a:ext cx="9936637" cy="1200494"/>
          </a:xfrm>
        </p:spPr>
        <p:txBody>
          <a:bodyPr>
            <a:normAutofit fontScale="90000"/>
          </a:bodyPr>
          <a:lstStyle/>
          <a:p>
            <a:r>
              <a:rPr lang="en-US" dirty="0"/>
              <a:t>Which procedures and formalities are needed to start a business?</a:t>
            </a:r>
            <a:br>
              <a:rPr lang="en-US" dirty="0"/>
            </a:br>
            <a:endParaRPr lang="en-US" dirty="0"/>
          </a:p>
        </p:txBody>
      </p:sp>
      <p:sp>
        <p:nvSpPr>
          <p:cNvPr id="3" name="Content Placeholder"/>
          <p:cNvSpPr>
            <a:spLocks noGrp="1"/>
          </p:cNvSpPr>
          <p:nvPr>
            <p:ph idx="1"/>
          </p:nvPr>
        </p:nvSpPr>
        <p:spPr/>
        <p:txBody>
          <a:bodyPr/>
          <a:lstStyle/>
          <a:p>
            <a:pPr lvl="0"/>
            <a:r>
              <a:rPr lang="en-US" dirty="0"/>
              <a:t>Founders are required to know their tax identification number and the credentials assigned to them</a:t>
            </a:r>
          </a:p>
          <a:p>
            <a:pPr lvl="0"/>
            <a:r>
              <a:rPr lang="en-US" dirty="0"/>
              <a:t>However, if you are European citizens, you will need to acquire a Greek TIN remotely via teleconference at the link https://myaadelive.gov.gr/dsae2/govdesk/faces/pages/mainmenu/entrance.xhtml?</a:t>
            </a:r>
          </a:p>
          <a:p>
            <a:pPr lvl="0"/>
            <a:r>
              <a:rPr lang="en-US" dirty="0"/>
              <a:t>Once you have obtained a TIN and received your credentials, you are ready to set up your business in Greece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What are the legal forms available?</a:t>
            </a:r>
          </a:p>
        </p:txBody>
      </p:sp>
      <p:sp>
        <p:nvSpPr>
          <p:cNvPr id="3" name="Content Placeholder"/>
          <p:cNvSpPr>
            <a:spLocks noGrp="1"/>
          </p:cNvSpPr>
          <p:nvPr>
            <p:ph idx="1"/>
          </p:nvPr>
        </p:nvSpPr>
        <p:spPr/>
        <p:txBody>
          <a:bodyPr>
            <a:normAutofit fontScale="77500" lnSpcReduction="20000"/>
          </a:bodyPr>
          <a:lstStyle/>
          <a:p>
            <a:pPr lvl="0">
              <a:lnSpc>
                <a:spcPct val="120000"/>
              </a:lnSpc>
              <a:spcBef>
                <a:spcPts val="0"/>
              </a:spcBef>
            </a:pPr>
            <a:r>
              <a:rPr lang="en-US" dirty="0"/>
              <a:t>A public limited company under law 4548/</a:t>
            </a:r>
          </a:p>
          <a:p>
            <a:pPr lvl="0">
              <a:lnSpc>
                <a:spcPct val="120000"/>
              </a:lnSpc>
              <a:spcBef>
                <a:spcPts val="0"/>
              </a:spcBef>
            </a:pPr>
            <a:r>
              <a:rPr lang="en-US" dirty="0"/>
              <a:t>A limited liability company under law 3190/</a:t>
            </a:r>
          </a:p>
          <a:p>
            <a:pPr lvl="0">
              <a:lnSpc>
                <a:spcPct val="120000"/>
              </a:lnSpc>
              <a:spcBef>
                <a:spcPts val="0"/>
              </a:spcBef>
            </a:pPr>
            <a:r>
              <a:rPr lang="en-US" dirty="0"/>
              <a:t>A private company under law 4072/</a:t>
            </a:r>
          </a:p>
          <a:p>
            <a:pPr lvl="0">
              <a:lnSpc>
                <a:spcPct val="120000"/>
              </a:lnSpc>
              <a:spcBef>
                <a:spcPts val="0"/>
              </a:spcBef>
            </a:pPr>
            <a:r>
              <a:rPr lang="en-US" dirty="0"/>
              <a:t>A general and limited partnership under law 4072/</a:t>
            </a:r>
          </a:p>
          <a:p>
            <a:pPr lvl="0">
              <a:lnSpc>
                <a:spcPct val="120000"/>
              </a:lnSpc>
              <a:spcBef>
                <a:spcPts val="0"/>
              </a:spcBef>
            </a:pPr>
            <a:r>
              <a:rPr lang="en-US" dirty="0"/>
              <a:t>A civil-law cooperative under law 1667/</a:t>
            </a:r>
          </a:p>
          <a:p>
            <a:pPr lvl="0">
              <a:lnSpc>
                <a:spcPct val="120000"/>
              </a:lnSpc>
              <a:spcBef>
                <a:spcPts val="0"/>
              </a:spcBef>
            </a:pPr>
            <a:r>
              <a:rPr lang="en-US" dirty="0"/>
              <a:t>A civil-law association pursuing economic objects under article 784 of the </a:t>
            </a:r>
            <a:r>
              <a:rPr lang="en-US" dirty="0" err="1"/>
              <a:t>hellenic</a:t>
            </a:r>
            <a:r>
              <a:rPr lang="en-US" dirty="0"/>
              <a:t> civil code and article 270 of law 4072/</a:t>
            </a:r>
          </a:p>
          <a:p>
            <a:pPr lvl="0">
              <a:lnSpc>
                <a:spcPct val="120000"/>
              </a:lnSpc>
              <a:spcBef>
                <a:spcPts val="0"/>
              </a:spcBef>
            </a:pPr>
            <a:r>
              <a:rPr lang="en-US" dirty="0"/>
              <a:t>A </a:t>
            </a:r>
            <a:r>
              <a:rPr lang="en-US" dirty="0" err="1"/>
              <a:t>european</a:t>
            </a:r>
            <a:r>
              <a:rPr lang="en-US" dirty="0"/>
              <a:t> economic interest grouping under council regulation no 2137/1985 of 25 </a:t>
            </a:r>
            <a:r>
              <a:rPr lang="en-US" dirty="0" err="1"/>
              <a:t>july</a:t>
            </a:r>
            <a:endParaRPr lang="en-US" dirty="0"/>
          </a:p>
          <a:p>
            <a:pPr lvl="0">
              <a:lnSpc>
                <a:spcPct val="120000"/>
              </a:lnSpc>
              <a:spcBef>
                <a:spcPts val="0"/>
              </a:spcBef>
            </a:pPr>
            <a:r>
              <a:rPr lang="en-US" dirty="0"/>
              <a:t>A </a:t>
            </a:r>
            <a:r>
              <a:rPr lang="en-US" dirty="0" err="1"/>
              <a:t>european</a:t>
            </a:r>
            <a:r>
              <a:rPr lang="en-US" dirty="0"/>
              <a:t> company under council regulation no 2157/2001 of 8 </a:t>
            </a:r>
            <a:r>
              <a:rPr lang="en-US" dirty="0" err="1"/>
              <a:t>october</a:t>
            </a:r>
            <a:endParaRPr lang="en-US" dirty="0"/>
          </a:p>
          <a:p>
            <a:pPr lvl="0">
              <a:lnSpc>
                <a:spcPct val="120000"/>
              </a:lnSpc>
              <a:spcBef>
                <a:spcPts val="0"/>
              </a:spcBef>
            </a:pPr>
            <a:r>
              <a:rPr lang="en-US" dirty="0"/>
              <a:t>A </a:t>
            </a:r>
            <a:r>
              <a:rPr lang="en-US" dirty="0" err="1"/>
              <a:t>european</a:t>
            </a:r>
            <a:r>
              <a:rPr lang="en-US" dirty="0"/>
              <a:t> cooperative society under council regulation no 1435/</a:t>
            </a:r>
          </a:p>
          <a:p>
            <a:pPr lvl="0">
              <a:lnSpc>
                <a:spcPct val="120000"/>
              </a:lnSpc>
              <a:spcBef>
                <a:spcPts val="0"/>
              </a:spcBef>
            </a:pPr>
            <a:r>
              <a:rPr lang="en-US" dirty="0"/>
              <a:t>A joint venture under article 293 of law 4072/2012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A12E4-4B52-E4C4-92C6-E7C9D15D4275}"/>
              </a:ext>
            </a:extLst>
          </p:cNvPr>
          <p:cNvSpPr>
            <a:spLocks noGrp="1"/>
          </p:cNvSpPr>
          <p:nvPr>
            <p:ph type="title"/>
          </p:nvPr>
        </p:nvSpPr>
        <p:spPr/>
        <p:txBody>
          <a:bodyPr/>
          <a:lstStyle/>
          <a:p>
            <a:r>
              <a:rPr lang="en-GB" dirty="0"/>
              <a:t>Outline</a:t>
            </a:r>
          </a:p>
        </p:txBody>
      </p:sp>
      <p:sp>
        <p:nvSpPr>
          <p:cNvPr id="3" name="Text Placeholder 2">
            <a:extLst>
              <a:ext uri="{FF2B5EF4-FFF2-40B4-BE49-F238E27FC236}">
                <a16:creationId xmlns:a16="http://schemas.microsoft.com/office/drawing/2014/main" id="{08D2FA73-FE42-40DF-56FB-6949D9A9204D}"/>
              </a:ext>
            </a:extLst>
          </p:cNvPr>
          <p:cNvSpPr>
            <a:spLocks noGrp="1"/>
          </p:cNvSpPr>
          <p:nvPr>
            <p:ph type="body" idx="1"/>
          </p:nvPr>
        </p:nvSpPr>
        <p:spPr/>
        <p:txBody>
          <a:bodyPr/>
          <a:lstStyle/>
          <a:p>
            <a:r>
              <a:rPr lang="en-GB" dirty="0"/>
              <a:t>How to start a business in Greece?</a:t>
            </a:r>
          </a:p>
          <a:p>
            <a:r>
              <a:rPr lang="en-GB" dirty="0"/>
              <a:t>Online procedures for setting up a company</a:t>
            </a:r>
          </a:p>
          <a:p>
            <a:r>
              <a:rPr lang="en-GB" dirty="0"/>
              <a:t>Requirements</a:t>
            </a:r>
          </a:p>
          <a:p>
            <a:r>
              <a:rPr lang="en-GB" dirty="0"/>
              <a:t>Legal forms</a:t>
            </a:r>
          </a:p>
          <a:p>
            <a:r>
              <a:rPr lang="en-GB" dirty="0"/>
              <a:t>Registering</a:t>
            </a:r>
          </a:p>
          <a:p>
            <a:r>
              <a:rPr lang="en-GB" dirty="0"/>
              <a:t>Useful links</a:t>
            </a:r>
          </a:p>
          <a:p>
            <a:endParaRPr lang="en-GB" dirty="0"/>
          </a:p>
          <a:p>
            <a:endParaRPr lang="en-GB" dirty="0"/>
          </a:p>
          <a:p>
            <a:endParaRPr lang="en-GB" dirty="0"/>
          </a:p>
        </p:txBody>
      </p:sp>
    </p:spTree>
    <p:extLst>
      <p:ext uri="{BB962C8B-B14F-4D97-AF65-F5344CB8AC3E}">
        <p14:creationId xmlns:p14="http://schemas.microsoft.com/office/powerpoint/2010/main" val="3188995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a:xfrm>
            <a:off x="933254" y="365125"/>
            <a:ext cx="10420546" cy="1039469"/>
          </a:xfrm>
        </p:spPr>
        <p:txBody>
          <a:bodyPr>
            <a:normAutofit fontScale="90000"/>
          </a:bodyPr>
          <a:lstStyle/>
          <a:p>
            <a:r>
              <a:rPr lang="en-US" dirty="0"/>
              <a:t>How can I register my company in Greece?</a:t>
            </a:r>
          </a:p>
        </p:txBody>
      </p:sp>
      <p:sp>
        <p:nvSpPr>
          <p:cNvPr id="3" name="Content Placeholder"/>
          <p:cNvSpPr>
            <a:spLocks noGrp="1"/>
          </p:cNvSpPr>
          <p:nvPr>
            <p:ph idx="1"/>
          </p:nvPr>
        </p:nvSpPr>
        <p:spPr>
          <a:xfrm>
            <a:off x="678730" y="1825625"/>
            <a:ext cx="10675070" cy="4667250"/>
          </a:xfrm>
        </p:spPr>
        <p:txBody>
          <a:bodyPr>
            <a:normAutofit fontScale="85000" lnSpcReduction="20000"/>
          </a:bodyPr>
          <a:lstStyle/>
          <a:p>
            <a:pPr lvl="0">
              <a:spcBef>
                <a:spcPts val="0"/>
              </a:spcBef>
            </a:pPr>
            <a:r>
              <a:rPr lang="en-US" dirty="0"/>
              <a:t>The first step is selecting and registering a unique company name. Availability can be checked at the Chamber of Commerce and Industry.</a:t>
            </a:r>
          </a:p>
          <a:p>
            <a:pPr lvl="0">
              <a:spcBef>
                <a:spcPts val="0"/>
              </a:spcBef>
            </a:pPr>
            <a:endParaRPr lang="en-US" dirty="0"/>
          </a:p>
          <a:p>
            <a:pPr lvl="0">
              <a:spcBef>
                <a:spcPts val="0"/>
              </a:spcBef>
            </a:pPr>
            <a:r>
              <a:rPr lang="en-US" dirty="0"/>
              <a:t>A business bank account can be opened in case of E.P.E. registration, and the minimum share capital can be deposited.</a:t>
            </a:r>
          </a:p>
          <a:p>
            <a:pPr lvl="0">
              <a:spcBef>
                <a:spcPts val="0"/>
              </a:spcBef>
            </a:pPr>
            <a:endParaRPr lang="en-US" dirty="0"/>
          </a:p>
          <a:p>
            <a:pPr lvl="0">
              <a:spcBef>
                <a:spcPts val="0"/>
              </a:spcBef>
            </a:pPr>
            <a:r>
              <a:rPr lang="en-US" dirty="0"/>
              <a:t>After the company name has been reserved, further steps can be taken by the Notary Public, which is a one-stop-shop for company registration. The Articles of Association must be notarized as well.</a:t>
            </a:r>
          </a:p>
          <a:p>
            <a:pPr lvl="0">
              <a:spcBef>
                <a:spcPts val="0"/>
              </a:spcBef>
            </a:pPr>
            <a:endParaRPr lang="en-US" dirty="0"/>
          </a:p>
          <a:p>
            <a:pPr lvl="0">
              <a:spcBef>
                <a:spcPts val="0"/>
              </a:spcBef>
            </a:pPr>
            <a:r>
              <a:rPr lang="en-US" dirty="0"/>
              <a:t>The company documents must be submitted to the secretariat of the court, upon which a registration number is acquired. A summary of the Articles of Association must be delivered to the National Printing Office (they need to be published in the Greek National Gazette).</a:t>
            </a:r>
          </a:p>
          <a:p>
            <a:pPr lvl="0">
              <a:spcBef>
                <a:spcPts val="0"/>
              </a:spcBef>
            </a:pPr>
            <a:endParaRPr lang="en-US" dirty="0"/>
          </a:p>
          <a:p>
            <a:pPr lvl="0">
              <a:spcBef>
                <a:spcPts val="0"/>
              </a:spcBef>
            </a:pPr>
            <a:r>
              <a:rPr lang="en-US" dirty="0"/>
              <a:t>Each company must also obtain a physical company seal for stamping documents.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fontScale="90000"/>
          </a:bodyPr>
          <a:lstStyle/>
          <a:p>
            <a:r>
              <a:rPr lang="en-US" dirty="0"/>
              <a:t>Which authorities are responsible for registering a company?</a:t>
            </a:r>
            <a:br>
              <a:rPr lang="en-US" dirty="0"/>
            </a:br>
            <a:endParaRPr lang="en-US" dirty="0"/>
          </a:p>
        </p:txBody>
      </p:sp>
      <p:sp>
        <p:nvSpPr>
          <p:cNvPr id="3" name="Content Placeholder"/>
          <p:cNvSpPr>
            <a:spLocks noGrp="1"/>
          </p:cNvSpPr>
          <p:nvPr>
            <p:ph idx="1"/>
          </p:nvPr>
        </p:nvSpPr>
        <p:spPr/>
        <p:txBody>
          <a:bodyPr/>
          <a:lstStyle/>
          <a:p>
            <a:pPr lvl="0"/>
            <a:r>
              <a:rPr lang="en-US" dirty="0"/>
              <a:t>The electronic company registration platform belongs to the Ministry of Development and Investments, and the competent department is the Directorate for Companies</a:t>
            </a:r>
          </a:p>
          <a:p>
            <a:pPr lvl="0"/>
            <a:r>
              <a:rPr lang="en-US" dirty="0"/>
              <a:t>Depending on where each company chooses to have its registered offices, it will be electronically assigned to a competent GEMI Department which can be found at the following link: https://www.businessportal.gr/en/one-stop-service/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fontScale="90000"/>
          </a:bodyPr>
          <a:lstStyle/>
          <a:p>
            <a:br>
              <a:rPr lang="en-US" dirty="0"/>
            </a:br>
            <a:r>
              <a:rPr lang="en-US" dirty="0"/>
              <a:t>Useful links</a:t>
            </a:r>
            <a:br>
              <a:rPr lang="en-US" dirty="0"/>
            </a:br>
            <a:br>
              <a:rPr lang="en-US" dirty="0"/>
            </a:br>
            <a:endParaRPr lang="en-US" dirty="0"/>
          </a:p>
        </p:txBody>
      </p:sp>
      <p:sp>
        <p:nvSpPr>
          <p:cNvPr id="3" name="Content Placeholder"/>
          <p:cNvSpPr>
            <a:spLocks noGrp="1"/>
          </p:cNvSpPr>
          <p:nvPr>
            <p:ph idx="1"/>
          </p:nvPr>
        </p:nvSpPr>
        <p:spPr/>
        <p:txBody>
          <a:bodyPr>
            <a:normAutofit/>
          </a:bodyPr>
          <a:lstStyle/>
          <a:p>
            <a:pPr lvl="0"/>
            <a:r>
              <a:rPr lang="en-US" dirty="0">
                <a:hlinkClick r:id="rId2"/>
              </a:rPr>
              <a:t>Incorporating a company</a:t>
            </a:r>
            <a:endParaRPr lang="en-US" dirty="0"/>
          </a:p>
          <a:p>
            <a:pPr lvl="0"/>
            <a:r>
              <a:rPr lang="en-US" dirty="0">
                <a:hlinkClick r:id="rId3"/>
              </a:rPr>
              <a:t>Legislation</a:t>
            </a:r>
            <a:endParaRPr lang="en-US" dirty="0"/>
          </a:p>
          <a:p>
            <a:pPr lvl="0"/>
            <a:r>
              <a:rPr lang="en-US" dirty="0">
                <a:hlinkClick r:id="rId4"/>
              </a:rPr>
              <a:t>Receipt of certificates and copies - registration</a:t>
            </a:r>
            <a:endParaRPr lang="en-US" dirty="0"/>
          </a:p>
          <a:p>
            <a:pPr lvl="0"/>
            <a:r>
              <a:rPr lang="en-US" dirty="0">
                <a:hlinkClick r:id="rId3"/>
              </a:rPr>
              <a:t>Regulatory decisions</a:t>
            </a:r>
            <a:endParaRPr lang="en-US" dirty="0"/>
          </a:p>
          <a:p>
            <a:pPr lvl="0"/>
            <a:r>
              <a:rPr lang="en-US" dirty="0">
                <a:hlinkClick r:id="rId5"/>
              </a:rPr>
              <a:t>Document authentication</a:t>
            </a:r>
            <a:endParaRPr lang="en-US" dirty="0"/>
          </a:p>
          <a:p>
            <a:pPr lvl="0"/>
            <a:r>
              <a:rPr lang="en-US" dirty="0">
                <a:hlinkClick r:id="rId6"/>
              </a:rPr>
              <a:t>FAQ</a:t>
            </a:r>
            <a:endParaRPr lang="en-US" dirty="0"/>
          </a:p>
          <a:p>
            <a:pPr lvl="0"/>
            <a:r>
              <a:rPr lang="en-US" dirty="0">
                <a:hlinkClick r:id="rId7"/>
              </a:rPr>
              <a:t>Help Desk</a:t>
            </a:r>
            <a:endParaRPr lang="en-US" dirty="0"/>
          </a:p>
          <a:p>
            <a:pPr lvl="0"/>
            <a:r>
              <a:rPr lang="en-US" dirty="0">
                <a:hlinkClick r:id="rId8"/>
              </a:rPr>
              <a:t>Publicity point/searching a company</a:t>
            </a:r>
            <a:endParaRPr lang="en-US" dirty="0"/>
          </a:p>
        </p:txBody>
      </p:sp>
    </p:spTree>
    <p:extLst>
      <p:ext uri="{BB962C8B-B14F-4D97-AF65-F5344CB8AC3E}">
        <p14:creationId xmlns:p14="http://schemas.microsoft.com/office/powerpoint/2010/main" val="2140409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How to start a business in Greece</a:t>
            </a:r>
          </a:p>
        </p:txBody>
      </p:sp>
      <p:sp>
        <p:nvSpPr>
          <p:cNvPr id="3" name="Content Placeholder"/>
          <p:cNvSpPr>
            <a:spLocks noGrp="1"/>
          </p:cNvSpPr>
          <p:nvPr>
            <p:ph idx="1"/>
          </p:nvPr>
        </p:nvSpPr>
        <p:spPr>
          <a:xfrm>
            <a:off x="838200" y="2121031"/>
            <a:ext cx="10515600" cy="4055932"/>
          </a:xfrm>
        </p:spPr>
        <p:txBody>
          <a:bodyPr>
            <a:normAutofit/>
          </a:bodyPr>
          <a:lstStyle/>
          <a:p>
            <a:pPr marL="114300" indent="0">
              <a:buNone/>
            </a:pPr>
            <a:endParaRPr lang="en-US" b="0" i="0" dirty="0">
              <a:solidFill>
                <a:srgbClr val="212529"/>
              </a:solidFill>
              <a:effectLst/>
              <a:highlight>
                <a:srgbClr val="FFFFFF"/>
              </a:highlight>
              <a:latin typeface="Open Sans" panose="020B0606030504020204" pitchFamily="34" charset="0"/>
            </a:endParaRPr>
          </a:p>
          <a:p>
            <a:pPr marL="114300" indent="0" algn="just">
              <a:buNone/>
            </a:pPr>
            <a:r>
              <a:rPr lang="en-US" b="0" i="0" dirty="0">
                <a:effectLst/>
                <a:highlight>
                  <a:srgbClr val="FFFFFF"/>
                </a:highlight>
                <a:latin typeface="Arial" panose="020B0604020202020204" pitchFamily="34" charset="0"/>
                <a:cs typeface="Arial" panose="020B0604020202020204" pitchFamily="34" charset="0"/>
              </a:rPr>
              <a:t>In order to start a business of any legal form in Greece, you need only have an active Greek Tax Identification Number (TIN) and use your TAXIS system credentials (username and password). The procedure has been fully simplified and takes place fully online in real time.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207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How to start a business in Greece</a:t>
            </a:r>
          </a:p>
        </p:txBody>
      </p:sp>
      <p:sp>
        <p:nvSpPr>
          <p:cNvPr id="3" name="Content Placeholder"/>
          <p:cNvSpPr>
            <a:spLocks noGrp="1"/>
          </p:cNvSpPr>
          <p:nvPr>
            <p:ph idx="1"/>
          </p:nvPr>
        </p:nvSpPr>
        <p:spPr>
          <a:xfrm>
            <a:off x="753359" y="1772239"/>
            <a:ext cx="10515600" cy="4055932"/>
          </a:xfrm>
        </p:spPr>
        <p:txBody>
          <a:bodyPr>
            <a:normAutofit fontScale="70000" lnSpcReduction="20000"/>
          </a:bodyPr>
          <a:lstStyle/>
          <a:p>
            <a:pPr marL="114300" indent="0">
              <a:buNone/>
            </a:pPr>
            <a:endParaRPr lang="en-US" b="0" i="0" dirty="0">
              <a:solidFill>
                <a:srgbClr val="212529"/>
              </a:solidFill>
              <a:effectLst/>
              <a:highlight>
                <a:srgbClr val="FFFFFF"/>
              </a:highlight>
              <a:latin typeface="Open Sans" panose="020B0606030504020204" pitchFamily="34" charset="0"/>
            </a:endParaRPr>
          </a:p>
          <a:p>
            <a:pPr marL="114300" indent="0" algn="just">
              <a:lnSpc>
                <a:spcPct val="170000"/>
              </a:lnSpc>
              <a:spcBef>
                <a:spcPts val="0"/>
              </a:spcBef>
              <a:buNone/>
            </a:pPr>
            <a:r>
              <a:rPr lang="en-US" sz="2400" b="0" i="0" dirty="0">
                <a:effectLst/>
                <a:highlight>
                  <a:srgbClr val="FFFFFF"/>
                </a:highlight>
                <a:latin typeface="Arial" panose="020B0604020202020204" pitchFamily="34" charset="0"/>
                <a:cs typeface="Arial" panose="020B0604020202020204" pitchFamily="34" charset="0"/>
              </a:rPr>
              <a:t>Founders are required to know their tax identification number (TIN) and the credentials assigned to them. No other formality, document, certificate or other information is required.</a:t>
            </a:r>
          </a:p>
          <a:p>
            <a:pPr marL="114300" indent="0" algn="just">
              <a:lnSpc>
                <a:spcPct val="170000"/>
              </a:lnSpc>
              <a:spcBef>
                <a:spcPts val="0"/>
              </a:spcBef>
              <a:buNone/>
            </a:pPr>
            <a:endParaRPr lang="en-US" sz="2400" b="0" i="0" dirty="0">
              <a:effectLst/>
              <a:highlight>
                <a:srgbClr val="FFFFFF"/>
              </a:highlight>
              <a:latin typeface="Arial" panose="020B0604020202020204" pitchFamily="34" charset="0"/>
              <a:cs typeface="Arial" panose="020B0604020202020204" pitchFamily="34" charset="0"/>
            </a:endParaRPr>
          </a:p>
          <a:p>
            <a:pPr marL="114300" indent="0" algn="just">
              <a:lnSpc>
                <a:spcPct val="170000"/>
              </a:lnSpc>
              <a:spcBef>
                <a:spcPts val="0"/>
              </a:spcBef>
              <a:buNone/>
            </a:pPr>
            <a:r>
              <a:rPr lang="en-US" sz="2400" b="0" i="0" dirty="0">
                <a:effectLst/>
                <a:highlight>
                  <a:srgbClr val="FFFFFF"/>
                </a:highlight>
                <a:latin typeface="Arial" panose="020B0604020202020204" pitchFamily="34" charset="0"/>
                <a:cs typeface="Arial" panose="020B0604020202020204" pitchFamily="34" charset="0"/>
              </a:rPr>
              <a:t>However, if you are European citizens, you will need to acquire a Greek TIN remotely via teleconference (my AADE live) at the link</a:t>
            </a:r>
          </a:p>
          <a:p>
            <a:pPr marL="114300" indent="0" algn="just">
              <a:lnSpc>
                <a:spcPct val="170000"/>
              </a:lnSpc>
              <a:spcBef>
                <a:spcPts val="0"/>
              </a:spcBef>
              <a:buNone/>
            </a:pPr>
            <a:r>
              <a:rPr lang="en-US" sz="2400" b="0" i="0" dirty="0">
                <a:effectLst/>
                <a:highlight>
                  <a:srgbClr val="FFFFFF"/>
                </a:highlight>
                <a:latin typeface="Arial" panose="020B0604020202020204" pitchFamily="34" charset="0"/>
                <a:cs typeface="Arial" panose="020B0604020202020204" pitchFamily="34" charset="0"/>
              </a:rPr>
              <a:t> https://myaadelive.gov.gr/dsae2/govdesk/faces/pages/mainmenu/entrance.xhtml?faces-redirect=true&amp;hashKey=null and will have to fill out a relevant digital form and book a telephone appointment with a representative of the Independent Authority for Public Revenue (AADE). Once you have obtained a TIN and received your credentials, you are ready to set up your business in Greece.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0778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normAutofit/>
          </a:bodyPr>
          <a:lstStyle/>
          <a:p>
            <a:r>
              <a:rPr lang="en-US" sz="4000" dirty="0"/>
              <a:t>Online procedures for setting up a company</a:t>
            </a:r>
          </a:p>
        </p:txBody>
      </p:sp>
      <p:sp>
        <p:nvSpPr>
          <p:cNvPr id="3" name="Content Placeholder"/>
          <p:cNvSpPr>
            <a:spLocks noGrp="1"/>
          </p:cNvSpPr>
          <p:nvPr>
            <p:ph idx="1"/>
          </p:nvPr>
        </p:nvSpPr>
        <p:spPr>
          <a:xfrm>
            <a:off x="838200" y="1555422"/>
            <a:ext cx="10515600" cy="4055932"/>
          </a:xfrm>
        </p:spPr>
        <p:txBody>
          <a:bodyPr>
            <a:normAutofit fontScale="70000" lnSpcReduction="20000"/>
          </a:bodyPr>
          <a:lstStyle/>
          <a:p>
            <a:pPr marL="114300" indent="0">
              <a:buNone/>
            </a:pPr>
            <a:endParaRPr lang="en-US" b="0" i="0" dirty="0">
              <a:solidFill>
                <a:srgbClr val="212529"/>
              </a:solidFill>
              <a:effectLst/>
              <a:highlight>
                <a:srgbClr val="FFFFFF"/>
              </a:highlight>
              <a:latin typeface="Open Sans" panose="020B0606030504020204" pitchFamily="34" charset="0"/>
            </a:endParaRPr>
          </a:p>
          <a:p>
            <a:pPr marL="114300" indent="0" algn="just">
              <a:lnSpc>
                <a:spcPct val="170000"/>
              </a:lnSpc>
              <a:spcBef>
                <a:spcPts val="0"/>
              </a:spcBef>
              <a:buNone/>
            </a:pPr>
            <a:r>
              <a:rPr lang="en-US" sz="2000" b="0" i="0" dirty="0">
                <a:effectLst/>
                <a:highlight>
                  <a:srgbClr val="FFFFFF"/>
                </a:highlight>
                <a:latin typeface="Arial" panose="020B0604020202020204" pitchFamily="34" charset="0"/>
                <a:cs typeface="Arial" panose="020B0604020202020204" pitchFamily="34" charset="0"/>
              </a:rPr>
              <a:t>The legal forms referred to in question II are set up fully online using the digital platform </a:t>
            </a:r>
            <a:r>
              <a:rPr lang="en-US" sz="2000" b="0" i="0" u="none" strike="noStrike" dirty="0">
                <a:effectLst/>
                <a:highlight>
                  <a:srgbClr val="FFFFFF"/>
                </a:highligh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https://eyms.businessportal.gr/auth</a:t>
            </a:r>
            <a:r>
              <a:rPr lang="en-US" sz="2000" b="0" i="0" dirty="0">
                <a:effectLst/>
                <a:highlight>
                  <a:srgbClr val="FFFFFF"/>
                </a:highlight>
                <a:latin typeface="Arial" panose="020B0604020202020204" pitchFamily="34" charset="0"/>
                <a:cs typeface="Arial" panose="020B0604020202020204" pitchFamily="34" charset="0"/>
              </a:rPr>
              <a:t> where the founders (natural or legal persons) are authenticated using the credentials referred before. The founders only fill in their details and use their electronic signatures (credentials) to sign the relevant articles of association or statutes of the company. The articles of association or statutes are dynamically created by the data entered by the founders on the electronic platform. The system delivers digital articles of association or statutes and creates the initial registration act (incorporation of a company) in the General Commercial Register (GEMI), as the Business Register is called in Greece. In addition to being registered in the GEMI – and receiving a GEMI number – the newly created company is also automatically registered with the tax authorities and receives a tax identification number (this authority being the AADE in Greece), and with the social security institution (e-EFKA) and receives an Employer Register Number. The company is ready to begin operating in Greece without any further formalities.</a:t>
            </a:r>
            <a:endParaRPr lang="en-US" sz="3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7337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Step 1: Choose your company type</a:t>
            </a:r>
          </a:p>
        </p:txBody>
      </p:sp>
      <p:sp>
        <p:nvSpPr>
          <p:cNvPr id="3" name="Content Placeholder"/>
          <p:cNvSpPr>
            <a:spLocks noGrp="1"/>
          </p:cNvSpPr>
          <p:nvPr>
            <p:ph idx="1"/>
          </p:nvPr>
        </p:nvSpPr>
        <p:spPr>
          <a:xfrm>
            <a:off x="838200" y="1838227"/>
            <a:ext cx="10515600" cy="4055932"/>
          </a:xfrm>
        </p:spPr>
        <p:txBody>
          <a:bodyPr>
            <a:normAutofit fontScale="62500" lnSpcReduction="20000"/>
          </a:bodyPr>
          <a:lstStyle/>
          <a:p>
            <a:pPr>
              <a:lnSpc>
                <a:spcPct val="170000"/>
              </a:lnSpc>
              <a:spcBef>
                <a:spcPts val="0"/>
              </a:spcBef>
            </a:pPr>
            <a:r>
              <a:rPr lang="en-US" dirty="0">
                <a:latin typeface="+mj-lt"/>
                <a:ea typeface="Open Sans" panose="020B0606030504020204" pitchFamily="34" charset="0"/>
                <a:cs typeface="Open Sans" panose="020B0606030504020204" pitchFamily="34" charset="0"/>
              </a:rPr>
              <a:t>Limited Liability Company-</a:t>
            </a:r>
            <a:r>
              <a:rPr lang="en-US" b="1" i="0" dirty="0">
                <a:solidFill>
                  <a:srgbClr val="000000"/>
                </a:solidFill>
                <a:effectLst/>
                <a:highlight>
                  <a:srgbClr val="FFFFFF"/>
                </a:highlight>
                <a:latin typeface="+mj-lt"/>
                <a:ea typeface="Open Sans" panose="020B0606030504020204" pitchFamily="34" charset="0"/>
                <a:cs typeface="Open Sans" panose="020B0606030504020204" pitchFamily="34" charset="0"/>
              </a:rPr>
              <a:t>E.P.E.</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a:rPr lang="en-US"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Etaireía</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a:rPr lang="en-US"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Periorisménis</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a:rPr lang="en-US"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Efthínis</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a:rPr lang="el-GR" b="0" i="0" dirty="0">
                <a:solidFill>
                  <a:srgbClr val="000000"/>
                </a:solidFill>
                <a:effectLst/>
                <a:highlight>
                  <a:srgbClr val="FFFFFF"/>
                </a:highlight>
                <a:latin typeface="+mj-lt"/>
                <a:ea typeface="Open Sans" panose="020B0606030504020204" pitchFamily="34" charset="0"/>
                <a:cs typeface="Open Sans" panose="020B0606030504020204" pitchFamily="34" charset="0"/>
              </a:rPr>
              <a:t>Εταιρεία Περιορισμένης Ευθύνης”</a:t>
            </a:r>
            <a:endPar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endParaRPr>
          </a:p>
          <a:p>
            <a:pPr>
              <a:lnSpc>
                <a:spcPct val="170000"/>
              </a:lnSpc>
              <a:spcBef>
                <a:spcPts val="0"/>
              </a:spcBef>
            </a:pPr>
            <a:endPar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endParaRPr>
          </a:p>
          <a:p>
            <a:pPr>
              <a:lnSpc>
                <a:spcPct val="170000"/>
              </a:lnSpc>
              <a:spcBef>
                <a:spcPts val="0"/>
              </a:spcBef>
            </a:pPr>
            <a:r>
              <a:rPr lang="en-US" dirty="0">
                <a:latin typeface="+mj-lt"/>
                <a:ea typeface="Open Sans" panose="020B0606030504020204" pitchFamily="34" charset="0"/>
                <a:cs typeface="Open Sans" panose="020B0606030504020204" pitchFamily="34" charset="0"/>
              </a:rPr>
              <a:t>Société Anonyme-</a:t>
            </a:r>
            <a:r>
              <a:rPr lang="en-US" b="1" i="0" dirty="0">
                <a:solidFill>
                  <a:srgbClr val="000000"/>
                </a:solidFill>
                <a:effectLst/>
                <a:highlight>
                  <a:srgbClr val="FFFFFF"/>
                </a:highlight>
                <a:latin typeface="+mj-lt"/>
                <a:ea typeface="Open Sans" panose="020B0606030504020204" pitchFamily="34" charset="0"/>
                <a:cs typeface="Open Sans" panose="020B0606030504020204" pitchFamily="34" charset="0"/>
              </a:rPr>
              <a:t>A.E.</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a:rPr lang="en-US"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Anónimi</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a:rPr lang="en-US"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Etaireía</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a:rPr lang="el-GR" b="0" i="0" dirty="0">
                <a:solidFill>
                  <a:srgbClr val="000000"/>
                </a:solidFill>
                <a:effectLst/>
                <a:highlight>
                  <a:srgbClr val="FFFFFF"/>
                </a:highlight>
                <a:latin typeface="+mj-lt"/>
                <a:ea typeface="Open Sans" panose="020B0606030504020204" pitchFamily="34" charset="0"/>
                <a:cs typeface="Open Sans" panose="020B0606030504020204" pitchFamily="34" charset="0"/>
              </a:rPr>
              <a:t>Ανώνυμη Εταιρεία” – </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Public Limited Company</a:t>
            </a:r>
          </a:p>
          <a:p>
            <a:pPr lvl="0">
              <a:lnSpc>
                <a:spcPct val="170000"/>
              </a:lnSpc>
              <a:spcBef>
                <a:spcPts val="0"/>
              </a:spcBef>
            </a:pPr>
            <a:endParaRPr lang="en-US" dirty="0">
              <a:latin typeface="+mj-lt"/>
              <a:ea typeface="Open Sans" panose="020B0606030504020204" pitchFamily="34" charset="0"/>
              <a:cs typeface="Open Sans" panose="020B0606030504020204" pitchFamily="34" charset="0"/>
            </a:endParaRPr>
          </a:p>
          <a:p>
            <a:pPr>
              <a:lnSpc>
                <a:spcPct val="170000"/>
              </a:lnSpc>
              <a:spcBef>
                <a:spcPts val="0"/>
              </a:spcBef>
            </a:pPr>
            <a:r>
              <a:rPr lang="en-US" dirty="0">
                <a:latin typeface="+mj-lt"/>
                <a:ea typeface="Open Sans" panose="020B0606030504020204" pitchFamily="34" charset="0"/>
                <a:cs typeface="Open Sans" panose="020B0606030504020204" pitchFamily="34" charset="0"/>
              </a:rPr>
              <a:t>Private Capital Company-</a:t>
            </a:r>
            <a:r>
              <a:rPr lang="en-US" b="1" i="0" dirty="0">
                <a:solidFill>
                  <a:srgbClr val="000000"/>
                </a:solidFill>
                <a:effectLst/>
                <a:highlight>
                  <a:srgbClr val="FFFFFF"/>
                </a:highlight>
                <a:latin typeface="+mj-lt"/>
                <a:ea typeface="Open Sans" panose="020B0606030504020204" pitchFamily="34" charset="0"/>
                <a:cs typeface="Open Sans" panose="020B0606030504020204" pitchFamily="34" charset="0"/>
              </a:rPr>
              <a:t>I.K.E.</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a:rPr lang="en-US"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Idiotiki</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a:rPr lang="en-US"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Kefalaiouchiki</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a:rPr lang="en-US"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Etaireía</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a:rPr lang="el-GR" b="0" i="0" dirty="0">
                <a:solidFill>
                  <a:srgbClr val="000000"/>
                </a:solidFill>
                <a:effectLst/>
                <a:highlight>
                  <a:srgbClr val="FFFFFF"/>
                </a:highlight>
                <a:latin typeface="+mj-lt"/>
                <a:ea typeface="Open Sans" panose="020B0606030504020204" pitchFamily="34" charset="0"/>
                <a:cs typeface="Open Sans" panose="020B0606030504020204" pitchFamily="34" charset="0"/>
              </a:rPr>
              <a:t>Ιδιωτική Κεφαλαιουχική Εταιρεία” – </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Private capital company</a:t>
            </a:r>
          </a:p>
          <a:p>
            <a:pPr lvl="0">
              <a:lnSpc>
                <a:spcPct val="170000"/>
              </a:lnSpc>
              <a:spcBef>
                <a:spcPts val="0"/>
              </a:spcBef>
            </a:pPr>
            <a:endParaRPr lang="en-US" dirty="0">
              <a:latin typeface="+mj-lt"/>
              <a:ea typeface="Open Sans" panose="020B0606030504020204" pitchFamily="34" charset="0"/>
              <a:cs typeface="Open Sans" panose="020B0606030504020204" pitchFamily="34" charset="0"/>
            </a:endParaRPr>
          </a:p>
          <a:p>
            <a:pPr>
              <a:lnSpc>
                <a:spcPct val="170000"/>
              </a:lnSpc>
              <a:spcBef>
                <a:spcPts val="0"/>
              </a:spcBef>
            </a:pPr>
            <a:r>
              <a:rPr lang="en-US" dirty="0">
                <a:latin typeface="+mj-lt"/>
                <a:ea typeface="Open Sans" panose="020B0606030504020204" pitchFamily="34" charset="0"/>
                <a:cs typeface="Open Sans" panose="020B0606030504020204" pitchFamily="34" charset="0"/>
              </a:rPr>
              <a:t>Limited Partnership-</a:t>
            </a:r>
            <a:r>
              <a:rPr lang="en-US" b="1" i="0" dirty="0">
                <a:solidFill>
                  <a:srgbClr val="000000"/>
                </a:solidFill>
                <a:effectLst/>
                <a:highlight>
                  <a:srgbClr val="FFFFFF"/>
                </a:highlight>
                <a:latin typeface="+mj-lt"/>
                <a:ea typeface="Open Sans" panose="020B0606030504020204" pitchFamily="34" charset="0"/>
                <a:cs typeface="Open Sans" panose="020B0606030504020204" pitchFamily="34" charset="0"/>
              </a:rPr>
              <a:t>E.E.</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a:rPr lang="en-US"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Eterórrithmi</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a:t>
            </a:r>
            <a:r>
              <a:rPr lang="en-US" b="0" i="0" dirty="0" err="1">
                <a:solidFill>
                  <a:srgbClr val="000000"/>
                </a:solidFill>
                <a:effectLst/>
                <a:highlight>
                  <a:srgbClr val="FFFFFF"/>
                </a:highlight>
                <a:latin typeface="+mj-lt"/>
                <a:ea typeface="Open Sans" panose="020B0606030504020204" pitchFamily="34" charset="0"/>
                <a:cs typeface="Open Sans" panose="020B0606030504020204" pitchFamily="34" charset="0"/>
              </a:rPr>
              <a:t>Etaireía</a:t>
            </a:r>
            <a:r>
              <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rPr>
              <a:t> / </a:t>
            </a:r>
            <a:r>
              <a:rPr lang="el-GR" b="0" i="0" dirty="0">
                <a:solidFill>
                  <a:srgbClr val="000000"/>
                </a:solidFill>
                <a:effectLst/>
                <a:highlight>
                  <a:srgbClr val="FFFFFF"/>
                </a:highlight>
                <a:latin typeface="+mj-lt"/>
                <a:ea typeface="Open Sans" panose="020B0606030504020204" pitchFamily="34" charset="0"/>
                <a:cs typeface="Open Sans" panose="020B0606030504020204" pitchFamily="34" charset="0"/>
              </a:rPr>
              <a:t>Ετερόρρυθμη Εταιρία” </a:t>
            </a:r>
            <a:endParaRPr lang="en-US" b="0" i="0" dirty="0">
              <a:solidFill>
                <a:srgbClr val="000000"/>
              </a:solidFill>
              <a:effectLst/>
              <a:highlight>
                <a:srgbClr val="FFFFFF"/>
              </a:highlight>
              <a:latin typeface="+mj-lt"/>
              <a:ea typeface="Open Sans" panose="020B0606030504020204" pitchFamily="34" charset="0"/>
              <a:cs typeface="Open Sans" panose="020B0606030504020204" pitchFamily="34" charset="0"/>
            </a:endParaRPr>
          </a:p>
          <a:p>
            <a:pPr lvl="0"/>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Step 1: Choose your company type</a:t>
            </a:r>
          </a:p>
        </p:txBody>
      </p:sp>
      <p:sp>
        <p:nvSpPr>
          <p:cNvPr id="3" name="Content Placeholder"/>
          <p:cNvSpPr>
            <a:spLocks noGrp="1"/>
          </p:cNvSpPr>
          <p:nvPr>
            <p:ph idx="1"/>
          </p:nvPr>
        </p:nvSpPr>
        <p:spPr>
          <a:xfrm>
            <a:off x="838200" y="2121031"/>
            <a:ext cx="10515600" cy="4055932"/>
          </a:xfrm>
        </p:spPr>
        <p:txBody>
          <a:bodyPr>
            <a:normAutofit fontScale="77500" lnSpcReduction="20000"/>
          </a:bodyPr>
          <a:lstStyle/>
          <a:p>
            <a:pPr marL="114300" lvl="0" indent="0">
              <a:lnSpc>
                <a:spcPct val="120000"/>
              </a:lnSpc>
              <a:spcBef>
                <a:spcPts val="0"/>
              </a:spcBef>
              <a:buNone/>
            </a:pPr>
            <a:r>
              <a:rPr lang="en-US" dirty="0">
                <a:latin typeface="+mn-lt"/>
                <a:ea typeface="Open Sans" panose="020B0606030504020204" pitchFamily="34" charset="0"/>
                <a:cs typeface="Open Sans" panose="020B0606030504020204" pitchFamily="34" charset="0"/>
              </a:rPr>
              <a:t>What is the difference between E.P.E. and I.K.E?</a:t>
            </a:r>
          </a:p>
          <a:p>
            <a:pPr marL="114300" lvl="0" indent="0">
              <a:lnSpc>
                <a:spcPct val="120000"/>
              </a:lnSpc>
              <a:spcBef>
                <a:spcPts val="0"/>
              </a:spcBef>
              <a:buNone/>
            </a:pPr>
            <a:endParaRPr lang="en-US" dirty="0">
              <a:latin typeface="+mn-lt"/>
              <a:ea typeface="Open Sans" panose="020B0606030504020204" pitchFamily="34" charset="0"/>
              <a:cs typeface="Open Sans" panose="020B0606030504020204" pitchFamily="34" charset="0"/>
            </a:endParaRPr>
          </a:p>
          <a:p>
            <a:pPr lvl="0">
              <a:lnSpc>
                <a:spcPct val="120000"/>
              </a:lnSpc>
              <a:spcBef>
                <a:spcPts val="0"/>
              </a:spcBef>
            </a:pPr>
            <a:r>
              <a:rPr lang="en-US" dirty="0">
                <a:latin typeface="+mn-lt"/>
                <a:ea typeface="Open Sans" panose="020B0606030504020204" pitchFamily="34" charset="0"/>
                <a:cs typeface="Open Sans" panose="020B0606030504020204" pitchFamily="34" charset="0"/>
              </a:rPr>
              <a:t>E.P.E. and I.K.E. are both private limited liability companies. Most entrepreneurs choose to establish an I.K.E. these days because it’s easier to establish.</a:t>
            </a:r>
          </a:p>
          <a:p>
            <a:pPr lvl="0">
              <a:lnSpc>
                <a:spcPct val="120000"/>
              </a:lnSpc>
              <a:spcBef>
                <a:spcPts val="0"/>
              </a:spcBef>
            </a:pPr>
            <a:endParaRPr lang="en-US" dirty="0">
              <a:latin typeface="+mn-lt"/>
              <a:ea typeface="Open Sans" panose="020B0606030504020204" pitchFamily="34" charset="0"/>
              <a:cs typeface="Open Sans" panose="020B0606030504020204" pitchFamily="34" charset="0"/>
            </a:endParaRPr>
          </a:p>
          <a:p>
            <a:pPr lvl="0">
              <a:lnSpc>
                <a:spcPct val="120000"/>
              </a:lnSpc>
              <a:spcBef>
                <a:spcPts val="0"/>
              </a:spcBef>
            </a:pPr>
            <a:r>
              <a:rPr lang="en-US" dirty="0">
                <a:latin typeface="+mn-lt"/>
                <a:ea typeface="Open Sans" panose="020B0606030504020204" pitchFamily="34" charset="0"/>
                <a:cs typeface="Open Sans" panose="020B0606030504020204" pitchFamily="34" charset="0"/>
              </a:rPr>
              <a:t>The share capital for I.K.E. is 1 EUR and this contribution does not have to be paid. However, for E.P.E, it is 4,500 EUR.</a:t>
            </a:r>
          </a:p>
          <a:p>
            <a:pPr lvl="0">
              <a:lnSpc>
                <a:spcPct val="120000"/>
              </a:lnSpc>
              <a:spcBef>
                <a:spcPts val="0"/>
              </a:spcBef>
            </a:pPr>
            <a:endParaRPr lang="en-US" dirty="0">
              <a:latin typeface="+mn-lt"/>
              <a:ea typeface="Open Sans" panose="020B0606030504020204" pitchFamily="34" charset="0"/>
              <a:cs typeface="Open Sans" panose="020B0606030504020204" pitchFamily="34" charset="0"/>
            </a:endParaRPr>
          </a:p>
          <a:p>
            <a:pPr lvl="0">
              <a:lnSpc>
                <a:spcPct val="120000"/>
              </a:lnSpc>
              <a:spcBef>
                <a:spcPts val="0"/>
              </a:spcBef>
            </a:pPr>
            <a:r>
              <a:rPr lang="en-US" dirty="0">
                <a:latin typeface="+mn-lt"/>
                <a:ea typeface="Open Sans" panose="020B0606030504020204" pitchFamily="34" charset="0"/>
                <a:cs typeface="Open Sans" panose="020B0606030504020204" pitchFamily="34" charset="0"/>
              </a:rPr>
              <a:t>I.K.E. company documents can be written in any EU language. However, Memorandum and Articles of Incorporation must be written in English or Greek.</a:t>
            </a:r>
          </a:p>
        </p:txBody>
      </p:sp>
    </p:spTree>
    <p:extLst>
      <p:ext uri="{BB962C8B-B14F-4D97-AF65-F5344CB8AC3E}">
        <p14:creationId xmlns:p14="http://schemas.microsoft.com/office/powerpoint/2010/main" val="1950285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Step 1: Choose your company type</a:t>
            </a:r>
          </a:p>
        </p:txBody>
      </p:sp>
      <p:graphicFrame>
        <p:nvGraphicFramePr>
          <p:cNvPr id="4" name="Content Placeholder 3">
            <a:extLst>
              <a:ext uri="{FF2B5EF4-FFF2-40B4-BE49-F238E27FC236}">
                <a16:creationId xmlns:a16="http://schemas.microsoft.com/office/drawing/2014/main" id="{23EE856E-FD84-0EC5-43C3-ABAE27069AF9}"/>
              </a:ext>
            </a:extLst>
          </p:cNvPr>
          <p:cNvGraphicFramePr>
            <a:graphicFrameLocks noGrp="1"/>
          </p:cNvGraphicFramePr>
          <p:nvPr>
            <p:ph idx="1"/>
            <p:extLst>
              <p:ext uri="{D42A27DB-BD31-4B8C-83A1-F6EECF244321}">
                <p14:modId xmlns:p14="http://schemas.microsoft.com/office/powerpoint/2010/main" val="3992628148"/>
              </p:ext>
            </p:extLst>
          </p:nvPr>
        </p:nvGraphicFramePr>
        <p:xfrm>
          <a:off x="2051901" y="2182791"/>
          <a:ext cx="8088198" cy="4250344"/>
        </p:xfrm>
        <a:graphic>
          <a:graphicData uri="http://schemas.openxmlformats.org/drawingml/2006/table">
            <a:tbl>
              <a:tblPr/>
              <a:tblGrid>
                <a:gridCol w="4044099">
                  <a:extLst>
                    <a:ext uri="{9D8B030D-6E8A-4147-A177-3AD203B41FA5}">
                      <a16:colId xmlns:a16="http://schemas.microsoft.com/office/drawing/2014/main" val="342306940"/>
                    </a:ext>
                  </a:extLst>
                </a:gridCol>
                <a:gridCol w="4044099">
                  <a:extLst>
                    <a:ext uri="{9D8B030D-6E8A-4147-A177-3AD203B41FA5}">
                      <a16:colId xmlns:a16="http://schemas.microsoft.com/office/drawing/2014/main" val="1268354840"/>
                    </a:ext>
                  </a:extLst>
                </a:gridCol>
              </a:tblGrid>
              <a:tr h="283477">
                <a:tc>
                  <a:txBody>
                    <a:bodyPr/>
                    <a:lstStyle/>
                    <a:p>
                      <a:pPr algn="l"/>
                      <a:r>
                        <a:rPr lang="en-US" sz="1200" dirty="0">
                          <a:solidFill>
                            <a:srgbClr val="003399"/>
                          </a:solidFill>
                          <a:effectLst/>
                        </a:rPr>
                        <a:t>Limited liability company</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algn="l"/>
                      <a:r>
                        <a:rPr lang="en-US" sz="1200">
                          <a:solidFill>
                            <a:srgbClr val="003399"/>
                          </a:solidFill>
                          <a:effectLst/>
                        </a:rPr>
                        <a:t>E.P.E. and I.K.E.</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381669037"/>
                  </a:ext>
                </a:extLst>
              </a:tr>
              <a:tr h="283477">
                <a:tc>
                  <a:txBody>
                    <a:bodyPr/>
                    <a:lstStyle/>
                    <a:p>
                      <a:pPr algn="l"/>
                      <a:r>
                        <a:rPr lang="en-US" sz="1200">
                          <a:solidFill>
                            <a:srgbClr val="003399"/>
                          </a:solidFill>
                          <a:effectLst/>
                        </a:rPr>
                        <a:t>Minimum Share capital</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algn="l"/>
                      <a:r>
                        <a:rPr lang="en-US" sz="1200">
                          <a:solidFill>
                            <a:srgbClr val="003399"/>
                          </a:solidFill>
                          <a:effectLst/>
                        </a:rPr>
                        <a:t>E.P.E. - min 4500 EUR, I.K.E. – 1 EUR</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3657657154"/>
                  </a:ext>
                </a:extLst>
              </a:tr>
              <a:tr h="283477">
                <a:tc>
                  <a:txBody>
                    <a:bodyPr/>
                    <a:lstStyle/>
                    <a:p>
                      <a:pPr algn="l"/>
                      <a:r>
                        <a:rPr lang="en-US" sz="1200" dirty="0">
                          <a:solidFill>
                            <a:srgbClr val="003399"/>
                          </a:solidFill>
                          <a:effectLst/>
                        </a:rPr>
                        <a:t>Registered office required</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algn="l"/>
                      <a:r>
                        <a:rPr lang="en-US" sz="1200">
                          <a:solidFill>
                            <a:srgbClr val="003399"/>
                          </a:solidFill>
                          <a:effectLst/>
                        </a:rPr>
                        <a:t>No</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1341739453"/>
                  </a:ext>
                </a:extLst>
              </a:tr>
              <a:tr h="283477">
                <a:tc>
                  <a:txBody>
                    <a:bodyPr/>
                    <a:lstStyle/>
                    <a:p>
                      <a:pPr algn="l"/>
                      <a:r>
                        <a:rPr lang="en-US" sz="1200" dirty="0">
                          <a:solidFill>
                            <a:srgbClr val="003399"/>
                          </a:solidFill>
                          <a:effectLst/>
                        </a:rPr>
                        <a:t>Physical office required</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algn="l"/>
                      <a:r>
                        <a:rPr lang="en-US" sz="1200">
                          <a:solidFill>
                            <a:srgbClr val="003399"/>
                          </a:solidFill>
                          <a:effectLst/>
                        </a:rPr>
                        <a:t>Yes</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2253146999"/>
                  </a:ext>
                </a:extLst>
              </a:tr>
              <a:tr h="283477">
                <a:tc>
                  <a:txBody>
                    <a:bodyPr/>
                    <a:lstStyle/>
                    <a:p>
                      <a:pPr algn="l"/>
                      <a:r>
                        <a:rPr lang="en-US" sz="1200" dirty="0">
                          <a:solidFill>
                            <a:srgbClr val="003399"/>
                          </a:solidFill>
                          <a:effectLst/>
                        </a:rPr>
                        <a:t>Min. number of Shareholders</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algn="l"/>
                      <a:r>
                        <a:rPr lang="en-US" sz="1200" dirty="0">
                          <a:solidFill>
                            <a:srgbClr val="003399"/>
                          </a:solidFill>
                          <a:effectLst/>
                        </a:rPr>
                        <a:t>1 (partners)</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1998046462"/>
                  </a:ext>
                </a:extLst>
              </a:tr>
              <a:tr h="283477">
                <a:tc>
                  <a:txBody>
                    <a:bodyPr/>
                    <a:lstStyle/>
                    <a:p>
                      <a:pPr algn="l"/>
                      <a:r>
                        <a:rPr lang="en-US" sz="1200" dirty="0">
                          <a:solidFill>
                            <a:srgbClr val="003399"/>
                          </a:solidFill>
                          <a:effectLst/>
                        </a:rPr>
                        <a:t>Min. number of Directors</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algn="l"/>
                      <a:r>
                        <a:rPr lang="en-US" sz="1200">
                          <a:solidFill>
                            <a:srgbClr val="003399"/>
                          </a:solidFill>
                          <a:effectLst/>
                        </a:rPr>
                        <a:t>1</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3562283173"/>
                  </a:ext>
                </a:extLst>
              </a:tr>
              <a:tr h="283477">
                <a:tc>
                  <a:txBody>
                    <a:bodyPr/>
                    <a:lstStyle/>
                    <a:p>
                      <a:pPr algn="l"/>
                      <a:r>
                        <a:rPr lang="en-US" sz="1200" dirty="0">
                          <a:solidFill>
                            <a:srgbClr val="003399"/>
                          </a:solidFill>
                          <a:effectLst/>
                        </a:rPr>
                        <a:t>Local Director required</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algn="l"/>
                      <a:r>
                        <a:rPr lang="en-US" sz="1200">
                          <a:solidFill>
                            <a:srgbClr val="003399"/>
                          </a:solidFill>
                          <a:effectLst/>
                        </a:rPr>
                        <a:t>No, but its recommended</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87075325"/>
                  </a:ext>
                </a:extLst>
              </a:tr>
              <a:tr h="283477">
                <a:tc>
                  <a:txBody>
                    <a:bodyPr/>
                    <a:lstStyle/>
                    <a:p>
                      <a:pPr algn="l"/>
                      <a:r>
                        <a:rPr lang="en-US" sz="1200">
                          <a:solidFill>
                            <a:srgbClr val="003399"/>
                          </a:solidFill>
                          <a:effectLst/>
                        </a:rPr>
                        <a:t>Other requirements</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algn="l"/>
                      <a:r>
                        <a:rPr lang="en-US" sz="1200">
                          <a:solidFill>
                            <a:srgbClr val="003399"/>
                          </a:solidFill>
                          <a:effectLst/>
                        </a:rPr>
                        <a:t>No</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784036344"/>
                  </a:ext>
                </a:extLst>
              </a:tr>
              <a:tr h="283477">
                <a:tc>
                  <a:txBody>
                    <a:bodyPr/>
                    <a:lstStyle/>
                    <a:p>
                      <a:pPr algn="l"/>
                      <a:r>
                        <a:rPr lang="en-US" sz="1200">
                          <a:solidFill>
                            <a:srgbClr val="003399"/>
                          </a:solidFill>
                          <a:effectLst/>
                        </a:rPr>
                        <a:t>Bank signatory must travel</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algn="l"/>
                      <a:r>
                        <a:rPr lang="en-US" sz="1200">
                          <a:solidFill>
                            <a:srgbClr val="003399"/>
                          </a:solidFill>
                          <a:effectLst/>
                        </a:rPr>
                        <a:t>In most cases, no</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2373105713"/>
                  </a:ext>
                </a:extLst>
              </a:tr>
              <a:tr h="283477">
                <a:tc>
                  <a:txBody>
                    <a:bodyPr/>
                    <a:lstStyle/>
                    <a:p>
                      <a:pPr algn="l"/>
                      <a:r>
                        <a:rPr lang="en-US" sz="1200">
                          <a:solidFill>
                            <a:srgbClr val="003399"/>
                          </a:solidFill>
                          <a:effectLst/>
                        </a:rPr>
                        <a:t>Timescale for company formation</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algn="l"/>
                      <a:r>
                        <a:rPr lang="en-US" sz="1200">
                          <a:solidFill>
                            <a:srgbClr val="003399"/>
                          </a:solidFill>
                          <a:effectLst/>
                        </a:rPr>
                        <a:t>30 days for EKE, 7 days or IKE</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3841761484"/>
                  </a:ext>
                </a:extLst>
              </a:tr>
              <a:tr h="283477">
                <a:tc>
                  <a:txBody>
                    <a:bodyPr/>
                    <a:lstStyle/>
                    <a:p>
                      <a:pPr algn="l"/>
                      <a:r>
                        <a:rPr lang="en-US" sz="1200">
                          <a:solidFill>
                            <a:srgbClr val="003399"/>
                          </a:solidFill>
                          <a:effectLst/>
                        </a:rPr>
                        <a:t>Timescale for bank account opening</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algn="l"/>
                      <a:r>
                        <a:rPr lang="en-US" sz="1200">
                          <a:solidFill>
                            <a:srgbClr val="003399"/>
                          </a:solidFill>
                          <a:effectLst/>
                        </a:rPr>
                        <a:t>7 days</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1224676223"/>
                  </a:ext>
                </a:extLst>
              </a:tr>
              <a:tr h="283477">
                <a:tc>
                  <a:txBody>
                    <a:bodyPr/>
                    <a:lstStyle/>
                    <a:p>
                      <a:pPr algn="l"/>
                      <a:r>
                        <a:rPr lang="en-US" sz="1200">
                          <a:solidFill>
                            <a:srgbClr val="003399"/>
                          </a:solidFill>
                          <a:effectLst/>
                        </a:rPr>
                        <a:t>Timescale for obtaining VAT number</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algn="l"/>
                      <a:r>
                        <a:rPr lang="en-US" sz="1200">
                          <a:solidFill>
                            <a:srgbClr val="003399"/>
                          </a:solidFill>
                          <a:effectLst/>
                        </a:rPr>
                        <a:t>7 days</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3066528008"/>
                  </a:ext>
                </a:extLst>
              </a:tr>
              <a:tr h="283477">
                <a:tc>
                  <a:txBody>
                    <a:bodyPr/>
                    <a:lstStyle/>
                    <a:p>
                      <a:pPr algn="l"/>
                      <a:r>
                        <a:rPr lang="en-US" sz="1200">
                          <a:solidFill>
                            <a:srgbClr val="003399"/>
                          </a:solidFill>
                          <a:effectLst/>
                        </a:rPr>
                        <a:t>Statutory audit requirements</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tc>
                  <a:txBody>
                    <a:bodyPr/>
                    <a:lstStyle/>
                    <a:p>
                      <a:pPr algn="l"/>
                      <a:r>
                        <a:rPr lang="en-US" sz="1200">
                          <a:solidFill>
                            <a:srgbClr val="003399"/>
                          </a:solidFill>
                          <a:effectLst/>
                        </a:rPr>
                        <a:t>No, if the business is small</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solidFill>
                      <a:srgbClr val="FBFBFB"/>
                    </a:solidFill>
                  </a:tcPr>
                </a:tc>
                <a:extLst>
                  <a:ext uri="{0D108BD9-81ED-4DB2-BD59-A6C34878D82A}">
                    <a16:rowId xmlns:a16="http://schemas.microsoft.com/office/drawing/2014/main" val="3538208018"/>
                  </a:ext>
                </a:extLst>
              </a:tr>
              <a:tr h="283477">
                <a:tc>
                  <a:txBody>
                    <a:bodyPr/>
                    <a:lstStyle/>
                    <a:p>
                      <a:pPr algn="l"/>
                      <a:r>
                        <a:rPr lang="en-US" sz="1200">
                          <a:solidFill>
                            <a:srgbClr val="003399"/>
                          </a:solidFill>
                          <a:effectLst/>
                        </a:rPr>
                        <a:t>Shelf companies available</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tc>
                  <a:txBody>
                    <a:bodyPr/>
                    <a:lstStyle/>
                    <a:p>
                      <a:pPr algn="l"/>
                      <a:r>
                        <a:rPr lang="en-US" sz="1200" dirty="0">
                          <a:solidFill>
                            <a:srgbClr val="003399"/>
                          </a:solidFill>
                          <a:effectLst/>
                        </a:rPr>
                        <a:t>No</a:t>
                      </a:r>
                    </a:p>
                  </a:txBody>
                  <a:tcPr marL="60358" marR="60358" marT="60358" marB="60358" anchor="ctr">
                    <a:lnL w="7620" cap="flat" cmpd="sng" algn="ctr">
                      <a:solidFill>
                        <a:srgbClr val="EEEEEE"/>
                      </a:solidFill>
                      <a:prstDash val="solid"/>
                      <a:round/>
                      <a:headEnd type="none" w="med" len="med"/>
                      <a:tailEnd type="none" w="med" len="med"/>
                    </a:lnL>
                    <a:lnR w="7620" cap="flat" cmpd="sng" algn="ctr">
                      <a:solidFill>
                        <a:srgbClr val="EEEEEE"/>
                      </a:solidFill>
                      <a:prstDash val="solid"/>
                      <a:round/>
                      <a:headEnd type="none" w="med" len="med"/>
                      <a:tailEnd type="none" w="med" len="med"/>
                    </a:lnR>
                    <a:lnT w="7620" cap="flat" cmpd="sng" algn="ctr">
                      <a:solidFill>
                        <a:srgbClr val="EEEEEE"/>
                      </a:solidFill>
                      <a:prstDash val="solid"/>
                      <a:round/>
                      <a:headEnd type="none" w="med" len="med"/>
                      <a:tailEnd type="none" w="med" len="med"/>
                    </a:lnT>
                    <a:lnB w="7620" cap="flat" cmpd="sng" algn="ctr">
                      <a:solidFill>
                        <a:srgbClr val="EEEEEE"/>
                      </a:solidFill>
                      <a:prstDash val="solid"/>
                      <a:round/>
                      <a:headEnd type="none" w="med" len="med"/>
                      <a:tailEnd type="none" w="med" len="med"/>
                    </a:lnB>
                    <a:noFill/>
                  </a:tcPr>
                </a:tc>
                <a:extLst>
                  <a:ext uri="{0D108BD9-81ED-4DB2-BD59-A6C34878D82A}">
                    <a16:rowId xmlns:a16="http://schemas.microsoft.com/office/drawing/2014/main" val="3565473160"/>
                  </a:ext>
                </a:extLst>
              </a:tr>
            </a:tbl>
          </a:graphicData>
        </a:graphic>
      </p:graphicFrame>
      <p:sp>
        <p:nvSpPr>
          <p:cNvPr id="5" name="Rectangle 1">
            <a:extLst>
              <a:ext uri="{FF2B5EF4-FFF2-40B4-BE49-F238E27FC236}">
                <a16:creationId xmlns:a16="http://schemas.microsoft.com/office/drawing/2014/main" id="{673AC074-9DB9-F9B8-6C00-520DB93CE927}"/>
              </a:ext>
            </a:extLst>
          </p:cNvPr>
          <p:cNvSpPr>
            <a:spLocks noChangeArrowheads="1"/>
          </p:cNvSpPr>
          <p:nvPr/>
        </p:nvSpPr>
        <p:spPr bwMode="auto">
          <a:xfrm>
            <a:off x="838200" y="1692581"/>
            <a:ext cx="4573368"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3399"/>
                </a:solidFill>
                <a:effectLst/>
                <a:latin typeface="var( --e-global-typography-primary-font-family )"/>
              </a:rPr>
              <a:t>Fundamentals of limited liability companies in Greece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0388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ctrTitle"/>
          </p:nvPr>
        </p:nvSpPr>
        <p:spPr/>
        <p:txBody>
          <a:bodyPr/>
          <a:lstStyle/>
          <a:p>
            <a:r>
              <a:rPr lang="en-US" dirty="0"/>
              <a:t>Step 2: Choose a company name</a:t>
            </a:r>
          </a:p>
        </p:txBody>
      </p:sp>
      <p:sp>
        <p:nvSpPr>
          <p:cNvPr id="3" name="Content Placeholder"/>
          <p:cNvSpPr>
            <a:spLocks noGrp="1"/>
          </p:cNvSpPr>
          <p:nvPr>
            <p:ph idx="1"/>
          </p:nvPr>
        </p:nvSpPr>
        <p:spPr>
          <a:xfrm>
            <a:off x="838200" y="2240405"/>
            <a:ext cx="10515600" cy="4351338"/>
          </a:xfrm>
        </p:spPr>
        <p:txBody>
          <a:bodyPr/>
          <a:lstStyle/>
          <a:p>
            <a:pPr lvl="0"/>
            <a:r>
              <a:rPr lang="en-US" dirty="0"/>
              <a:t>Before registering your company, you'll need to choose a suitable name</a:t>
            </a:r>
          </a:p>
          <a:p>
            <a:pPr lvl="0"/>
            <a:endParaRPr lang="en-US" dirty="0"/>
          </a:p>
          <a:p>
            <a:pPr lvl="0"/>
            <a:r>
              <a:rPr lang="en-US" dirty="0"/>
              <a:t>The Hellenic Business Registry has guidelines for acceptable names, which can be found at this link: https://www.businessregistry.gr</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1584</Words>
  <Application>Microsoft Office PowerPoint</Application>
  <PresentationFormat>Widescreen</PresentationFormat>
  <Paragraphs>136</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Open Sans</vt:lpstr>
      <vt:lpstr>var( --e-global-typography-primary-font-family )</vt:lpstr>
      <vt:lpstr>Office Theme</vt:lpstr>
      <vt:lpstr>Business Registration</vt:lpstr>
      <vt:lpstr>Outline</vt:lpstr>
      <vt:lpstr>How to start a business in Greece</vt:lpstr>
      <vt:lpstr>How to start a business in Greece</vt:lpstr>
      <vt:lpstr>Online procedures for setting up a company</vt:lpstr>
      <vt:lpstr>Step 1: Choose your company type</vt:lpstr>
      <vt:lpstr>Step 1: Choose your company type</vt:lpstr>
      <vt:lpstr>Step 1: Choose your company type</vt:lpstr>
      <vt:lpstr>Step 2: Choose a company name</vt:lpstr>
      <vt:lpstr>Step 3: Prepare the required documents</vt:lpstr>
      <vt:lpstr>Step 4: Identify company officers and shareholders </vt:lpstr>
      <vt:lpstr>Step 5: Capital requirements</vt:lpstr>
      <vt:lpstr>Step 6: Register your company</vt:lpstr>
      <vt:lpstr>Step 7: Register for taxes</vt:lpstr>
      <vt:lpstr>Step 8: Obtain necessary permits and licenses </vt:lpstr>
      <vt:lpstr>Time-frame</vt:lpstr>
      <vt:lpstr>How to start a business in Greece</vt:lpstr>
      <vt:lpstr>Which procedures and formalities are needed to start a business? </vt:lpstr>
      <vt:lpstr>What are the legal forms available?</vt:lpstr>
      <vt:lpstr>How can I register my company in Greece?</vt:lpstr>
      <vt:lpstr>Which authorities are responsible for registering a company? </vt:lpstr>
      <vt:lpstr> Useful links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Registration</dc:title>
  <dc:creator>Tulip Gonsalves</dc:creator>
  <cp:lastModifiedBy>Tulip Gonsalves</cp:lastModifiedBy>
  <cp:revision>18</cp:revision>
  <dcterms:created xsi:type="dcterms:W3CDTF">2023-08-28T15:06:23Z</dcterms:created>
  <dcterms:modified xsi:type="dcterms:W3CDTF">2024-06-24T12:11:20Z</dcterms:modified>
</cp:coreProperties>
</file>