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85" r:id="rId3"/>
    <p:sldId id="283" r:id="rId4"/>
    <p:sldId id="263" r:id="rId5"/>
    <p:sldId id="264" r:id="rId6"/>
    <p:sldId id="265" r:id="rId7"/>
    <p:sldId id="266" r:id="rId8"/>
    <p:sldId id="267" r:id="rId9"/>
    <p:sldId id="268" r:id="rId10"/>
    <p:sldId id="269"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8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3OZGJaLxendpBMjP6BcA0aNvp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399FF"/>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99"/>
              </a:buClr>
              <a:buSzPts val="2400"/>
              <a:buNone/>
              <a:defRPr sz="2400"/>
            </a:lvl1pPr>
            <a:lvl2pPr lvl="1" algn="ctr">
              <a:lnSpc>
                <a:spcPct val="90000"/>
              </a:lnSpc>
              <a:spcBef>
                <a:spcPts val="500"/>
              </a:spcBef>
              <a:spcAft>
                <a:spcPts val="0"/>
              </a:spcAft>
              <a:buClr>
                <a:srgbClr val="003399"/>
              </a:buClr>
              <a:buSzPts val="2000"/>
              <a:buNone/>
              <a:defRPr sz="2000"/>
            </a:lvl2pPr>
            <a:lvl3pPr lvl="2" algn="ctr">
              <a:lnSpc>
                <a:spcPct val="90000"/>
              </a:lnSpc>
              <a:spcBef>
                <a:spcPts val="500"/>
              </a:spcBef>
              <a:spcAft>
                <a:spcPts val="0"/>
              </a:spcAft>
              <a:buClr>
                <a:srgbClr val="003399"/>
              </a:buClr>
              <a:buSzPts val="1800"/>
              <a:buNone/>
              <a:defRPr sz="1800"/>
            </a:lvl3pPr>
            <a:lvl4pPr lvl="3" algn="ctr">
              <a:lnSpc>
                <a:spcPct val="90000"/>
              </a:lnSpc>
              <a:spcBef>
                <a:spcPts val="500"/>
              </a:spcBef>
              <a:spcAft>
                <a:spcPts val="0"/>
              </a:spcAft>
              <a:buClr>
                <a:srgbClr val="003399"/>
              </a:buClr>
              <a:buSzPts val="1600"/>
              <a:buNone/>
              <a:defRPr sz="1600"/>
            </a:lvl4pPr>
            <a:lvl5pPr lvl="4" algn="ctr">
              <a:lnSpc>
                <a:spcPct val="90000"/>
              </a:lnSpc>
              <a:spcBef>
                <a:spcPts val="500"/>
              </a:spcBef>
              <a:spcAft>
                <a:spcPts val="0"/>
              </a:spcAft>
              <a:buClr>
                <a:srgbClr val="00339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3"/>
          <p:cNvPicPr preferRelativeResize="0"/>
          <p:nvPr/>
        </p:nvPicPr>
        <p:blipFill rotWithShape="1">
          <a:blip r:embed="rId2">
            <a:alphaModFix/>
          </a:blip>
          <a:srcRect/>
          <a:stretch/>
        </p:blipFill>
        <p:spPr>
          <a:xfrm>
            <a:off x="913685" y="5335844"/>
            <a:ext cx="2141777" cy="885396"/>
          </a:xfrm>
          <a:prstGeom prst="rect">
            <a:avLst/>
          </a:prstGeom>
          <a:noFill/>
          <a:ln>
            <a:noFill/>
          </a:ln>
        </p:spPr>
      </p:pic>
      <p:pic>
        <p:nvPicPr>
          <p:cNvPr id="16" name="Google Shape;16;p3"/>
          <p:cNvPicPr preferRelativeResize="0"/>
          <p:nvPr/>
        </p:nvPicPr>
        <p:blipFill rotWithShape="1">
          <a:blip r:embed="rId3">
            <a:alphaModFix/>
          </a:blip>
          <a:srcRect/>
          <a:stretch/>
        </p:blipFill>
        <p:spPr>
          <a:xfrm>
            <a:off x="8267433" y="5046675"/>
            <a:ext cx="3086367" cy="937341"/>
          </a:xfrm>
          <a:prstGeom prst="rect">
            <a:avLst/>
          </a:prstGeom>
          <a:noFill/>
          <a:ln>
            <a:noFill/>
          </a:ln>
        </p:spPr>
      </p:pic>
      <p:cxnSp>
        <p:nvCxnSpPr>
          <p:cNvPr id="17" name="Google Shape;17;p3"/>
          <p:cNvCxnSpPr/>
          <p:nvPr/>
        </p:nvCxnSpPr>
        <p:spPr>
          <a:xfrm>
            <a:off x="1180684" y="3533533"/>
            <a:ext cx="9830632" cy="0"/>
          </a:xfrm>
          <a:prstGeom prst="straightConnector1">
            <a:avLst/>
          </a:prstGeom>
          <a:noFill/>
          <a:ln w="76200" cap="flat" cmpd="sng">
            <a:solidFill>
              <a:srgbClr val="F0EA00"/>
            </a:solidFill>
            <a:prstDash val="solid"/>
            <a:miter lim="800000"/>
            <a:headEnd type="none" w="sm" len="sm"/>
            <a:tailEnd type="none" w="sm" len="sm"/>
          </a:ln>
        </p:spPr>
      </p:cxnSp>
      <p:pic>
        <p:nvPicPr>
          <p:cNvPr id="3" name="Picture 2">
            <a:extLst>
              <a:ext uri="{FF2B5EF4-FFF2-40B4-BE49-F238E27FC236}">
                <a16:creationId xmlns:a16="http://schemas.microsoft.com/office/drawing/2014/main" id="{924D3587-6AF1-DBC1-7651-B790A4C3C5C8}"/>
              </a:ext>
            </a:extLst>
          </p:cNvPr>
          <p:cNvPicPr>
            <a:picLocks noChangeAspect="1"/>
          </p:cNvPicPr>
          <p:nvPr userDrawn="1"/>
        </p:nvPicPr>
        <p:blipFill>
          <a:blip r:embed="rId4"/>
          <a:stretch>
            <a:fillRect/>
          </a:stretch>
        </p:blipFill>
        <p:spPr>
          <a:xfrm>
            <a:off x="3939919" y="5515345"/>
            <a:ext cx="3443056" cy="9339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2" name="Google Shape;22;p4"/>
          <p:cNvCxnSpPr/>
          <p:nvPr/>
        </p:nvCxnSpPr>
        <p:spPr>
          <a:xfrm>
            <a:off x="838200" y="141422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 name="Google Shape;45;p8"/>
          <p:cNvCxnSpPr/>
          <p:nvPr/>
        </p:nvCxnSpPr>
        <p:spPr>
          <a:xfrm>
            <a:off x="838200" y="1395170"/>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99"/>
              </a:buClr>
              <a:buSzPts val="3200"/>
              <a:buChar char="•"/>
              <a:defRPr sz="3200"/>
            </a:lvl1pPr>
            <a:lvl2pPr marL="914400" lvl="1" indent="-406400" algn="l">
              <a:lnSpc>
                <a:spcPct val="90000"/>
              </a:lnSpc>
              <a:spcBef>
                <a:spcPts val="500"/>
              </a:spcBef>
              <a:spcAft>
                <a:spcPts val="0"/>
              </a:spcAft>
              <a:buClr>
                <a:srgbClr val="003399"/>
              </a:buClr>
              <a:buSzPts val="2800"/>
              <a:buChar char="•"/>
              <a:defRPr sz="2800"/>
            </a:lvl2pPr>
            <a:lvl3pPr marL="1371600" lvl="2" indent="-381000" algn="l">
              <a:lnSpc>
                <a:spcPct val="90000"/>
              </a:lnSpc>
              <a:spcBef>
                <a:spcPts val="500"/>
              </a:spcBef>
              <a:spcAft>
                <a:spcPts val="0"/>
              </a:spcAft>
              <a:buClr>
                <a:srgbClr val="003399"/>
              </a:buClr>
              <a:buSzPts val="2400"/>
              <a:buChar char="•"/>
              <a:defRPr sz="2400"/>
            </a:lvl3pPr>
            <a:lvl4pPr marL="1828800" lvl="3" indent="-355600" algn="l">
              <a:lnSpc>
                <a:spcPct val="90000"/>
              </a:lnSpc>
              <a:spcBef>
                <a:spcPts val="500"/>
              </a:spcBef>
              <a:spcAft>
                <a:spcPts val="0"/>
              </a:spcAft>
              <a:buClr>
                <a:srgbClr val="003399"/>
              </a:buClr>
              <a:buSzPts val="2000"/>
              <a:buChar char="•"/>
              <a:defRPr sz="2000"/>
            </a:lvl4pPr>
            <a:lvl5pPr marL="2286000" lvl="4" indent="-355600" algn="l">
              <a:lnSpc>
                <a:spcPct val="90000"/>
              </a:lnSpc>
              <a:spcBef>
                <a:spcPts val="500"/>
              </a:spcBef>
              <a:spcAft>
                <a:spcPts val="0"/>
              </a:spcAft>
              <a:buClr>
                <a:srgbClr val="00339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 name="Google Shape;53;p10"/>
          <p:cNvCxnSpPr/>
          <p:nvPr/>
        </p:nvCxnSpPr>
        <p:spPr>
          <a:xfrm>
            <a:off x="875884" y="2057400"/>
            <a:ext cx="3591341"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399F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a:spLocks noGrp="1"/>
          </p:cNvSpPr>
          <p:nvPr>
            <p:ph type="pic" idx="2"/>
          </p:nvPr>
        </p:nvSpPr>
        <p:spPr>
          <a:xfrm>
            <a:off x="5183188" y="987425"/>
            <a:ext cx="6172200" cy="4873625"/>
          </a:xfrm>
          <a:prstGeom prst="rect">
            <a:avLst/>
          </a:prstGeom>
          <a:noFill/>
          <a:ln>
            <a:noFill/>
          </a:ln>
        </p:spPr>
      </p:sp>
      <p:sp>
        <p:nvSpPr>
          <p:cNvPr id="57" name="Google Shape;57;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99"/>
              </a:buClr>
              <a:buSzPts val="1600"/>
              <a:buNone/>
              <a:defRPr sz="1600"/>
            </a:lvl1pPr>
            <a:lvl2pPr marL="914400" lvl="1" indent="-228600" algn="l">
              <a:lnSpc>
                <a:spcPct val="90000"/>
              </a:lnSpc>
              <a:spcBef>
                <a:spcPts val="500"/>
              </a:spcBef>
              <a:spcAft>
                <a:spcPts val="0"/>
              </a:spcAft>
              <a:buClr>
                <a:srgbClr val="003399"/>
              </a:buClr>
              <a:buSzPts val="1400"/>
              <a:buNone/>
              <a:defRPr sz="1400"/>
            </a:lvl2pPr>
            <a:lvl3pPr marL="1371600" lvl="2" indent="-228600" algn="l">
              <a:lnSpc>
                <a:spcPct val="90000"/>
              </a:lnSpc>
              <a:spcBef>
                <a:spcPts val="500"/>
              </a:spcBef>
              <a:spcAft>
                <a:spcPts val="0"/>
              </a:spcAft>
              <a:buClr>
                <a:srgbClr val="003399"/>
              </a:buClr>
              <a:buSzPts val="1200"/>
              <a:buNone/>
              <a:defRPr sz="1200"/>
            </a:lvl3pPr>
            <a:lvl4pPr marL="1828800" lvl="3" indent="-228600" algn="l">
              <a:lnSpc>
                <a:spcPct val="90000"/>
              </a:lnSpc>
              <a:spcBef>
                <a:spcPts val="500"/>
              </a:spcBef>
              <a:spcAft>
                <a:spcPts val="0"/>
              </a:spcAft>
              <a:buClr>
                <a:srgbClr val="003399"/>
              </a:buClr>
              <a:buSzPts val="1000"/>
              <a:buNone/>
              <a:defRPr sz="1000"/>
            </a:lvl4pPr>
            <a:lvl5pPr marL="2286000" lvl="4" indent="-228600" algn="l">
              <a:lnSpc>
                <a:spcPct val="90000"/>
              </a:lnSpc>
              <a:spcBef>
                <a:spcPts val="500"/>
              </a:spcBef>
              <a:spcAft>
                <a:spcPts val="0"/>
              </a:spcAft>
              <a:buClr>
                <a:srgbClr val="00339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9" name="Google Shape;59;p11"/>
          <p:cNvCxnSpPr/>
          <p:nvPr/>
        </p:nvCxnSpPr>
        <p:spPr>
          <a:xfrm>
            <a:off x="838200" y="2057400"/>
            <a:ext cx="3933825"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4" name="Google Shape;64;p12"/>
          <p:cNvCxnSpPr/>
          <p:nvPr/>
        </p:nvCxnSpPr>
        <p:spPr>
          <a:xfrm>
            <a:off x="838200" y="1404695"/>
            <a:ext cx="9830632" cy="0"/>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399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99"/>
              </a:buClr>
              <a:buSzPts val="1800"/>
              <a:buChar char="•"/>
              <a:defRPr/>
            </a:lvl1pPr>
            <a:lvl2pPr marL="914400" lvl="1" indent="-342900" algn="l">
              <a:lnSpc>
                <a:spcPct val="90000"/>
              </a:lnSpc>
              <a:spcBef>
                <a:spcPts val="500"/>
              </a:spcBef>
              <a:spcAft>
                <a:spcPts val="0"/>
              </a:spcAft>
              <a:buClr>
                <a:srgbClr val="003399"/>
              </a:buClr>
              <a:buSzPts val="1800"/>
              <a:buChar char="•"/>
              <a:defRPr/>
            </a:lvl2pPr>
            <a:lvl3pPr marL="1371600" lvl="2" indent="-342900" algn="l">
              <a:lnSpc>
                <a:spcPct val="90000"/>
              </a:lnSpc>
              <a:spcBef>
                <a:spcPts val="500"/>
              </a:spcBef>
              <a:spcAft>
                <a:spcPts val="0"/>
              </a:spcAft>
              <a:buClr>
                <a:srgbClr val="003399"/>
              </a:buClr>
              <a:buSzPts val="1800"/>
              <a:buChar char="•"/>
              <a:defRPr/>
            </a:lvl3pPr>
            <a:lvl4pPr marL="1828800" lvl="3" indent="-342900" algn="l">
              <a:lnSpc>
                <a:spcPct val="90000"/>
              </a:lnSpc>
              <a:spcBef>
                <a:spcPts val="500"/>
              </a:spcBef>
              <a:spcAft>
                <a:spcPts val="0"/>
              </a:spcAft>
              <a:buClr>
                <a:srgbClr val="003399"/>
              </a:buClr>
              <a:buSzPts val="1800"/>
              <a:buChar char="•"/>
              <a:defRPr/>
            </a:lvl4pPr>
            <a:lvl5pPr marL="2286000" lvl="4" indent="-342900" algn="l">
              <a:lnSpc>
                <a:spcPct val="90000"/>
              </a:lnSpc>
              <a:spcBef>
                <a:spcPts val="500"/>
              </a:spcBef>
              <a:spcAft>
                <a:spcPts val="0"/>
              </a:spcAft>
              <a:buClr>
                <a:srgbClr val="00339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3"/>
          <p:cNvCxnSpPr/>
          <p:nvPr/>
        </p:nvCxnSpPr>
        <p:spPr>
          <a:xfrm>
            <a:off x="9286875" y="365125"/>
            <a:ext cx="0" cy="5811838"/>
          </a:xfrm>
          <a:prstGeom prst="straightConnector1">
            <a:avLst/>
          </a:prstGeom>
          <a:noFill/>
          <a:ln w="76200" cap="flat" cmpd="sng">
            <a:solidFill>
              <a:srgbClr val="F0EA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399FF"/>
              </a:buClr>
              <a:buSzPts val="4400"/>
              <a:buFont typeface="Arial"/>
              <a:buNone/>
              <a:defRPr sz="4400" b="0" i="0" u="none" strike="noStrike" cap="none">
                <a:solidFill>
                  <a:srgbClr val="3399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99"/>
              </a:buClr>
              <a:buSzPts val="2800"/>
              <a:buFont typeface="Arial"/>
              <a:buChar char="•"/>
              <a:defRPr sz="2800" b="0" i="0" u="none" strike="noStrike" cap="none">
                <a:solidFill>
                  <a:srgbClr val="003399"/>
                </a:solidFill>
                <a:latin typeface="Arial"/>
                <a:ea typeface="Arial"/>
                <a:cs typeface="Arial"/>
                <a:sym typeface="Arial"/>
              </a:defRPr>
            </a:lvl1pPr>
            <a:lvl2pPr marL="914400" marR="0" lvl="1" indent="-381000" algn="l" rtl="0">
              <a:lnSpc>
                <a:spcPct val="90000"/>
              </a:lnSpc>
              <a:spcBef>
                <a:spcPts val="500"/>
              </a:spcBef>
              <a:spcAft>
                <a:spcPts val="0"/>
              </a:spcAft>
              <a:buClr>
                <a:srgbClr val="003399"/>
              </a:buClr>
              <a:buSzPts val="2400"/>
              <a:buFont typeface="Arial"/>
              <a:buChar char="•"/>
              <a:defRPr sz="2400" b="0" i="0" u="none" strike="noStrike" cap="none">
                <a:solidFill>
                  <a:srgbClr val="003399"/>
                </a:solidFill>
                <a:latin typeface="Arial"/>
                <a:ea typeface="Arial"/>
                <a:cs typeface="Arial"/>
                <a:sym typeface="Arial"/>
              </a:defRPr>
            </a:lvl2pPr>
            <a:lvl3pPr marL="1371600" marR="0" lvl="2" indent="-355600" algn="l" rtl="0">
              <a:lnSpc>
                <a:spcPct val="90000"/>
              </a:lnSpc>
              <a:spcBef>
                <a:spcPts val="500"/>
              </a:spcBef>
              <a:spcAft>
                <a:spcPts val="0"/>
              </a:spcAft>
              <a:buClr>
                <a:srgbClr val="003399"/>
              </a:buClr>
              <a:buSzPts val="2000"/>
              <a:buFont typeface="Arial"/>
              <a:buChar char="•"/>
              <a:defRPr sz="2000" b="0" i="0" u="none" strike="noStrike" cap="none">
                <a:solidFill>
                  <a:srgbClr val="003399"/>
                </a:solidFill>
                <a:latin typeface="Arial"/>
                <a:ea typeface="Arial"/>
                <a:cs typeface="Arial"/>
                <a:sym typeface="Arial"/>
              </a:defRPr>
            </a:lvl3pPr>
            <a:lvl4pPr marL="1828800" marR="0" lvl="3"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4pPr>
            <a:lvl5pPr marL="2286000" marR="0" lvl="4" indent="-342900" algn="l" rtl="0">
              <a:lnSpc>
                <a:spcPct val="90000"/>
              </a:lnSpc>
              <a:spcBef>
                <a:spcPts val="500"/>
              </a:spcBef>
              <a:spcAft>
                <a:spcPts val="0"/>
              </a:spcAft>
              <a:buClr>
                <a:srgbClr val="003399"/>
              </a:buClr>
              <a:buSzPts val="1800"/>
              <a:buFont typeface="Arial"/>
              <a:buChar char="•"/>
              <a:defRPr sz="1800" b="0" i="0" u="none" strike="noStrike" cap="none">
                <a:solidFill>
                  <a:srgbClr val="00339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3399"/>
                </a:solidFill>
                <a:latin typeface="Calibri"/>
                <a:ea typeface="Calibri"/>
                <a:cs typeface="Calibri"/>
                <a:sym typeface="Calibri"/>
              </a:defRPr>
            </a:lvl1pPr>
            <a:lvl2pPr marL="0" marR="0" lvl="1" indent="0" algn="r" rtl="0">
              <a:spcBef>
                <a:spcPts val="0"/>
              </a:spcBef>
              <a:buNone/>
              <a:defRPr sz="1200" b="0" i="0" u="none" strike="noStrike" cap="none">
                <a:solidFill>
                  <a:srgbClr val="003399"/>
                </a:solidFill>
                <a:latin typeface="Calibri"/>
                <a:ea typeface="Calibri"/>
                <a:cs typeface="Calibri"/>
                <a:sym typeface="Calibri"/>
              </a:defRPr>
            </a:lvl2pPr>
            <a:lvl3pPr marL="0" marR="0" lvl="2" indent="0" algn="r" rtl="0">
              <a:spcBef>
                <a:spcPts val="0"/>
              </a:spcBef>
              <a:buNone/>
              <a:defRPr sz="1200" b="0" i="0" u="none" strike="noStrike" cap="none">
                <a:solidFill>
                  <a:srgbClr val="003399"/>
                </a:solidFill>
                <a:latin typeface="Calibri"/>
                <a:ea typeface="Calibri"/>
                <a:cs typeface="Calibri"/>
                <a:sym typeface="Calibri"/>
              </a:defRPr>
            </a:lvl3pPr>
            <a:lvl4pPr marL="0" marR="0" lvl="3" indent="0" algn="r" rtl="0">
              <a:spcBef>
                <a:spcPts val="0"/>
              </a:spcBef>
              <a:buNone/>
              <a:defRPr sz="1200" b="0" i="0" u="none" strike="noStrike" cap="none">
                <a:solidFill>
                  <a:srgbClr val="003399"/>
                </a:solidFill>
                <a:latin typeface="Calibri"/>
                <a:ea typeface="Calibri"/>
                <a:cs typeface="Calibri"/>
                <a:sym typeface="Calibri"/>
              </a:defRPr>
            </a:lvl4pPr>
            <a:lvl5pPr marL="0" marR="0" lvl="4" indent="0" algn="r" rtl="0">
              <a:spcBef>
                <a:spcPts val="0"/>
              </a:spcBef>
              <a:buNone/>
              <a:defRPr sz="1200" b="0" i="0" u="none" strike="noStrike" cap="none">
                <a:solidFill>
                  <a:srgbClr val="003399"/>
                </a:solidFill>
                <a:latin typeface="Calibri"/>
                <a:ea typeface="Calibri"/>
                <a:cs typeface="Calibri"/>
                <a:sym typeface="Calibri"/>
              </a:defRPr>
            </a:lvl5pPr>
            <a:lvl6pPr marL="0" marR="0" lvl="5" indent="0" algn="r" rtl="0">
              <a:spcBef>
                <a:spcPts val="0"/>
              </a:spcBef>
              <a:buNone/>
              <a:defRPr sz="1200" b="0" i="0" u="none" strike="noStrike" cap="none">
                <a:solidFill>
                  <a:srgbClr val="003399"/>
                </a:solidFill>
                <a:latin typeface="Calibri"/>
                <a:ea typeface="Calibri"/>
                <a:cs typeface="Calibri"/>
                <a:sym typeface="Calibri"/>
              </a:defRPr>
            </a:lvl6pPr>
            <a:lvl7pPr marL="0" marR="0" lvl="6" indent="0" algn="r" rtl="0">
              <a:spcBef>
                <a:spcPts val="0"/>
              </a:spcBef>
              <a:buNone/>
              <a:defRPr sz="1200" b="0" i="0" u="none" strike="noStrike" cap="none">
                <a:solidFill>
                  <a:srgbClr val="003399"/>
                </a:solidFill>
                <a:latin typeface="Calibri"/>
                <a:ea typeface="Calibri"/>
                <a:cs typeface="Calibri"/>
                <a:sym typeface="Calibri"/>
              </a:defRPr>
            </a:lvl7pPr>
            <a:lvl8pPr marL="0" marR="0" lvl="7" indent="0" algn="r" rtl="0">
              <a:spcBef>
                <a:spcPts val="0"/>
              </a:spcBef>
              <a:buNone/>
              <a:defRPr sz="1200" b="0" i="0" u="none" strike="noStrike" cap="none">
                <a:solidFill>
                  <a:srgbClr val="003399"/>
                </a:solidFill>
                <a:latin typeface="Calibri"/>
                <a:ea typeface="Calibri"/>
                <a:cs typeface="Calibri"/>
                <a:sym typeface="Calibri"/>
              </a:defRPr>
            </a:lvl8pPr>
            <a:lvl9pPr marL="0" marR="0" lvl="8" indent="0" algn="r" rtl="0">
              <a:spcBef>
                <a:spcPts val="0"/>
              </a:spcBef>
              <a:buNone/>
              <a:defRPr sz="1200" b="0" i="0" u="none" strike="noStrike" cap="none">
                <a:solidFill>
                  <a:srgbClr val="0033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2"/>
          <p:cNvPicPr preferRelativeResize="0"/>
          <p:nvPr/>
        </p:nvPicPr>
        <p:blipFill rotWithShape="1">
          <a:blip r:embed="rId10">
            <a:alphaModFix/>
          </a:blip>
          <a:srcRect/>
          <a:stretch/>
        </p:blipFill>
        <p:spPr>
          <a:xfrm>
            <a:off x="10830757" y="33578"/>
            <a:ext cx="1294917" cy="12949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gr/en/sdg/taxes/other-taxes/general/profits-on-which-company-tax-is-imposed" TargetMode="External"/><Relationship Id="rId7" Type="http://schemas.openxmlformats.org/officeDocument/2006/relationships/hyperlink" Target="https://www.gov.gr/en/sdg/taxes/other-taxes/general/luxury-tax" TargetMode="External"/><Relationship Id="rId2" Type="http://schemas.openxmlformats.org/officeDocument/2006/relationships/hyperlink" Target="https://www.gov.gr/en/sdg/taxes/other-taxes/general/type-of-entities-subject-to-company-corporate-tax" TargetMode="External"/><Relationship Id="rId1" Type="http://schemas.openxmlformats.org/officeDocument/2006/relationships/slideLayout" Target="../slideLayouts/slideLayout2.xml"/><Relationship Id="rId6" Type="http://schemas.openxmlformats.org/officeDocument/2006/relationships/hyperlink" Target="https://www.gov.gr/en/sdg/taxes/other-taxes/general/exemptions-from-paying-income-tax" TargetMode="External"/><Relationship Id="rId5" Type="http://schemas.openxmlformats.org/officeDocument/2006/relationships/hyperlink" Target="https://www.gov.gr/en/sdg/taxes/other-taxes/general/company-tax-rates" TargetMode="External"/><Relationship Id="rId4" Type="http://schemas.openxmlformats.org/officeDocument/2006/relationships/hyperlink" Target="https://www.gov.gr/en/sdg/taxes/other-taxes/general/deadline-to-make-company-tax-retur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a:spLocks noGrp="1"/>
          </p:cNvSpPr>
          <p:nvPr>
            <p:ph type="ctrTitle"/>
          </p:nvPr>
        </p:nvSpPr>
        <p:spPr>
          <a:xfrm>
            <a:off x="1580561" y="4035246"/>
            <a:ext cx="7139233" cy="4778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3399FF"/>
              </a:buClr>
              <a:buSzPts val="6000"/>
              <a:buFont typeface="Arial"/>
              <a:buNone/>
            </a:pPr>
            <a:r>
              <a:rPr lang="en-US" dirty="0"/>
              <a:t>Corporate Taxation</a:t>
            </a:r>
            <a:endParaRPr dirty="0"/>
          </a:p>
        </p:txBody>
      </p:sp>
      <p:pic>
        <p:nvPicPr>
          <p:cNvPr id="3" name="Picture 2">
            <a:extLst>
              <a:ext uri="{FF2B5EF4-FFF2-40B4-BE49-F238E27FC236}">
                <a16:creationId xmlns:a16="http://schemas.microsoft.com/office/drawing/2014/main" id="{28433206-03EE-4B53-6674-F259565AEA26}"/>
              </a:ext>
            </a:extLst>
          </p:cNvPr>
          <p:cNvPicPr>
            <a:picLocks noChangeAspect="1"/>
          </p:cNvPicPr>
          <p:nvPr/>
        </p:nvPicPr>
        <p:blipFill>
          <a:blip r:embed="rId3"/>
          <a:stretch>
            <a:fillRect/>
          </a:stretch>
        </p:blipFill>
        <p:spPr>
          <a:xfrm>
            <a:off x="3054285" y="286625"/>
            <a:ext cx="5134997" cy="301557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Special Tax Regimes</a:t>
            </a:r>
          </a:p>
        </p:txBody>
      </p:sp>
      <p:sp>
        <p:nvSpPr>
          <p:cNvPr id="3" name="Content Placeholder"/>
          <p:cNvSpPr>
            <a:spLocks noGrp="1"/>
          </p:cNvSpPr>
          <p:nvPr>
            <p:ph idx="1"/>
          </p:nvPr>
        </p:nvSpPr>
        <p:spPr/>
        <p:txBody>
          <a:bodyPr/>
          <a:lstStyle/>
          <a:p>
            <a:pPr lvl="0"/>
            <a:r>
              <a:rPr lang="en-US" dirty="0"/>
              <a:t>Shipping companies, whether domestic or foreign, benefit from a special tax regime in Greece known as the “Law 89 shipping regime”, based on Law No. 27/</a:t>
            </a:r>
          </a:p>
          <a:p>
            <a:pPr lvl="0"/>
            <a:r>
              <a:rPr lang="en-US" dirty="0"/>
              <a:t>In summary, companies operating within the shipping industry in Greece, whether local or foreign, can benefit from tax exemptions on their profits if they meet the requirements of the “Law 89 shipping regime” and are subject to tonnage tax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fontScale="90000"/>
          </a:bodyPr>
          <a:lstStyle/>
          <a:p>
            <a:r>
              <a:rPr lang="en-US" sz="4000" dirty="0"/>
              <a:t>Starting from the tax year 2023 onwards, these charterers can benefit from the</a:t>
            </a:r>
            <a:br>
              <a:rPr lang="en-US" sz="4000" dirty="0"/>
            </a:br>
            <a:endParaRPr lang="en-US" sz="4000" dirty="0"/>
          </a:p>
        </p:txBody>
      </p:sp>
      <p:sp>
        <p:nvSpPr>
          <p:cNvPr id="3" name="Content Placeholder"/>
          <p:cNvSpPr>
            <a:spLocks noGrp="1"/>
          </p:cNvSpPr>
          <p:nvPr>
            <p:ph idx="1"/>
          </p:nvPr>
        </p:nvSpPr>
        <p:spPr/>
        <p:txBody>
          <a:bodyPr>
            <a:normAutofit fontScale="92500" lnSpcReduction="20000"/>
          </a:bodyPr>
          <a:lstStyle/>
          <a:p>
            <a:pPr lvl="0"/>
            <a:r>
              <a:rPr lang="en-US" dirty="0"/>
              <a:t>The Commercial Law 89 Special Tax Regime in Greece is specifically designed for entities that offer specific back-office services to other companies within the same group</a:t>
            </a:r>
          </a:p>
          <a:p>
            <a:pPr lvl="0"/>
            <a:r>
              <a:rPr lang="en-US" dirty="0"/>
              <a:t>Under this regime, the tax base for corporate entities is more certain, as any expense properly recorded in the Greek books is treated as tax deductible</a:t>
            </a:r>
          </a:p>
          <a:p>
            <a:pPr lvl="0"/>
            <a:r>
              <a:rPr lang="en-US" dirty="0"/>
              <a:t>Under the provisions of recent Law No. 4778/2021, Greece has introduced the concept of family offices and established regulations governing their establishment</a:t>
            </a:r>
          </a:p>
          <a:p>
            <a:pPr lvl="0"/>
            <a:r>
              <a:rPr lang="en-US" dirty="0"/>
              <a:t>and operation</a:t>
            </a:r>
          </a:p>
          <a:p>
            <a:pPr lvl="0"/>
            <a:r>
              <a:rPr lang="en-US" dirty="0"/>
              <a:t>The law specifies the criteria and requirements for the operation of family offices, including the types of services they can provide to clients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Anti-Avoidance Rules</a:t>
            </a:r>
          </a:p>
        </p:txBody>
      </p:sp>
      <p:sp>
        <p:nvSpPr>
          <p:cNvPr id="3" name="Content Placeholder"/>
          <p:cNvSpPr>
            <a:spLocks noGrp="1"/>
          </p:cNvSpPr>
          <p:nvPr>
            <p:ph idx="1"/>
          </p:nvPr>
        </p:nvSpPr>
        <p:spPr/>
        <p:txBody>
          <a:bodyPr/>
          <a:lstStyle/>
          <a:p>
            <a:pPr lvl="0"/>
            <a:r>
              <a:rPr lang="en-US" dirty="0"/>
              <a:t>Greek tax legislation has incorporated international practices and regulatory standards against tax avoidance</a:t>
            </a:r>
          </a:p>
          <a:p>
            <a:pPr lvl="0"/>
            <a:r>
              <a:rPr lang="en-US" dirty="0"/>
              <a:t>The objective of these amendments is to enhance the effectiveness of Greek tax regulations in combating tax avoidance practices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Other Anti-abuse Rules</a:t>
            </a:r>
          </a:p>
        </p:txBody>
      </p:sp>
      <p:sp>
        <p:nvSpPr>
          <p:cNvPr id="3" name="Content Placeholder"/>
          <p:cNvSpPr>
            <a:spLocks noGrp="1"/>
          </p:cNvSpPr>
          <p:nvPr>
            <p:ph idx="1"/>
          </p:nvPr>
        </p:nvSpPr>
        <p:spPr/>
        <p:txBody>
          <a:bodyPr/>
          <a:lstStyle/>
          <a:p>
            <a:pPr lvl="0"/>
            <a:r>
              <a:rPr lang="en-US" dirty="0"/>
              <a:t>The utilization of tax losses carried forward is restricted as an anti-avoidance measure in certain situations</a:t>
            </a:r>
          </a:p>
          <a:p>
            <a:pPr lvl="0"/>
            <a:r>
              <a:rPr lang="en-US" dirty="0"/>
              <a:t>This rule is designed to prevent the abuse of tax losses by limiting their utilization when there are significant changes in ownership or control of a legal entity along with substantial shifts in its business activities</a:t>
            </a:r>
          </a:p>
          <a:p>
            <a:pPr lvl="0"/>
            <a:r>
              <a:rPr lang="en-US" dirty="0"/>
              <a:t>The aim is to discourage taxpayers from manipulating tax losses for the purpose of reducing their tax liabilities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Time Limitation for Tax Audits</a:t>
            </a:r>
          </a:p>
        </p:txBody>
      </p:sp>
      <p:sp>
        <p:nvSpPr>
          <p:cNvPr id="3" name="Content Placeholder"/>
          <p:cNvSpPr>
            <a:spLocks noGrp="1"/>
          </p:cNvSpPr>
          <p:nvPr>
            <p:ph idx="1"/>
          </p:nvPr>
        </p:nvSpPr>
        <p:spPr/>
        <p:txBody>
          <a:bodyPr>
            <a:normAutofit fontScale="92500" lnSpcReduction="20000"/>
          </a:bodyPr>
          <a:lstStyle/>
          <a:p>
            <a:pPr lvl="0"/>
            <a:r>
              <a:rPr lang="en-US" dirty="0"/>
              <a:t>Until recently, the Greek tax authorities had the power to conduct tax audits and review cases from up to 10 or 15 years ago due to the extension of the standard five-year statutory limitation period</a:t>
            </a:r>
          </a:p>
          <a:p>
            <a:pPr lvl="0"/>
            <a:r>
              <a:rPr lang="en-US" dirty="0"/>
              <a:t>In 2017, however, by virtue of a decision issued by the Greek Supreme Court, the standard five-year statute of limitation was restored as the principal rule</a:t>
            </a:r>
          </a:p>
          <a:p>
            <a:pPr lvl="0"/>
            <a:r>
              <a:rPr lang="en-US" dirty="0"/>
              <a:t>By adhering to the standard five-year statute of limitation, tax audits are now focused on  more recent periods, which streamlines the  process and provides taxpayers with greater clarity and certainty regarding their tax obligations</a:t>
            </a:r>
          </a:p>
          <a:p>
            <a:pPr lvl="0"/>
            <a:r>
              <a:rPr lang="en-US" dirty="0"/>
              <a:t>The Tax Procedure Code in Greece establishes the standard five-year statute of  limitation for  tax matters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Time Limitation for Tax Audits</a:t>
            </a:r>
          </a:p>
        </p:txBody>
      </p:sp>
      <p:sp>
        <p:nvSpPr>
          <p:cNvPr id="3" name="Content Placeholder"/>
          <p:cNvSpPr>
            <a:spLocks noGrp="1"/>
          </p:cNvSpPr>
          <p:nvPr>
            <p:ph idx="1"/>
          </p:nvPr>
        </p:nvSpPr>
        <p:spPr/>
        <p:txBody>
          <a:bodyPr/>
          <a:lstStyle/>
          <a:p>
            <a:pPr lvl="0"/>
            <a:r>
              <a:rPr lang="en-US" dirty="0"/>
              <a:t>Furthermore, from 2018 onwards, an extension of the statute of limitations period to ten years is possible in cases where no tax return has been filed and new data or hidden incomes are discovered by the tax authorities</a:t>
            </a:r>
          </a:p>
          <a:p>
            <a:pPr lvl="0"/>
            <a:r>
              <a:rPr lang="en-US" dirty="0"/>
              <a:t>Greece has established Double Tax Treaties for the prevention of double taxation with 57 countries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INDIRECT TAXATION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Value Added Tax</a:t>
            </a:r>
          </a:p>
        </p:txBody>
      </p:sp>
      <p:sp>
        <p:nvSpPr>
          <p:cNvPr id="3" name="Content Placeholder"/>
          <p:cNvSpPr>
            <a:spLocks noGrp="1"/>
          </p:cNvSpPr>
          <p:nvPr>
            <p:ph idx="1"/>
          </p:nvPr>
        </p:nvSpPr>
        <p:spPr/>
        <p:txBody>
          <a:bodyPr/>
          <a:lstStyle/>
          <a:p>
            <a:pPr lvl="0"/>
            <a:r>
              <a:rPr lang="en-US" dirty="0"/>
              <a:t>VAT, or Value Added Tax, is an indirect tax that is applied to the sale of goods and services</a:t>
            </a:r>
          </a:p>
          <a:p>
            <a:pPr lvl="0"/>
            <a:r>
              <a:rPr lang="en-US" dirty="0"/>
              <a:t>VAT is applicable to various entities involved in the production, trade, or provision of goods and services, regardless of their location or intended purpose</a:t>
            </a:r>
          </a:p>
          <a:p>
            <a:pPr lvl="0"/>
            <a:r>
              <a:rPr lang="en-US" dirty="0"/>
              <a:t>For those who are not subject to VAT, such as certain non-business individuals or entities, VAT represents a cost as they are unable to offset the input VAT against any output VAT</a:t>
            </a:r>
          </a:p>
          <a:p>
            <a:pPr lvl="1"/>
            <a:r>
              <a:rPr lang="en-US" dirty="0"/>
              <a:t>Main Transactions Subject to VAT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VAT Rates</a:t>
            </a:r>
          </a:p>
        </p:txBody>
      </p:sp>
      <p:sp>
        <p:nvSpPr>
          <p:cNvPr id="3" name="Content Placeholder"/>
          <p:cNvSpPr>
            <a:spLocks noGrp="1"/>
          </p:cNvSpPr>
          <p:nvPr>
            <p:ph idx="1"/>
          </p:nvPr>
        </p:nvSpPr>
        <p:spPr/>
        <p:txBody>
          <a:bodyPr/>
          <a:lstStyle/>
          <a:p>
            <a:pPr lvl="0"/>
            <a:r>
              <a:rPr lang="en-US" dirty="0"/>
              <a:t>Although the general tax rules for VAT are set by the European Union, Greece has the  authority to  determine its  own  VAT  rates within certain parameters</a:t>
            </a:r>
          </a:p>
          <a:p>
            <a:pPr lvl="0"/>
            <a:r>
              <a:rPr lang="en-US" dirty="0"/>
              <a:t>for companies to accurately apply the appropriate VAT rates, as they are responsible for  any deficiencies that may  arise from incorrect calculations or declarations</a:t>
            </a:r>
          </a:p>
          <a:p>
            <a:pPr lvl="0"/>
            <a:r>
              <a:rPr lang="en-US" dirty="0"/>
              <a:t>The standard VAT rate in Greece is 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Currently Applicable VAT Rates</a:t>
            </a:r>
          </a:p>
        </p:txBody>
      </p:sp>
      <p:sp>
        <p:nvSpPr>
          <p:cNvPr id="3" name="Content Placeholder"/>
          <p:cNvSpPr>
            <a:spLocks noGrp="1"/>
          </p:cNvSpPr>
          <p:nvPr>
            <p:ph idx="1"/>
          </p:nvPr>
        </p:nvSpPr>
        <p:spPr/>
        <p:txBody>
          <a:bodyPr/>
          <a:lstStyle/>
          <a:p>
            <a:pPr lvl="0"/>
            <a:r>
              <a:rPr lang="en-US" dirty="0"/>
              <a:t>In addition to the exemptions, Greek tax law allows for the postponement or deferral of VAT payment under certain conditions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E8AC-967D-5737-18E6-BC2D0813AC1A}"/>
              </a:ext>
            </a:extLst>
          </p:cNvPr>
          <p:cNvSpPr>
            <a:spLocks noGrp="1"/>
          </p:cNvSpPr>
          <p:nvPr>
            <p:ph type="title"/>
          </p:nvPr>
        </p:nvSpPr>
        <p:spPr/>
        <p:txBody>
          <a:bodyPr/>
          <a:lstStyle/>
          <a:p>
            <a:r>
              <a:rPr lang="en-GB" dirty="0"/>
              <a:t>Outline</a:t>
            </a:r>
          </a:p>
        </p:txBody>
      </p:sp>
      <p:sp>
        <p:nvSpPr>
          <p:cNvPr id="3" name="Text Placeholder 2">
            <a:extLst>
              <a:ext uri="{FF2B5EF4-FFF2-40B4-BE49-F238E27FC236}">
                <a16:creationId xmlns:a16="http://schemas.microsoft.com/office/drawing/2014/main" id="{BDF6B562-F01B-C371-56C7-19C5863E023B}"/>
              </a:ext>
            </a:extLst>
          </p:cNvPr>
          <p:cNvSpPr>
            <a:spLocks noGrp="1"/>
          </p:cNvSpPr>
          <p:nvPr>
            <p:ph type="body" idx="1"/>
          </p:nvPr>
        </p:nvSpPr>
        <p:spPr/>
        <p:txBody>
          <a:bodyPr>
            <a:normAutofit fontScale="70000" lnSpcReduction="20000"/>
          </a:bodyPr>
          <a:lstStyle/>
          <a:p>
            <a:r>
              <a:rPr lang="en-GB" dirty="0"/>
              <a:t>Direct Taxation</a:t>
            </a:r>
          </a:p>
          <a:p>
            <a:r>
              <a:rPr lang="en-GB" dirty="0"/>
              <a:t>Tax Residence</a:t>
            </a:r>
          </a:p>
          <a:p>
            <a:r>
              <a:rPr lang="en-GB" dirty="0"/>
              <a:t>Permanent Establishment</a:t>
            </a:r>
          </a:p>
          <a:p>
            <a:r>
              <a:rPr lang="en-GB" dirty="0"/>
              <a:t>Deductible Expenses</a:t>
            </a:r>
          </a:p>
          <a:p>
            <a:r>
              <a:rPr lang="en-GB" dirty="0"/>
              <a:t>Depreciations</a:t>
            </a:r>
          </a:p>
          <a:p>
            <a:r>
              <a:rPr lang="en-GB" dirty="0"/>
              <a:t>Tax Losses Carried Forward</a:t>
            </a:r>
          </a:p>
          <a:p>
            <a:r>
              <a:rPr lang="en-GB" dirty="0"/>
              <a:t>Transfer Pricing</a:t>
            </a:r>
          </a:p>
          <a:p>
            <a:r>
              <a:rPr lang="en-GB" dirty="0"/>
              <a:t>Special Tax Regimes</a:t>
            </a:r>
          </a:p>
          <a:p>
            <a:r>
              <a:rPr lang="en-GB" dirty="0"/>
              <a:t>Rules</a:t>
            </a:r>
          </a:p>
          <a:p>
            <a:r>
              <a:rPr lang="en-GB" dirty="0"/>
              <a:t>Indirect Tax</a:t>
            </a:r>
          </a:p>
          <a:p>
            <a:r>
              <a:rPr lang="en-GB" dirty="0"/>
              <a:t>Stamp Duty </a:t>
            </a:r>
          </a:p>
          <a:p>
            <a:r>
              <a:rPr lang="en-GB"/>
              <a:t>Useful Links</a:t>
            </a:r>
            <a:endParaRPr lang="en-GB" dirty="0"/>
          </a:p>
          <a:p>
            <a:endParaRPr lang="en-GB" dirty="0"/>
          </a:p>
          <a:p>
            <a:endParaRPr lang="en-GB" dirty="0"/>
          </a:p>
        </p:txBody>
      </p:sp>
    </p:spTree>
    <p:extLst>
      <p:ext uri="{BB962C8B-B14F-4D97-AF65-F5344CB8AC3E}">
        <p14:creationId xmlns:p14="http://schemas.microsoft.com/office/powerpoint/2010/main" val="292700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Stamp Duty</a:t>
            </a:r>
          </a:p>
        </p:txBody>
      </p:sp>
      <p:sp>
        <p:nvSpPr>
          <p:cNvPr id="3" name="Content Placeholder"/>
          <p:cNvSpPr>
            <a:spLocks noGrp="1"/>
          </p:cNvSpPr>
          <p:nvPr>
            <p:ph idx="1"/>
          </p:nvPr>
        </p:nvSpPr>
        <p:spPr/>
        <p:txBody>
          <a:bodyPr/>
          <a:lstStyle/>
          <a:p>
            <a:pPr lvl="0"/>
            <a:r>
              <a:rPr lang="en-US" dirty="0"/>
              <a:t>Stamp Duty, also known as Transactional Tax, is a tax imposed on certain types of transactions, documents, or instruments</a:t>
            </a:r>
          </a:p>
          <a:p>
            <a:pPr lvl="0"/>
            <a:r>
              <a:rPr lang="en-US" dirty="0"/>
              <a:t>Stamp Duty is typically calculated based on the value of the transaction or the document subject to the tax, and ranges from 1.2% to 3.6%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Applicable Stamp Duty Rates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fontScale="90000"/>
          </a:bodyPr>
          <a:lstStyle/>
          <a:p>
            <a:r>
              <a:rPr lang="en-US" dirty="0"/>
              <a:t>Capital Accumulation Tax Following Incorporation</a:t>
            </a:r>
            <a:br>
              <a:rPr lang="en-US" dirty="0"/>
            </a:br>
            <a:endParaRPr lang="en-US" dirty="0"/>
          </a:p>
        </p:txBody>
      </p:sp>
      <p:sp>
        <p:nvSpPr>
          <p:cNvPr id="3" name="Content Placeholder"/>
          <p:cNvSpPr>
            <a:spLocks noGrp="1"/>
          </p:cNvSpPr>
          <p:nvPr>
            <p:ph idx="1"/>
          </p:nvPr>
        </p:nvSpPr>
        <p:spPr/>
        <p:txBody>
          <a:bodyPr/>
          <a:lstStyle/>
          <a:p>
            <a:pPr lvl="0"/>
            <a:r>
              <a:rPr lang="en-US" dirty="0"/>
              <a:t>The Capital Accumulation Tax in  Greece is applicable to capital accumulation transactions and  has  recently been  reduced from a  rate  of  1%  to  0.5%  for transactions occurring from 1 October 2021 onwards</a:t>
            </a:r>
          </a:p>
          <a:p>
            <a:pPr lvl="0"/>
            <a:r>
              <a:rPr lang="en-US" dirty="0"/>
              <a:t>In the case of Greek Société Anonyme companies, there is an additional duty of 0.1% on capital that is payable to the competition committee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normAutofit/>
          </a:bodyPr>
          <a:lstStyle/>
          <a:p>
            <a:r>
              <a:rPr lang="en-US" dirty="0"/>
              <a:t>Useful links:</a:t>
            </a:r>
            <a:br>
              <a:rPr lang="en-US" dirty="0"/>
            </a:br>
            <a:endParaRPr lang="en-US" dirty="0"/>
          </a:p>
        </p:txBody>
      </p:sp>
      <p:sp>
        <p:nvSpPr>
          <p:cNvPr id="3" name="Content Placeholder"/>
          <p:cNvSpPr>
            <a:spLocks noGrp="1"/>
          </p:cNvSpPr>
          <p:nvPr>
            <p:ph idx="1"/>
          </p:nvPr>
        </p:nvSpPr>
        <p:spPr/>
        <p:txBody>
          <a:bodyPr/>
          <a:lstStyle/>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2"/>
              </a:rPr>
              <a:t>Type of entities subject to company (corporate) tax</a:t>
            </a:r>
            <a:endParaRPr lang="en-US" b="0" i="0" dirty="0">
              <a:solidFill>
                <a:srgbClr val="212529"/>
              </a:solidFill>
              <a:effectLst/>
              <a:highlight>
                <a:srgbClr val="FFFFFF"/>
              </a:highlight>
              <a:latin typeface="Open Sans" panose="020B0606030504020204" pitchFamily="34" charset="0"/>
            </a:endParaRPr>
          </a:p>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3"/>
              </a:rPr>
              <a:t>Profits on which company tax is imposed</a:t>
            </a:r>
            <a:endParaRPr lang="en-US" b="0" i="0" dirty="0">
              <a:solidFill>
                <a:srgbClr val="212529"/>
              </a:solidFill>
              <a:effectLst/>
              <a:highlight>
                <a:srgbClr val="FFFFFF"/>
              </a:highlight>
              <a:latin typeface="Open Sans" panose="020B0606030504020204" pitchFamily="34" charset="0"/>
            </a:endParaRPr>
          </a:p>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4"/>
              </a:rPr>
              <a:t>Deadline to make a company tax return</a:t>
            </a:r>
            <a:endParaRPr lang="en-US" b="0" i="0" dirty="0">
              <a:solidFill>
                <a:srgbClr val="212529"/>
              </a:solidFill>
              <a:effectLst/>
              <a:highlight>
                <a:srgbClr val="FFFFFF"/>
              </a:highlight>
              <a:latin typeface="Open Sans" panose="020B0606030504020204" pitchFamily="34" charset="0"/>
            </a:endParaRPr>
          </a:p>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5"/>
              </a:rPr>
              <a:t>Company tax rates</a:t>
            </a:r>
            <a:endParaRPr lang="en-US" b="0" i="0" dirty="0">
              <a:solidFill>
                <a:srgbClr val="212529"/>
              </a:solidFill>
              <a:effectLst/>
              <a:highlight>
                <a:srgbClr val="FFFFFF"/>
              </a:highlight>
              <a:latin typeface="Open Sans" panose="020B0606030504020204" pitchFamily="34" charset="0"/>
            </a:endParaRPr>
          </a:p>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6"/>
              </a:rPr>
              <a:t>Exemptions from paying income tax</a:t>
            </a:r>
            <a:endParaRPr lang="en-US" b="0" i="0" dirty="0">
              <a:solidFill>
                <a:srgbClr val="212529"/>
              </a:solidFill>
              <a:effectLst/>
              <a:highlight>
                <a:srgbClr val="FFFFFF"/>
              </a:highlight>
              <a:latin typeface="Open Sans" panose="020B0606030504020204" pitchFamily="34" charset="0"/>
            </a:endParaRPr>
          </a:p>
          <a:p>
            <a:pPr algn="l">
              <a:lnSpc>
                <a:spcPct val="150000"/>
              </a:lnSpc>
              <a:spcBef>
                <a:spcPts val="0"/>
              </a:spcBef>
              <a:buFont typeface="Arial" panose="020B0604020202020204" pitchFamily="34" charset="0"/>
              <a:buChar char="•"/>
            </a:pPr>
            <a:r>
              <a:rPr lang="en-US" b="1" i="0" u="sng" dirty="0">
                <a:solidFill>
                  <a:srgbClr val="003476"/>
                </a:solidFill>
                <a:effectLst/>
                <a:highlight>
                  <a:srgbClr val="FFFFFF"/>
                </a:highlight>
                <a:latin typeface="Open Sans" panose="020B0606030504020204" pitchFamily="34" charset="0"/>
                <a:hlinkClick r:id="rId7"/>
              </a:rPr>
              <a:t>Luxury tax</a:t>
            </a:r>
            <a:endParaRPr lang="en-US" b="0" i="0" dirty="0">
              <a:solidFill>
                <a:srgbClr val="212529"/>
              </a:solidFill>
              <a:effectLst/>
              <a:highlight>
                <a:srgbClr val="FFFFFF"/>
              </a:highlight>
              <a:latin typeface="Open Sans" panose="020B0606030504020204" pitchFamily="34" charset="0"/>
            </a:endParaRPr>
          </a:p>
          <a:p>
            <a:pPr marL="114300" lvl="0" indent="0">
              <a:buNone/>
            </a:pPr>
            <a:endParaRPr lang="en-US" dirty="0"/>
          </a:p>
        </p:txBody>
      </p:sp>
    </p:spTree>
    <p:extLst>
      <p:ext uri="{BB962C8B-B14F-4D97-AF65-F5344CB8AC3E}">
        <p14:creationId xmlns:p14="http://schemas.microsoft.com/office/powerpoint/2010/main" val="379004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Direct Taxation</a:t>
            </a:r>
            <a:endParaRPr dirty="0"/>
          </a:p>
        </p:txBody>
      </p:sp>
      <p:sp>
        <p:nvSpPr>
          <p:cNvPr id="3" name="Content Placeholder"/>
          <p:cNvSpPr>
            <a:spLocks noGrp="1"/>
          </p:cNvSpPr>
          <p:nvPr>
            <p:ph idx="1"/>
          </p:nvPr>
        </p:nvSpPr>
        <p:spPr/>
        <p:txBody>
          <a:bodyPr/>
          <a:lstStyle/>
          <a:p>
            <a:pPr lvl="0"/>
            <a:r>
              <a:rPr lang="en-US" dirty="0"/>
              <a:t>Resident companies are subject to taxation on their income from both domestic and international sources, hence they are required to report and pay taxes on their worldwide earnings</a:t>
            </a:r>
          </a:p>
          <a:p>
            <a:pPr lvl="0"/>
            <a:endParaRPr lang="en-US" dirty="0"/>
          </a:p>
          <a:p>
            <a:pPr lvl="0"/>
            <a:r>
              <a:rPr lang="en-US" dirty="0"/>
              <a:t>For more details, check the following link:</a:t>
            </a:r>
          </a:p>
          <a:p>
            <a:pPr marL="114300" lvl="0" indent="0">
              <a:buNone/>
            </a:pPr>
            <a:r>
              <a:rPr lang="en-US" dirty="0"/>
              <a:t>https://www.zeya.com/sites/default/files/2023-04/chambers-corporate-tax-guide-2023_greece.pdf</a:t>
            </a:r>
          </a:p>
        </p:txBody>
      </p:sp>
    </p:spTree>
    <p:extLst>
      <p:ext uri="{BB962C8B-B14F-4D97-AF65-F5344CB8AC3E}">
        <p14:creationId xmlns:p14="http://schemas.microsoft.com/office/powerpoint/2010/main" val="299508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Tax Residence</a:t>
            </a:r>
          </a:p>
        </p:txBody>
      </p:sp>
      <p:sp>
        <p:nvSpPr>
          <p:cNvPr id="3" name="Content Placeholder"/>
          <p:cNvSpPr>
            <a:spLocks noGrp="1"/>
          </p:cNvSpPr>
          <p:nvPr>
            <p:ph idx="1"/>
          </p:nvPr>
        </p:nvSpPr>
        <p:spPr/>
        <p:txBody>
          <a:bodyPr>
            <a:normAutofit fontScale="92500" lnSpcReduction="10000"/>
          </a:bodyPr>
          <a:lstStyle/>
          <a:p>
            <a:pPr lvl="0"/>
            <a:r>
              <a:rPr lang="en-US" dirty="0"/>
              <a:t>A legal entity is considered to be a tax resident in Greece if it meets any of the following criteria</a:t>
            </a:r>
          </a:p>
          <a:p>
            <a:pPr lvl="0"/>
            <a:r>
              <a:rPr lang="en-US" dirty="0"/>
              <a:t>Place of incorporation: If the legal entity is incorporated under Greek law, it is automatically considered a tax resident of Greece</a:t>
            </a:r>
          </a:p>
          <a:p>
            <a:pPr lvl="0"/>
            <a:r>
              <a:rPr lang="en-US" dirty="0"/>
              <a:t>Place of effective management: If the legal entity's central management and control, including strategic decision-making, are exercised in Greece, it will be regarded as a tax resident of Greece</a:t>
            </a:r>
          </a:p>
          <a:p>
            <a:pPr lvl="0"/>
            <a:r>
              <a:rPr lang="en-US" dirty="0"/>
              <a:t>The determination of tax residency for legal entities is based on the specific facts and circumstances of each case, considering factors such as the location of board meetings, key decision-making processes, and overall management control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Permanent Establishment</a:t>
            </a:r>
          </a:p>
        </p:txBody>
      </p:sp>
      <p:sp>
        <p:nvSpPr>
          <p:cNvPr id="3" name="Content Placeholder"/>
          <p:cNvSpPr>
            <a:spLocks noGrp="1"/>
          </p:cNvSpPr>
          <p:nvPr>
            <p:ph idx="1"/>
          </p:nvPr>
        </p:nvSpPr>
        <p:spPr/>
        <p:txBody>
          <a:bodyPr>
            <a:normAutofit fontScale="92500" lnSpcReduction="20000"/>
          </a:bodyPr>
          <a:lstStyle/>
          <a:p>
            <a:pPr lvl="0"/>
            <a:r>
              <a:rPr lang="en-US" dirty="0"/>
              <a:t>A foreign legal entity is a tax resident in Greece if it has a Permanent Establishment</a:t>
            </a:r>
          </a:p>
          <a:p>
            <a:pPr lvl="0"/>
            <a:r>
              <a:rPr lang="en-US" dirty="0"/>
              <a:t>From a tax perspective, a permanent establishment is not considered an independent legal entity</a:t>
            </a:r>
          </a:p>
          <a:p>
            <a:pPr lvl="1"/>
            <a:r>
              <a:rPr lang="en-US" dirty="0"/>
              <a:t>All forms of income earned by legal entities are categorized as income derived from business activities and are subject to taxation</a:t>
            </a:r>
          </a:p>
          <a:p>
            <a:pPr lvl="1"/>
            <a:r>
              <a:rPr lang="en-US" dirty="0"/>
              <a:t>This  allows  legal  entities  to  offset  their  business-related expenses  and  losses, ensuring that they are taxed on their net income after considering these deductions</a:t>
            </a:r>
          </a:p>
          <a:p>
            <a:pPr lvl="0"/>
            <a:r>
              <a:rPr lang="en-US" dirty="0"/>
              <a:t>Intra-group payments for dividends, interest, and royalties received by other EU parent entities are exempted from withholding taxes, provided that the legal entity making the payments and the recipient qualify under the conditions set by Directive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Deductible Expenses</a:t>
            </a:r>
          </a:p>
        </p:txBody>
      </p:sp>
      <p:sp>
        <p:nvSpPr>
          <p:cNvPr id="3" name="Content Placeholder"/>
          <p:cNvSpPr>
            <a:spLocks noGrp="1"/>
          </p:cNvSpPr>
          <p:nvPr>
            <p:ph idx="1"/>
          </p:nvPr>
        </p:nvSpPr>
        <p:spPr>
          <a:xfrm>
            <a:off x="3289954" y="2422689"/>
            <a:ext cx="8063845" cy="3754274"/>
          </a:xfrm>
        </p:spPr>
        <p:txBody>
          <a:bodyPr/>
          <a:lstStyle/>
          <a:p>
            <a:pPr lvl="0"/>
            <a:r>
              <a:rPr lang="en-US" dirty="0"/>
              <a:t>All expenses incurred for the business purposes of a company are eligible for deduction</a:t>
            </a:r>
          </a:p>
          <a:p>
            <a:pPr lvl="0"/>
            <a:endParaRPr lang="en-US" dirty="0"/>
          </a:p>
          <a:p>
            <a:pPr lvl="0"/>
            <a:endParaRPr lang="en-US" dirty="0"/>
          </a:p>
        </p:txBody>
      </p:sp>
      <p:pic>
        <p:nvPicPr>
          <p:cNvPr id="5" name="Picture 4">
            <a:extLst>
              <a:ext uri="{FF2B5EF4-FFF2-40B4-BE49-F238E27FC236}">
                <a16:creationId xmlns:a16="http://schemas.microsoft.com/office/drawing/2014/main" id="{D9362E51-4700-5BE6-365B-D5C355717AE7}"/>
              </a:ext>
            </a:extLst>
          </p:cNvPr>
          <p:cNvPicPr>
            <a:picLocks noChangeAspect="1"/>
          </p:cNvPicPr>
          <p:nvPr/>
        </p:nvPicPr>
        <p:blipFill>
          <a:blip r:embed="rId2"/>
          <a:stretch>
            <a:fillRect/>
          </a:stretch>
        </p:blipFill>
        <p:spPr>
          <a:xfrm>
            <a:off x="515331" y="2299170"/>
            <a:ext cx="2524259" cy="40013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Depreciations</a:t>
            </a:r>
          </a:p>
        </p:txBody>
      </p:sp>
      <p:sp>
        <p:nvSpPr>
          <p:cNvPr id="3" name="Content Placeholder"/>
          <p:cNvSpPr>
            <a:spLocks noGrp="1"/>
          </p:cNvSpPr>
          <p:nvPr>
            <p:ph idx="1"/>
          </p:nvPr>
        </p:nvSpPr>
        <p:spPr/>
        <p:txBody>
          <a:bodyPr/>
          <a:lstStyle/>
          <a:p>
            <a:pPr lvl="0"/>
            <a:r>
              <a:rPr lang="en-US" dirty="0"/>
              <a:t>Interest and depreciation costs may be deductible from business income, as companies can deduct interest costs and depreciation costs from rental income</a:t>
            </a:r>
          </a:p>
          <a:p>
            <a:pPr lvl="0"/>
            <a:r>
              <a:rPr lang="en-US" dirty="0"/>
              <a:t>Generally speaking, buildings are depreciated for tax purposes at a rate of 4% on an annual basis, based on the acquisition costs and improvement costs, if applicable</a:t>
            </a:r>
          </a:p>
          <a:p>
            <a:pPr lvl="0"/>
            <a:r>
              <a:rPr lang="en-US" dirty="0"/>
              <a:t>Nevertheless, it must be noted that land itslef is not depreciable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Tax Losses Carried Forward</a:t>
            </a:r>
          </a:p>
        </p:txBody>
      </p:sp>
      <p:sp>
        <p:nvSpPr>
          <p:cNvPr id="3" name="Content Placeholder"/>
          <p:cNvSpPr>
            <a:spLocks noGrp="1"/>
          </p:cNvSpPr>
          <p:nvPr>
            <p:ph idx="1"/>
          </p:nvPr>
        </p:nvSpPr>
        <p:spPr>
          <a:xfrm>
            <a:off x="4194928" y="2611225"/>
            <a:ext cx="7158872" cy="3565738"/>
          </a:xfrm>
        </p:spPr>
        <p:txBody>
          <a:bodyPr/>
          <a:lstStyle/>
          <a:p>
            <a:pPr lvl="0"/>
            <a:r>
              <a:rPr lang="en-US" dirty="0"/>
              <a:t>In Greece, tax losses can be carried forward for a maximum period of 5 years</a:t>
            </a:r>
          </a:p>
        </p:txBody>
      </p:sp>
      <p:pic>
        <p:nvPicPr>
          <p:cNvPr id="5" name="Picture 4">
            <a:extLst>
              <a:ext uri="{FF2B5EF4-FFF2-40B4-BE49-F238E27FC236}">
                <a16:creationId xmlns:a16="http://schemas.microsoft.com/office/drawing/2014/main" id="{7CF8573C-1FC9-3774-097A-375419759E85}"/>
              </a:ext>
            </a:extLst>
          </p:cNvPr>
          <p:cNvPicPr>
            <a:picLocks noChangeAspect="1"/>
          </p:cNvPicPr>
          <p:nvPr/>
        </p:nvPicPr>
        <p:blipFill>
          <a:blip r:embed="rId2"/>
          <a:stretch>
            <a:fillRect/>
          </a:stretch>
        </p:blipFill>
        <p:spPr>
          <a:xfrm>
            <a:off x="1082002" y="3558736"/>
            <a:ext cx="2524259" cy="23800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Transfer Pricing</a:t>
            </a:r>
          </a:p>
        </p:txBody>
      </p:sp>
      <p:sp>
        <p:nvSpPr>
          <p:cNvPr id="3" name="Content Placeholder"/>
          <p:cNvSpPr>
            <a:spLocks noGrp="1"/>
          </p:cNvSpPr>
          <p:nvPr>
            <p:ph idx="1"/>
          </p:nvPr>
        </p:nvSpPr>
        <p:spPr/>
        <p:txBody>
          <a:bodyPr/>
          <a:lstStyle/>
          <a:p>
            <a:pPr lvl="0"/>
            <a:r>
              <a:rPr lang="en-US" dirty="0"/>
              <a:t>Enterprises that are required to prepare a transfer pricing file in Greece are also obligated to annually report their related-party transactions conducted during the fiscal year being reported</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1284</Words>
  <Application>Microsoft Office PowerPoint</Application>
  <PresentationFormat>Widescreen</PresentationFormat>
  <Paragraphs>90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Open Sans</vt:lpstr>
      <vt:lpstr>Office Theme</vt:lpstr>
      <vt:lpstr>Corporate Taxation</vt:lpstr>
      <vt:lpstr>Outline</vt:lpstr>
      <vt:lpstr>Direct Taxation</vt:lpstr>
      <vt:lpstr>Tax Residence</vt:lpstr>
      <vt:lpstr>Permanent Establishment</vt:lpstr>
      <vt:lpstr>Deductible Expenses</vt:lpstr>
      <vt:lpstr>Depreciations</vt:lpstr>
      <vt:lpstr>Tax Losses Carried Forward</vt:lpstr>
      <vt:lpstr>Transfer Pricing</vt:lpstr>
      <vt:lpstr>Special Tax Regimes</vt:lpstr>
      <vt:lpstr>Starting from the tax year 2023 onwards, these charterers can benefit from the </vt:lpstr>
      <vt:lpstr>Anti-Avoidance Rules</vt:lpstr>
      <vt:lpstr>Other Anti-abuse Rules</vt:lpstr>
      <vt:lpstr>Time Limitation for Tax Audits</vt:lpstr>
      <vt:lpstr>Time Limitation for Tax Audits</vt:lpstr>
      <vt:lpstr>INDIRECT TAXATION</vt:lpstr>
      <vt:lpstr>Value Added Tax</vt:lpstr>
      <vt:lpstr>VAT Rates</vt:lpstr>
      <vt:lpstr>Currently Applicable VAT Rates</vt:lpstr>
      <vt:lpstr>Stamp Duty</vt:lpstr>
      <vt:lpstr>Applicable Stamp Duty Rates</vt:lpstr>
      <vt:lpstr>Capital Accumulation Tax Following Incorporation </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Taxation</dc:title>
  <dc:creator>Tulip Gonsalves</dc:creator>
  <cp:lastModifiedBy>Tulip Gonsalves</cp:lastModifiedBy>
  <cp:revision>10</cp:revision>
  <dcterms:created xsi:type="dcterms:W3CDTF">2023-08-28T15:06:23Z</dcterms:created>
  <dcterms:modified xsi:type="dcterms:W3CDTF">2024-06-24T12:17:11Z</dcterms:modified>
</cp:coreProperties>
</file>