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1"/>
  </p:notesMasterIdLst>
  <p:sldIdLst>
    <p:sldId id="256" r:id="rId2"/>
    <p:sldId id="275" r:id="rId3"/>
    <p:sldId id="276" r:id="rId4"/>
    <p:sldId id="313" r:id="rId5"/>
    <p:sldId id="314" r:id="rId6"/>
    <p:sldId id="315" r:id="rId7"/>
    <p:sldId id="316" r:id="rId8"/>
    <p:sldId id="317" r:id="rId9"/>
    <p:sldId id="277" r:id="rId10"/>
    <p:sldId id="278" r:id="rId11"/>
    <p:sldId id="280" r:id="rId12"/>
    <p:sldId id="319" r:id="rId13"/>
    <p:sldId id="318" r:id="rId14"/>
    <p:sldId id="279" r:id="rId15"/>
    <p:sldId id="320" r:id="rId16"/>
    <p:sldId id="321" r:id="rId17"/>
    <p:sldId id="322"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3" r:id="rId39"/>
    <p:sldId id="304" r:id="rId40"/>
    <p:sldId id="305" r:id="rId41"/>
    <p:sldId id="306" r:id="rId42"/>
    <p:sldId id="307" r:id="rId43"/>
    <p:sldId id="308" r:id="rId44"/>
    <p:sldId id="309" r:id="rId45"/>
    <p:sldId id="310" r:id="rId46"/>
    <p:sldId id="311" r:id="rId47"/>
    <p:sldId id="312" r:id="rId48"/>
    <p:sldId id="301" r:id="rId49"/>
    <p:sldId id="302" r:id="rId5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g3OZGJaLxendpBMjP6BcA0aNvp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86" d="100"/>
          <a:sy n="86" d="100"/>
        </p:scale>
        <p:origin x="53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2.xml.rels><?xml version="1.0" encoding="UTF-8" standalone="yes"?>
<Relationships xmlns="http://schemas.openxmlformats.org/package/2006/relationships"><Relationship Id="rId2" Type="http://schemas.openxmlformats.org/officeDocument/2006/relationships/hyperlink" Target="http://www.eban.org/" TargetMode="External"/><Relationship Id="rId1" Type="http://schemas.openxmlformats.org/officeDocument/2006/relationships/hyperlink" Target="https://angel.co/europe/investors"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www.eban.org/" TargetMode="External"/><Relationship Id="rId1" Type="http://schemas.openxmlformats.org/officeDocument/2006/relationships/hyperlink" Target="https://angel.co/europe/investors" TargetMode="Externa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1EC37B-A9E2-4201-BD06-FD5A9B4F92B1}" type="doc">
      <dgm:prSet loTypeId="urn:microsoft.com/office/officeart/2005/8/layout/hierarchy4" loCatId="hierarchy" qsTypeId="urn:microsoft.com/office/officeart/2005/8/quickstyle/simple3" qsCatId="simple" csTypeId="urn:microsoft.com/office/officeart/2005/8/colors/accent3_5" csCatId="accent3" phldr="1"/>
      <dgm:spPr/>
      <dgm:t>
        <a:bodyPr/>
        <a:lstStyle/>
        <a:p>
          <a:endParaRPr lang="en-US"/>
        </a:p>
      </dgm:t>
    </dgm:pt>
    <dgm:pt modelId="{05077598-8DA4-477B-8718-4C614A1B3C85}">
      <dgm:prSet phldrT="[Text]" custT="1"/>
      <dgm:spPr/>
      <dgm:t>
        <a:bodyPr/>
        <a:lstStyle/>
        <a:p>
          <a:r xmlns:a="http://schemas.openxmlformats.org/drawingml/2006/main">
            <a:rPr lang="uk" sz="4400" noProof="0" dirty="0"/>
            <a:t>Громадський</a:t>
          </a:r>
        </a:p>
      </dgm:t>
    </dgm:pt>
    <dgm:pt modelId="{3CF811B4-F8D1-4A43-BB08-3FDA9CBBEAF0}" type="parTrans" cxnId="{4EEA8CFC-4C42-4ACD-9924-3F61D9DFDAB8}">
      <dgm:prSet/>
      <dgm:spPr/>
      <dgm:t>
        <a:bodyPr/>
        <a:lstStyle/>
        <a:p>
          <a:endParaRPr lang="en-US"/>
        </a:p>
      </dgm:t>
    </dgm:pt>
    <dgm:pt modelId="{60CB0FE2-1DE3-4B31-9C22-32A36D9A955D}" type="sibTrans" cxnId="{4EEA8CFC-4C42-4ACD-9924-3F61D9DFDAB8}">
      <dgm:prSet/>
      <dgm:spPr/>
      <dgm:t>
        <a:bodyPr/>
        <a:lstStyle/>
        <a:p>
          <a:endParaRPr lang="en-US"/>
        </a:p>
      </dgm:t>
    </dgm:pt>
    <dgm:pt modelId="{3B5BE450-241D-4775-95C0-0AE63E23ABC0}">
      <dgm:prSet phldrT="[Text]" custT="1"/>
      <dgm:spPr/>
      <dgm:t>
        <a:bodyPr/>
        <a:lstStyle/>
        <a:p>
          <a:r xmlns:a="http://schemas.openxmlformats.org/drawingml/2006/main">
            <a:rPr lang="uk" sz="1800" noProof="0" dirty="0"/>
            <a:t>Гранти</a:t>
          </a:r>
        </a:p>
      </dgm:t>
    </dgm:pt>
    <dgm:pt modelId="{C9F20D07-2686-4EE9-A977-5956F7094461}" type="parTrans" cxnId="{52905A6B-3589-442C-A865-41604DAEB575}">
      <dgm:prSet/>
      <dgm:spPr/>
      <dgm:t>
        <a:bodyPr/>
        <a:lstStyle/>
        <a:p>
          <a:endParaRPr lang="en-US"/>
        </a:p>
      </dgm:t>
    </dgm:pt>
    <dgm:pt modelId="{40C10AEF-6A93-41AA-AE0C-647AF5A50495}" type="sibTrans" cxnId="{52905A6B-3589-442C-A865-41604DAEB575}">
      <dgm:prSet/>
      <dgm:spPr/>
      <dgm:t>
        <a:bodyPr/>
        <a:lstStyle/>
        <a:p>
          <a:endParaRPr lang="en-US"/>
        </a:p>
      </dgm:t>
    </dgm:pt>
    <dgm:pt modelId="{AF1F798F-0FF0-4325-A51E-CA8A05D64B93}">
      <dgm:prSet phldrT="[Text]" custT="1"/>
      <dgm:spPr/>
      <dgm:t>
        <a:bodyPr/>
        <a:lstStyle/>
        <a:p>
          <a:r xmlns:a="http://schemas.openxmlformats.org/drawingml/2006/main">
            <a:rPr lang="uk" sz="1800" noProof="0" dirty="0"/>
            <a:t>Власний капітал</a:t>
          </a:r>
        </a:p>
      </dgm:t>
    </dgm:pt>
    <dgm:pt modelId="{A9D0D2F2-75B6-4CC0-9DAB-24D245C8C7D0}" type="parTrans" cxnId="{0B9109FE-E581-40AD-BE7E-6D3A84776008}">
      <dgm:prSet/>
      <dgm:spPr/>
      <dgm:t>
        <a:bodyPr/>
        <a:lstStyle/>
        <a:p>
          <a:endParaRPr lang="en-US"/>
        </a:p>
      </dgm:t>
    </dgm:pt>
    <dgm:pt modelId="{FB323478-29AC-43B3-94B2-079EF5AFD091}" type="sibTrans" cxnId="{0B9109FE-E581-40AD-BE7E-6D3A84776008}">
      <dgm:prSet/>
      <dgm:spPr/>
      <dgm:t>
        <a:bodyPr/>
        <a:lstStyle/>
        <a:p>
          <a:endParaRPr lang="en-US"/>
        </a:p>
      </dgm:t>
    </dgm:pt>
    <dgm:pt modelId="{7C8EB244-D94B-4DF6-8272-1190CDEB1912}">
      <dgm:prSet phldrT="[Text]" custT="1"/>
      <dgm:spPr/>
      <dgm:t>
        <a:bodyPr/>
        <a:lstStyle/>
        <a:p>
          <a:r xmlns:a="http://schemas.openxmlformats.org/drawingml/2006/main">
            <a:rPr lang="uk" sz="4400" noProof="0" dirty="0"/>
            <a:t>Приватний</a:t>
          </a:r>
        </a:p>
      </dgm:t>
    </dgm:pt>
    <dgm:pt modelId="{F3AB0EEF-47B2-43B7-906D-227E6326E7B5}" type="parTrans" cxnId="{F8BC5C2B-F482-4840-979D-5DD75F65BC1E}">
      <dgm:prSet/>
      <dgm:spPr/>
      <dgm:t>
        <a:bodyPr/>
        <a:lstStyle/>
        <a:p>
          <a:endParaRPr lang="en-US"/>
        </a:p>
      </dgm:t>
    </dgm:pt>
    <dgm:pt modelId="{D322263C-CA18-4FE6-BB99-98A768BCC102}" type="sibTrans" cxnId="{F8BC5C2B-F482-4840-979D-5DD75F65BC1E}">
      <dgm:prSet/>
      <dgm:spPr/>
      <dgm:t>
        <a:bodyPr/>
        <a:lstStyle/>
        <a:p>
          <a:endParaRPr lang="en-US"/>
        </a:p>
      </dgm:t>
    </dgm:pt>
    <dgm:pt modelId="{09985E08-568E-43C8-AB82-E916E0EDE52C}">
      <dgm:prSet phldrT="[Text]" custT="1"/>
      <dgm:spPr/>
      <dgm:t>
        <a:bodyPr/>
        <a:lstStyle/>
        <a:p>
          <a:r xmlns:a="http://schemas.openxmlformats.org/drawingml/2006/main">
            <a:rPr lang="uk" sz="1600" noProof="0" dirty="0"/>
            <a:t>Ангели-інвестори</a:t>
          </a:r>
        </a:p>
      </dgm:t>
    </dgm:pt>
    <dgm:pt modelId="{D4BD7836-0407-4994-A6F4-980008A37190}" type="parTrans" cxnId="{C4688980-B0A0-478C-A7F4-354E41F9CC5C}">
      <dgm:prSet/>
      <dgm:spPr/>
      <dgm:t>
        <a:bodyPr/>
        <a:lstStyle/>
        <a:p>
          <a:endParaRPr lang="en-US"/>
        </a:p>
      </dgm:t>
    </dgm:pt>
    <dgm:pt modelId="{19D8BD7A-55D1-4B13-864B-E2AC8F9FAD9F}" type="sibTrans" cxnId="{C4688980-B0A0-478C-A7F4-354E41F9CC5C}">
      <dgm:prSet/>
      <dgm:spPr/>
      <dgm:t>
        <a:bodyPr/>
        <a:lstStyle/>
        <a:p>
          <a:endParaRPr lang="en-US"/>
        </a:p>
      </dgm:t>
    </dgm:pt>
    <dgm:pt modelId="{47C63FFC-40F0-4EF4-83AB-0049BA92C6AD}">
      <dgm:prSet phldrT="[Text]" custT="1"/>
      <dgm:spPr/>
      <dgm:t>
        <a:bodyPr/>
        <a:lstStyle/>
        <a:p>
          <a:r xmlns:a="http://schemas.openxmlformats.org/drawingml/2006/main">
            <a:rPr lang="uk" sz="1800" noProof="0" dirty="0"/>
            <a:t>борг</a:t>
          </a:r>
        </a:p>
      </dgm:t>
    </dgm:pt>
    <dgm:pt modelId="{4DF3F7DA-F5ED-4588-AFE5-AF1DF6A314C4}" type="parTrans" cxnId="{0FF0C5A3-9134-408D-A3AA-380AE714FA1C}">
      <dgm:prSet/>
      <dgm:spPr/>
      <dgm:t>
        <a:bodyPr/>
        <a:lstStyle/>
        <a:p>
          <a:endParaRPr lang="en-US"/>
        </a:p>
      </dgm:t>
    </dgm:pt>
    <dgm:pt modelId="{13134DAE-8FD4-41AC-98EC-6CF3DB51B033}" type="sibTrans" cxnId="{0FF0C5A3-9134-408D-A3AA-380AE714FA1C}">
      <dgm:prSet/>
      <dgm:spPr/>
      <dgm:t>
        <a:bodyPr/>
        <a:lstStyle/>
        <a:p>
          <a:endParaRPr lang="en-US"/>
        </a:p>
      </dgm:t>
    </dgm:pt>
    <dgm:pt modelId="{3B5BF3AA-3B62-4F5C-B8D6-C5B9426CC436}">
      <dgm:prSet phldrT="[Text]" custT="1"/>
      <dgm:spPr/>
      <dgm:t>
        <a:bodyPr/>
        <a:lstStyle/>
        <a:p>
          <a:r xmlns:a="http://schemas.openxmlformats.org/drawingml/2006/main">
            <a:rPr lang="uk" sz="1600" noProof="0" dirty="0"/>
            <a:t>Венчурний капітал</a:t>
          </a:r>
        </a:p>
      </dgm:t>
    </dgm:pt>
    <dgm:pt modelId="{4A9554B7-E7BA-43A9-B2D3-5B50A58D40D7}" type="parTrans" cxnId="{2E8AD905-DECB-42D1-91BC-0ADCEDFF374D}">
      <dgm:prSet/>
      <dgm:spPr/>
      <dgm:t>
        <a:bodyPr/>
        <a:lstStyle/>
        <a:p>
          <a:endParaRPr lang="en-US"/>
        </a:p>
      </dgm:t>
    </dgm:pt>
    <dgm:pt modelId="{23D8F6FF-D185-46D5-8BC6-99CC5E09F28A}" type="sibTrans" cxnId="{2E8AD905-DECB-42D1-91BC-0ADCEDFF374D}">
      <dgm:prSet/>
      <dgm:spPr/>
      <dgm:t>
        <a:bodyPr/>
        <a:lstStyle/>
        <a:p>
          <a:endParaRPr lang="en-US"/>
        </a:p>
      </dgm:t>
    </dgm:pt>
    <dgm:pt modelId="{466CDDCE-FCCA-4AC5-84E7-513207E24D29}">
      <dgm:prSet phldrT="[Text]" custT="1"/>
      <dgm:spPr/>
      <dgm:t>
        <a:bodyPr/>
        <a:lstStyle/>
        <a:p>
          <a:r xmlns:a="http://schemas.openxmlformats.org/drawingml/2006/main">
            <a:rPr lang="uk" sz="1600" noProof="0" dirty="0"/>
            <a:t>Прискорювачі</a:t>
          </a:r>
        </a:p>
      </dgm:t>
    </dgm:pt>
    <dgm:pt modelId="{D76ED1D8-E2DC-4ABD-94FA-C1F610176F6E}" type="parTrans" cxnId="{69B3CF64-99BC-4C2B-B3BA-EA0476F912E9}">
      <dgm:prSet/>
      <dgm:spPr/>
      <dgm:t>
        <a:bodyPr/>
        <a:lstStyle/>
        <a:p>
          <a:endParaRPr lang="en-US"/>
        </a:p>
      </dgm:t>
    </dgm:pt>
    <dgm:pt modelId="{EA4CE156-3947-47F3-AB57-CE878254D9D9}" type="sibTrans" cxnId="{69B3CF64-99BC-4C2B-B3BA-EA0476F912E9}">
      <dgm:prSet/>
      <dgm:spPr/>
      <dgm:t>
        <a:bodyPr/>
        <a:lstStyle/>
        <a:p>
          <a:endParaRPr lang="en-US"/>
        </a:p>
      </dgm:t>
    </dgm:pt>
    <dgm:pt modelId="{854D5AFE-AF9E-4509-BB26-11E5AD0E8410}">
      <dgm:prSet phldrT="[Text]" custT="1"/>
      <dgm:spPr/>
      <dgm:t>
        <a:bodyPr/>
        <a:lstStyle/>
        <a:p>
          <a:r xmlns:a="http://schemas.openxmlformats.org/drawingml/2006/main">
            <a:rPr lang="uk" sz="1600" noProof="0" dirty="0"/>
            <a:t>Власний</a:t>
          </a:r>
        </a:p>
      </dgm:t>
    </dgm:pt>
    <dgm:pt modelId="{0A5EA414-3D76-4E5D-BFAC-B602391F225D}" type="parTrans" cxnId="{26CF6103-B91F-4FE9-AF22-02C149D28459}">
      <dgm:prSet/>
      <dgm:spPr/>
      <dgm:t>
        <a:bodyPr/>
        <a:lstStyle/>
        <a:p>
          <a:endParaRPr lang="en-US"/>
        </a:p>
      </dgm:t>
    </dgm:pt>
    <dgm:pt modelId="{24F2E7E5-45E9-4029-A3AC-4C917A791BBB}" type="sibTrans" cxnId="{26CF6103-B91F-4FE9-AF22-02C149D28459}">
      <dgm:prSet/>
      <dgm:spPr/>
      <dgm:t>
        <a:bodyPr/>
        <a:lstStyle/>
        <a:p>
          <a:endParaRPr lang="en-US"/>
        </a:p>
      </dgm:t>
    </dgm:pt>
    <dgm:pt modelId="{DA817561-B8CF-4D28-A459-21A2DA2EDC33}">
      <dgm:prSet phldrT="[Text]" custT="1"/>
      <dgm:spPr/>
      <dgm:t>
        <a:bodyPr/>
        <a:lstStyle/>
        <a:p>
          <a:r xmlns:a="http://schemas.openxmlformats.org/drawingml/2006/main">
            <a:rPr lang="uk" sz="1600" noProof="0" dirty="0"/>
            <a:t>ICO</a:t>
          </a:r>
        </a:p>
      </dgm:t>
    </dgm:pt>
    <dgm:pt modelId="{062CA09B-29EA-403C-9A90-D043BE4A5002}" type="parTrans" cxnId="{C488E5E7-4997-4A25-838B-32F4A31F7CD8}">
      <dgm:prSet/>
      <dgm:spPr/>
      <dgm:t>
        <a:bodyPr/>
        <a:lstStyle/>
        <a:p>
          <a:endParaRPr lang="en-US"/>
        </a:p>
      </dgm:t>
    </dgm:pt>
    <dgm:pt modelId="{15A1629F-1BCD-40B3-AA6B-C3DD69A628FD}" type="sibTrans" cxnId="{C488E5E7-4997-4A25-838B-32F4A31F7CD8}">
      <dgm:prSet/>
      <dgm:spPr/>
      <dgm:t>
        <a:bodyPr/>
        <a:lstStyle/>
        <a:p>
          <a:endParaRPr lang="en-US"/>
        </a:p>
      </dgm:t>
    </dgm:pt>
    <dgm:pt modelId="{9B709600-E5D3-4CB7-AD11-61C1497AD0F6}">
      <dgm:prSet phldrT="[Text]" custT="1"/>
      <dgm:spPr/>
      <dgm:t>
        <a:bodyPr/>
        <a:lstStyle/>
        <a:p>
          <a:r xmlns:a="http://schemas.openxmlformats.org/drawingml/2006/main">
            <a:rPr lang="uk" sz="1600" noProof="0" dirty="0"/>
            <a:t>Краудфандинг</a:t>
          </a:r>
        </a:p>
      </dgm:t>
    </dgm:pt>
    <dgm:pt modelId="{C7D9571B-8686-4F28-89C1-C5A6938C03FF}" type="parTrans" cxnId="{8544B921-B235-49D5-A854-F948D0A3D67D}">
      <dgm:prSet/>
      <dgm:spPr/>
      <dgm:t>
        <a:bodyPr/>
        <a:lstStyle/>
        <a:p>
          <a:endParaRPr lang="en-US"/>
        </a:p>
      </dgm:t>
    </dgm:pt>
    <dgm:pt modelId="{BBBF8E7F-415D-4A92-8D26-12CA22B8E712}" type="sibTrans" cxnId="{8544B921-B235-49D5-A854-F948D0A3D67D}">
      <dgm:prSet/>
      <dgm:spPr/>
      <dgm:t>
        <a:bodyPr/>
        <a:lstStyle/>
        <a:p>
          <a:endParaRPr lang="en-US"/>
        </a:p>
      </dgm:t>
    </dgm:pt>
    <dgm:pt modelId="{5C1A47AF-F5E8-48CD-A916-FB05FA45D4DE}">
      <dgm:prSet phldrT="[Text]" custT="1"/>
      <dgm:spPr/>
      <dgm:t>
        <a:bodyPr/>
        <a:lstStyle/>
        <a:p>
          <a:r xmlns:a="http://schemas.openxmlformats.org/drawingml/2006/main">
            <a:rPr lang="uk" sz="1800" noProof="0" dirty="0"/>
            <a:t>ЄС</a:t>
          </a:r>
        </a:p>
      </dgm:t>
    </dgm:pt>
    <dgm:pt modelId="{794CE1F0-9B5E-4E8C-998C-19D68680F401}" type="parTrans" cxnId="{20FD9687-2537-45FE-B3D2-B113ED4D52C1}">
      <dgm:prSet/>
      <dgm:spPr/>
      <dgm:t>
        <a:bodyPr/>
        <a:lstStyle/>
        <a:p>
          <a:endParaRPr lang="en-US"/>
        </a:p>
      </dgm:t>
    </dgm:pt>
    <dgm:pt modelId="{289E1291-2ED7-4CCB-BBBE-F2C0A74D8CA0}" type="sibTrans" cxnId="{20FD9687-2537-45FE-B3D2-B113ED4D52C1}">
      <dgm:prSet/>
      <dgm:spPr/>
      <dgm:t>
        <a:bodyPr/>
        <a:lstStyle/>
        <a:p>
          <a:endParaRPr lang="en-US"/>
        </a:p>
      </dgm:t>
    </dgm:pt>
    <dgm:pt modelId="{D03409E2-AC9D-4DFE-B041-8031799B8A6B}">
      <dgm:prSet phldrT="[Text]" custT="1"/>
      <dgm:spPr/>
      <dgm:t>
        <a:bodyPr/>
        <a:lstStyle/>
        <a:p>
          <a:r xmlns:a="http://schemas.openxmlformats.org/drawingml/2006/main">
            <a:rPr lang="uk" sz="1800" noProof="0" dirty="0"/>
            <a:t>Держава</a:t>
          </a:r>
        </a:p>
      </dgm:t>
    </dgm:pt>
    <dgm:pt modelId="{8C72A353-62DA-4FA0-A092-FF5DA8216B18}" type="parTrans" cxnId="{52D5598B-B134-476D-90B9-D307923671ED}">
      <dgm:prSet/>
      <dgm:spPr/>
      <dgm:t>
        <a:bodyPr/>
        <a:lstStyle/>
        <a:p>
          <a:endParaRPr lang="en-US"/>
        </a:p>
      </dgm:t>
    </dgm:pt>
    <dgm:pt modelId="{00096648-CD9F-4AC2-9FDF-8E9506B04220}" type="sibTrans" cxnId="{52D5598B-B134-476D-90B9-D307923671ED}">
      <dgm:prSet/>
      <dgm:spPr/>
      <dgm:t>
        <a:bodyPr/>
        <a:lstStyle/>
        <a:p>
          <a:endParaRPr lang="en-US"/>
        </a:p>
      </dgm:t>
    </dgm:pt>
    <dgm:pt modelId="{20612881-24CE-43A6-B615-317616C17C11}">
      <dgm:prSet phldrT="[Text]" custT="1"/>
      <dgm:spPr/>
      <dgm:t>
        <a:bodyPr/>
        <a:lstStyle/>
        <a:p>
          <a:r xmlns:a="http://schemas.openxmlformats.org/drawingml/2006/main">
            <a:rPr lang="uk" sz="1800" noProof="0" dirty="0"/>
            <a:t>Кредити</a:t>
          </a:r>
        </a:p>
      </dgm:t>
    </dgm:pt>
    <dgm:pt modelId="{4906E17B-C2E5-41A1-9AF2-A886F7CB5F8D}" type="parTrans" cxnId="{D44BFFEB-C3E6-4C0E-9532-46965250D69F}">
      <dgm:prSet/>
      <dgm:spPr/>
      <dgm:t>
        <a:bodyPr/>
        <a:lstStyle/>
        <a:p>
          <a:endParaRPr lang="en-US"/>
        </a:p>
      </dgm:t>
    </dgm:pt>
    <dgm:pt modelId="{E17090E5-485B-437F-8159-8FD2E2BAE862}" type="sibTrans" cxnId="{D44BFFEB-C3E6-4C0E-9532-46965250D69F}">
      <dgm:prSet/>
      <dgm:spPr/>
      <dgm:t>
        <a:bodyPr/>
        <a:lstStyle/>
        <a:p>
          <a:endParaRPr lang="en-US"/>
        </a:p>
      </dgm:t>
    </dgm:pt>
    <dgm:pt modelId="{1C72711A-EB91-4A7C-ACC1-A8230AF1A06B}">
      <dgm:prSet phldrT="[Text]" custT="1"/>
      <dgm:spPr/>
      <dgm:t>
        <a:bodyPr/>
        <a:lstStyle/>
        <a:p>
          <a:r xmlns:a="http://schemas.openxmlformats.org/drawingml/2006/main">
            <a:rPr lang="uk" sz="1800" noProof="0" dirty="0"/>
            <a:t>Гарантії</a:t>
          </a:r>
        </a:p>
      </dgm:t>
    </dgm:pt>
    <dgm:pt modelId="{EEE45F09-69EC-4C26-9DC8-5622D6DCAB11}" type="parTrans" cxnId="{8F4C0EF3-DABC-4115-9FA1-966E57F04F9A}">
      <dgm:prSet/>
      <dgm:spPr/>
      <dgm:t>
        <a:bodyPr/>
        <a:lstStyle/>
        <a:p>
          <a:endParaRPr lang="en-US"/>
        </a:p>
      </dgm:t>
    </dgm:pt>
    <dgm:pt modelId="{13E907C3-C037-40D2-B82B-E73184C60ADA}" type="sibTrans" cxnId="{8F4C0EF3-DABC-4115-9FA1-966E57F04F9A}">
      <dgm:prSet/>
      <dgm:spPr/>
      <dgm:t>
        <a:bodyPr/>
        <a:lstStyle/>
        <a:p>
          <a:endParaRPr lang="en-US"/>
        </a:p>
      </dgm:t>
    </dgm:pt>
    <dgm:pt modelId="{94DC2A39-11B2-4513-8C07-DBC4F494246C}" type="pres">
      <dgm:prSet presAssocID="{C31EC37B-A9E2-4201-BD06-FD5A9B4F92B1}" presName="Name0" presStyleCnt="0">
        <dgm:presLayoutVars>
          <dgm:chPref val="1"/>
          <dgm:dir/>
          <dgm:animOne val="branch"/>
          <dgm:animLvl val="lvl"/>
          <dgm:resizeHandles/>
        </dgm:presLayoutVars>
      </dgm:prSet>
      <dgm:spPr/>
    </dgm:pt>
    <dgm:pt modelId="{4EA32B63-5179-40F9-84DC-D89C0A6A5AD5}" type="pres">
      <dgm:prSet presAssocID="{05077598-8DA4-477B-8718-4C614A1B3C85}" presName="vertOne" presStyleCnt="0"/>
      <dgm:spPr/>
    </dgm:pt>
    <dgm:pt modelId="{2FB3604B-DF23-42AE-8D6F-5886328F1430}" type="pres">
      <dgm:prSet presAssocID="{05077598-8DA4-477B-8718-4C614A1B3C85}" presName="txOne" presStyleLbl="node0" presStyleIdx="0" presStyleCnt="2">
        <dgm:presLayoutVars>
          <dgm:chPref val="3"/>
        </dgm:presLayoutVars>
      </dgm:prSet>
      <dgm:spPr/>
    </dgm:pt>
    <dgm:pt modelId="{8CFE0DFB-E1AD-4D5B-A388-A0EC8ED155D7}" type="pres">
      <dgm:prSet presAssocID="{05077598-8DA4-477B-8718-4C614A1B3C85}" presName="parTransOne" presStyleCnt="0"/>
      <dgm:spPr/>
    </dgm:pt>
    <dgm:pt modelId="{9C7B35E2-96E9-44B3-8745-692D9AB9C928}" type="pres">
      <dgm:prSet presAssocID="{05077598-8DA4-477B-8718-4C614A1B3C85}" presName="horzOne" presStyleCnt="0"/>
      <dgm:spPr/>
    </dgm:pt>
    <dgm:pt modelId="{BD5DF3BA-5A6E-4D83-82F4-9308A60CD80D}" type="pres">
      <dgm:prSet presAssocID="{3B5BE450-241D-4775-95C0-0AE63E23ABC0}" presName="vertTwo" presStyleCnt="0"/>
      <dgm:spPr/>
    </dgm:pt>
    <dgm:pt modelId="{732AF0D3-C400-484F-AD26-0FEA67EE8C08}" type="pres">
      <dgm:prSet presAssocID="{3B5BE450-241D-4775-95C0-0AE63E23ABC0}" presName="txTwo" presStyleLbl="node2" presStyleIdx="0" presStyleCnt="8">
        <dgm:presLayoutVars>
          <dgm:chPref val="3"/>
        </dgm:presLayoutVars>
      </dgm:prSet>
      <dgm:spPr/>
    </dgm:pt>
    <dgm:pt modelId="{1C04120B-2266-4D91-BCAA-6E7D905B3856}" type="pres">
      <dgm:prSet presAssocID="{3B5BE450-241D-4775-95C0-0AE63E23ABC0}" presName="parTransTwo" presStyleCnt="0"/>
      <dgm:spPr/>
    </dgm:pt>
    <dgm:pt modelId="{773B014D-2996-4025-BB77-C45A2FE4B8AD}" type="pres">
      <dgm:prSet presAssocID="{3B5BE450-241D-4775-95C0-0AE63E23ABC0}" presName="horzTwo" presStyleCnt="0"/>
      <dgm:spPr/>
    </dgm:pt>
    <dgm:pt modelId="{312508BA-34F5-4590-9084-6876FD03DEB5}" type="pres">
      <dgm:prSet presAssocID="{5C1A47AF-F5E8-48CD-A916-FB05FA45D4DE}" presName="vertThree" presStyleCnt="0"/>
      <dgm:spPr/>
    </dgm:pt>
    <dgm:pt modelId="{FA3EEF2E-35EE-4E52-A284-D7DBCCD6173D}" type="pres">
      <dgm:prSet presAssocID="{5C1A47AF-F5E8-48CD-A916-FB05FA45D4DE}" presName="txThree" presStyleLbl="node3" presStyleIdx="0" presStyleCnt="5">
        <dgm:presLayoutVars>
          <dgm:chPref val="3"/>
        </dgm:presLayoutVars>
      </dgm:prSet>
      <dgm:spPr/>
    </dgm:pt>
    <dgm:pt modelId="{177EE0EC-814E-4976-B455-3E23DF1A13DD}" type="pres">
      <dgm:prSet presAssocID="{5C1A47AF-F5E8-48CD-A916-FB05FA45D4DE}" presName="horzThree" presStyleCnt="0"/>
      <dgm:spPr/>
    </dgm:pt>
    <dgm:pt modelId="{C413F50A-D468-49EB-B260-B3071311ECE9}" type="pres">
      <dgm:prSet presAssocID="{289E1291-2ED7-4CCB-BBBE-F2C0A74D8CA0}" presName="sibSpaceThree" presStyleCnt="0"/>
      <dgm:spPr/>
    </dgm:pt>
    <dgm:pt modelId="{2B03DA21-985C-4E9C-A369-5994B924C05A}" type="pres">
      <dgm:prSet presAssocID="{D03409E2-AC9D-4DFE-B041-8031799B8A6B}" presName="vertThree" presStyleCnt="0"/>
      <dgm:spPr/>
    </dgm:pt>
    <dgm:pt modelId="{3296C730-6301-4428-8D6A-FF293BB14426}" type="pres">
      <dgm:prSet presAssocID="{D03409E2-AC9D-4DFE-B041-8031799B8A6B}" presName="txThree" presStyleLbl="node3" presStyleIdx="1" presStyleCnt="5">
        <dgm:presLayoutVars>
          <dgm:chPref val="3"/>
        </dgm:presLayoutVars>
      </dgm:prSet>
      <dgm:spPr/>
    </dgm:pt>
    <dgm:pt modelId="{5AE81ED6-218F-4678-AE06-EAD704D8FDD5}" type="pres">
      <dgm:prSet presAssocID="{D03409E2-AC9D-4DFE-B041-8031799B8A6B}" presName="horzThree" presStyleCnt="0"/>
      <dgm:spPr/>
    </dgm:pt>
    <dgm:pt modelId="{9112B785-E8A3-46FC-8D70-3F97CB8A77B6}" type="pres">
      <dgm:prSet presAssocID="{40C10AEF-6A93-41AA-AE0C-647AF5A50495}" presName="sibSpaceTwo" presStyleCnt="0"/>
      <dgm:spPr/>
    </dgm:pt>
    <dgm:pt modelId="{E2C30819-A348-44E0-9984-A3CA8F5378FA}" type="pres">
      <dgm:prSet presAssocID="{AF1F798F-0FF0-4325-A51E-CA8A05D64B93}" presName="vertTwo" presStyleCnt="0"/>
      <dgm:spPr/>
    </dgm:pt>
    <dgm:pt modelId="{9588932D-08DC-4ECE-BC1A-7FF931E3470E}" type="pres">
      <dgm:prSet presAssocID="{AF1F798F-0FF0-4325-A51E-CA8A05D64B93}" presName="txTwo" presStyleLbl="node2" presStyleIdx="1" presStyleCnt="8">
        <dgm:presLayoutVars>
          <dgm:chPref val="3"/>
        </dgm:presLayoutVars>
      </dgm:prSet>
      <dgm:spPr/>
    </dgm:pt>
    <dgm:pt modelId="{57BA6801-4EDF-47FF-8525-004CC1C1A4B4}" type="pres">
      <dgm:prSet presAssocID="{AF1F798F-0FF0-4325-A51E-CA8A05D64B93}" presName="horzTwo" presStyleCnt="0"/>
      <dgm:spPr/>
    </dgm:pt>
    <dgm:pt modelId="{52583943-EC75-4DDA-8B87-B68703E63D7E}" type="pres">
      <dgm:prSet presAssocID="{FB323478-29AC-43B3-94B2-079EF5AFD091}" presName="sibSpaceTwo" presStyleCnt="0"/>
      <dgm:spPr/>
    </dgm:pt>
    <dgm:pt modelId="{1E5592E1-A3CB-402B-95EC-0C382289E62C}" type="pres">
      <dgm:prSet presAssocID="{47C63FFC-40F0-4EF4-83AB-0049BA92C6AD}" presName="vertTwo" presStyleCnt="0"/>
      <dgm:spPr/>
    </dgm:pt>
    <dgm:pt modelId="{6A6CDF67-5410-4D85-9DA1-79C2479AE505}" type="pres">
      <dgm:prSet presAssocID="{47C63FFC-40F0-4EF4-83AB-0049BA92C6AD}" presName="txTwo" presStyleLbl="node2" presStyleIdx="2" presStyleCnt="8">
        <dgm:presLayoutVars>
          <dgm:chPref val="3"/>
        </dgm:presLayoutVars>
      </dgm:prSet>
      <dgm:spPr/>
    </dgm:pt>
    <dgm:pt modelId="{AA81A2A5-C27D-4664-AB3B-5C15E94904AA}" type="pres">
      <dgm:prSet presAssocID="{47C63FFC-40F0-4EF4-83AB-0049BA92C6AD}" presName="parTransTwo" presStyleCnt="0"/>
      <dgm:spPr/>
    </dgm:pt>
    <dgm:pt modelId="{A425CB93-69CB-4C84-91B9-14EE07ECBF4D}" type="pres">
      <dgm:prSet presAssocID="{47C63FFC-40F0-4EF4-83AB-0049BA92C6AD}" presName="horzTwo" presStyleCnt="0"/>
      <dgm:spPr/>
    </dgm:pt>
    <dgm:pt modelId="{02EAC30C-1730-496B-B432-7E8AEB0902E1}" type="pres">
      <dgm:prSet presAssocID="{20612881-24CE-43A6-B615-317616C17C11}" presName="vertThree" presStyleCnt="0"/>
      <dgm:spPr/>
    </dgm:pt>
    <dgm:pt modelId="{81D45675-5D71-4466-8138-43A89FA60F8E}" type="pres">
      <dgm:prSet presAssocID="{20612881-24CE-43A6-B615-317616C17C11}" presName="txThree" presStyleLbl="node3" presStyleIdx="2" presStyleCnt="5">
        <dgm:presLayoutVars>
          <dgm:chPref val="3"/>
        </dgm:presLayoutVars>
      </dgm:prSet>
      <dgm:spPr/>
    </dgm:pt>
    <dgm:pt modelId="{B8A93249-8815-4CF6-9C16-7289CE80CC72}" type="pres">
      <dgm:prSet presAssocID="{20612881-24CE-43A6-B615-317616C17C11}" presName="horzThree" presStyleCnt="0"/>
      <dgm:spPr/>
    </dgm:pt>
    <dgm:pt modelId="{5C57E553-8C47-4E28-8907-AAB139B8F8C0}" type="pres">
      <dgm:prSet presAssocID="{E17090E5-485B-437F-8159-8FD2E2BAE862}" presName="sibSpaceThree" presStyleCnt="0"/>
      <dgm:spPr/>
    </dgm:pt>
    <dgm:pt modelId="{10A82C9C-F247-4553-9EA0-F4142C095113}" type="pres">
      <dgm:prSet presAssocID="{1C72711A-EB91-4A7C-ACC1-A8230AF1A06B}" presName="vertThree" presStyleCnt="0"/>
      <dgm:spPr/>
    </dgm:pt>
    <dgm:pt modelId="{4A96CE7B-4392-4591-8BCB-8C3B1F030591}" type="pres">
      <dgm:prSet presAssocID="{1C72711A-EB91-4A7C-ACC1-A8230AF1A06B}" presName="txThree" presStyleLbl="node3" presStyleIdx="3" presStyleCnt="5">
        <dgm:presLayoutVars>
          <dgm:chPref val="3"/>
        </dgm:presLayoutVars>
      </dgm:prSet>
      <dgm:spPr/>
    </dgm:pt>
    <dgm:pt modelId="{850D680A-AA10-4A89-A20A-8BCDD758A51B}" type="pres">
      <dgm:prSet presAssocID="{1C72711A-EB91-4A7C-ACC1-A8230AF1A06B}" presName="horzThree" presStyleCnt="0"/>
      <dgm:spPr/>
    </dgm:pt>
    <dgm:pt modelId="{A6072CAC-DF15-4B7F-B164-C60DA833000D}" type="pres">
      <dgm:prSet presAssocID="{60CB0FE2-1DE3-4B31-9C22-32A36D9A955D}" presName="sibSpaceOne" presStyleCnt="0"/>
      <dgm:spPr/>
    </dgm:pt>
    <dgm:pt modelId="{B3A6A751-6CE5-4801-A4C8-38180BFF7145}" type="pres">
      <dgm:prSet presAssocID="{7C8EB244-D94B-4DF6-8272-1190CDEB1912}" presName="vertOne" presStyleCnt="0"/>
      <dgm:spPr/>
    </dgm:pt>
    <dgm:pt modelId="{8CF747C6-3CAC-41F9-9434-7F8EB22A5D63}" type="pres">
      <dgm:prSet presAssocID="{7C8EB244-D94B-4DF6-8272-1190CDEB1912}" presName="txOne" presStyleLbl="node0" presStyleIdx="1" presStyleCnt="2">
        <dgm:presLayoutVars>
          <dgm:chPref val="3"/>
        </dgm:presLayoutVars>
      </dgm:prSet>
      <dgm:spPr/>
    </dgm:pt>
    <dgm:pt modelId="{6C72A58D-7453-4922-ACDE-CDEB8D2AD2FA}" type="pres">
      <dgm:prSet presAssocID="{7C8EB244-D94B-4DF6-8272-1190CDEB1912}" presName="parTransOne" presStyleCnt="0"/>
      <dgm:spPr/>
    </dgm:pt>
    <dgm:pt modelId="{B28664A6-6837-48E2-B902-4DEBA72F3B22}" type="pres">
      <dgm:prSet presAssocID="{7C8EB244-D94B-4DF6-8272-1190CDEB1912}" presName="horzOne" presStyleCnt="0"/>
      <dgm:spPr/>
    </dgm:pt>
    <dgm:pt modelId="{33E778F5-26A3-4629-B223-7D49BAD19652}" type="pres">
      <dgm:prSet presAssocID="{09985E08-568E-43C8-AB82-E916E0EDE52C}" presName="vertTwo" presStyleCnt="0"/>
      <dgm:spPr/>
    </dgm:pt>
    <dgm:pt modelId="{FD7DB4C4-FBCC-48C4-BEFE-958241BCDD82}" type="pres">
      <dgm:prSet presAssocID="{09985E08-568E-43C8-AB82-E916E0EDE52C}" presName="txTwo" presStyleLbl="node2" presStyleIdx="3" presStyleCnt="8">
        <dgm:presLayoutVars>
          <dgm:chPref val="3"/>
        </dgm:presLayoutVars>
      </dgm:prSet>
      <dgm:spPr/>
    </dgm:pt>
    <dgm:pt modelId="{8DEC9628-521C-470D-821E-7A7C6A6DA747}" type="pres">
      <dgm:prSet presAssocID="{09985E08-568E-43C8-AB82-E916E0EDE52C}" presName="horzTwo" presStyleCnt="0"/>
      <dgm:spPr/>
    </dgm:pt>
    <dgm:pt modelId="{7E73DB0D-455E-4883-A10E-CFB6191E66AD}" type="pres">
      <dgm:prSet presAssocID="{19D8BD7A-55D1-4B13-864B-E2AC8F9FAD9F}" presName="sibSpaceTwo" presStyleCnt="0"/>
      <dgm:spPr/>
    </dgm:pt>
    <dgm:pt modelId="{D00A5C5A-2C86-490F-89D5-997CB0D1073E}" type="pres">
      <dgm:prSet presAssocID="{3B5BF3AA-3B62-4F5C-B8D6-C5B9426CC436}" presName="vertTwo" presStyleCnt="0"/>
      <dgm:spPr/>
    </dgm:pt>
    <dgm:pt modelId="{FB3BCA95-2F99-400D-909A-2D098DE8F941}" type="pres">
      <dgm:prSet presAssocID="{3B5BF3AA-3B62-4F5C-B8D6-C5B9426CC436}" presName="txTwo" presStyleLbl="node2" presStyleIdx="4" presStyleCnt="8">
        <dgm:presLayoutVars>
          <dgm:chPref val="3"/>
        </dgm:presLayoutVars>
      </dgm:prSet>
      <dgm:spPr/>
    </dgm:pt>
    <dgm:pt modelId="{538B8FA5-5F00-4896-B0D0-95EE30797960}" type="pres">
      <dgm:prSet presAssocID="{3B5BF3AA-3B62-4F5C-B8D6-C5B9426CC436}" presName="horzTwo" presStyleCnt="0"/>
      <dgm:spPr/>
    </dgm:pt>
    <dgm:pt modelId="{785E0908-8154-495D-A561-EE17B1AB13DA}" type="pres">
      <dgm:prSet presAssocID="{23D8F6FF-D185-46D5-8BC6-99CC5E09F28A}" presName="sibSpaceTwo" presStyleCnt="0"/>
      <dgm:spPr/>
    </dgm:pt>
    <dgm:pt modelId="{B3AE48FC-F899-4ECC-AB88-9E5D9A16C429}" type="pres">
      <dgm:prSet presAssocID="{466CDDCE-FCCA-4AC5-84E7-513207E24D29}" presName="vertTwo" presStyleCnt="0"/>
      <dgm:spPr/>
    </dgm:pt>
    <dgm:pt modelId="{BB33C788-7451-4837-9CB8-7051F2C12FCD}" type="pres">
      <dgm:prSet presAssocID="{466CDDCE-FCCA-4AC5-84E7-513207E24D29}" presName="txTwo" presStyleLbl="node2" presStyleIdx="5" presStyleCnt="8">
        <dgm:presLayoutVars>
          <dgm:chPref val="3"/>
        </dgm:presLayoutVars>
      </dgm:prSet>
      <dgm:spPr/>
    </dgm:pt>
    <dgm:pt modelId="{BA0D89C4-1472-44FB-A229-5BF000FC679C}" type="pres">
      <dgm:prSet presAssocID="{466CDDCE-FCCA-4AC5-84E7-513207E24D29}" presName="horzTwo" presStyleCnt="0"/>
      <dgm:spPr/>
    </dgm:pt>
    <dgm:pt modelId="{6544FD11-2067-4B05-8555-2355EE55FC4F}" type="pres">
      <dgm:prSet presAssocID="{EA4CE156-3947-47F3-AB57-CE878254D9D9}" presName="sibSpaceTwo" presStyleCnt="0"/>
      <dgm:spPr/>
    </dgm:pt>
    <dgm:pt modelId="{0CC26B1E-D20F-4C26-B298-A1608DAFFCE6}" type="pres">
      <dgm:prSet presAssocID="{854D5AFE-AF9E-4509-BB26-11E5AD0E8410}" presName="vertTwo" presStyleCnt="0"/>
      <dgm:spPr/>
    </dgm:pt>
    <dgm:pt modelId="{F5671653-D421-484A-AE76-9D559A07BE98}" type="pres">
      <dgm:prSet presAssocID="{854D5AFE-AF9E-4509-BB26-11E5AD0E8410}" presName="txTwo" presStyleLbl="node2" presStyleIdx="6" presStyleCnt="8">
        <dgm:presLayoutVars>
          <dgm:chPref val="3"/>
        </dgm:presLayoutVars>
      </dgm:prSet>
      <dgm:spPr/>
    </dgm:pt>
    <dgm:pt modelId="{1533FE44-A369-4E93-BDB1-E891909497EA}" type="pres">
      <dgm:prSet presAssocID="{854D5AFE-AF9E-4509-BB26-11E5AD0E8410}" presName="horzTwo" presStyleCnt="0"/>
      <dgm:spPr/>
    </dgm:pt>
    <dgm:pt modelId="{D93CEB51-7521-491D-9CE4-43903AC4ACDE}" type="pres">
      <dgm:prSet presAssocID="{24F2E7E5-45E9-4029-A3AC-4C917A791BBB}" presName="sibSpaceTwo" presStyleCnt="0"/>
      <dgm:spPr/>
    </dgm:pt>
    <dgm:pt modelId="{4655BFBB-3A27-41BC-A733-E2794B51580B}" type="pres">
      <dgm:prSet presAssocID="{9B709600-E5D3-4CB7-AD11-61C1497AD0F6}" presName="vertTwo" presStyleCnt="0"/>
      <dgm:spPr/>
    </dgm:pt>
    <dgm:pt modelId="{9B1AD5BD-392E-4C9D-AAB3-ADF284A1382C}" type="pres">
      <dgm:prSet presAssocID="{9B709600-E5D3-4CB7-AD11-61C1497AD0F6}" presName="txTwo" presStyleLbl="node2" presStyleIdx="7" presStyleCnt="8">
        <dgm:presLayoutVars>
          <dgm:chPref val="3"/>
        </dgm:presLayoutVars>
      </dgm:prSet>
      <dgm:spPr/>
    </dgm:pt>
    <dgm:pt modelId="{8B15CC35-1624-48CE-8F84-075315F2479C}" type="pres">
      <dgm:prSet presAssocID="{9B709600-E5D3-4CB7-AD11-61C1497AD0F6}" presName="parTransTwo" presStyleCnt="0"/>
      <dgm:spPr/>
    </dgm:pt>
    <dgm:pt modelId="{D8F47584-17E1-4ACB-A7E8-8F7BCDA769F4}" type="pres">
      <dgm:prSet presAssocID="{9B709600-E5D3-4CB7-AD11-61C1497AD0F6}" presName="horzTwo" presStyleCnt="0"/>
      <dgm:spPr/>
    </dgm:pt>
    <dgm:pt modelId="{6A0BB64B-8F11-4D3D-94B1-5E1ED55A15A1}" type="pres">
      <dgm:prSet presAssocID="{DA817561-B8CF-4D28-A459-21A2DA2EDC33}" presName="vertThree" presStyleCnt="0"/>
      <dgm:spPr/>
    </dgm:pt>
    <dgm:pt modelId="{360C3372-A6E9-4560-97BA-343DE3110321}" type="pres">
      <dgm:prSet presAssocID="{DA817561-B8CF-4D28-A459-21A2DA2EDC33}" presName="txThree" presStyleLbl="node3" presStyleIdx="4" presStyleCnt="5">
        <dgm:presLayoutVars>
          <dgm:chPref val="3"/>
        </dgm:presLayoutVars>
      </dgm:prSet>
      <dgm:spPr/>
    </dgm:pt>
    <dgm:pt modelId="{60327D78-5902-43CD-A0EB-209FD16524F3}" type="pres">
      <dgm:prSet presAssocID="{DA817561-B8CF-4D28-A459-21A2DA2EDC33}" presName="horzThree" presStyleCnt="0"/>
      <dgm:spPr/>
    </dgm:pt>
  </dgm:ptLst>
  <dgm:cxnLst>
    <dgm:cxn modelId="{26CF6103-B91F-4FE9-AF22-02C149D28459}" srcId="{7C8EB244-D94B-4DF6-8272-1190CDEB1912}" destId="{854D5AFE-AF9E-4509-BB26-11E5AD0E8410}" srcOrd="3" destOrd="0" parTransId="{0A5EA414-3D76-4E5D-BFAC-B602391F225D}" sibTransId="{24F2E7E5-45E9-4029-A3AC-4C917A791BBB}"/>
    <dgm:cxn modelId="{2E8AD905-DECB-42D1-91BC-0ADCEDFF374D}" srcId="{7C8EB244-D94B-4DF6-8272-1190CDEB1912}" destId="{3B5BF3AA-3B62-4F5C-B8D6-C5B9426CC436}" srcOrd="1" destOrd="0" parTransId="{4A9554B7-E7BA-43A9-B2D3-5B50A58D40D7}" sibTransId="{23D8F6FF-D185-46D5-8BC6-99CC5E09F28A}"/>
    <dgm:cxn modelId="{2AF1CE15-08FE-41ED-8639-15350CBAF07E}" type="presOf" srcId="{09985E08-568E-43C8-AB82-E916E0EDE52C}" destId="{FD7DB4C4-FBCC-48C4-BEFE-958241BCDD82}" srcOrd="0" destOrd="0" presId="urn:microsoft.com/office/officeart/2005/8/layout/hierarchy4"/>
    <dgm:cxn modelId="{551BBB1B-7C03-4275-917B-91074470E085}" type="presOf" srcId="{47C63FFC-40F0-4EF4-83AB-0049BA92C6AD}" destId="{6A6CDF67-5410-4D85-9DA1-79C2479AE505}" srcOrd="0" destOrd="0" presId="urn:microsoft.com/office/officeart/2005/8/layout/hierarchy4"/>
    <dgm:cxn modelId="{D1279520-83AF-4E0E-92DF-74EEEE8F3B90}" type="presOf" srcId="{5C1A47AF-F5E8-48CD-A916-FB05FA45D4DE}" destId="{FA3EEF2E-35EE-4E52-A284-D7DBCCD6173D}" srcOrd="0" destOrd="0" presId="urn:microsoft.com/office/officeart/2005/8/layout/hierarchy4"/>
    <dgm:cxn modelId="{8544B921-B235-49D5-A854-F948D0A3D67D}" srcId="{7C8EB244-D94B-4DF6-8272-1190CDEB1912}" destId="{9B709600-E5D3-4CB7-AD11-61C1497AD0F6}" srcOrd="4" destOrd="0" parTransId="{C7D9571B-8686-4F28-89C1-C5A6938C03FF}" sibTransId="{BBBF8E7F-415D-4A92-8D26-12CA22B8E712}"/>
    <dgm:cxn modelId="{5B000E2A-A196-4C3B-A9B8-B03C13CF1526}" type="presOf" srcId="{7C8EB244-D94B-4DF6-8272-1190CDEB1912}" destId="{8CF747C6-3CAC-41F9-9434-7F8EB22A5D63}" srcOrd="0" destOrd="0" presId="urn:microsoft.com/office/officeart/2005/8/layout/hierarchy4"/>
    <dgm:cxn modelId="{F8BC5C2B-F482-4840-979D-5DD75F65BC1E}" srcId="{C31EC37B-A9E2-4201-BD06-FD5A9B4F92B1}" destId="{7C8EB244-D94B-4DF6-8272-1190CDEB1912}" srcOrd="1" destOrd="0" parTransId="{F3AB0EEF-47B2-43B7-906D-227E6326E7B5}" sibTransId="{D322263C-CA18-4FE6-BB99-98A768BCC102}"/>
    <dgm:cxn modelId="{13AA4132-1D8F-475F-BBEC-EA6EE83E49D0}" type="presOf" srcId="{3B5BF3AA-3B62-4F5C-B8D6-C5B9426CC436}" destId="{FB3BCA95-2F99-400D-909A-2D098DE8F941}" srcOrd="0" destOrd="0" presId="urn:microsoft.com/office/officeart/2005/8/layout/hierarchy4"/>
    <dgm:cxn modelId="{25B6645F-DBE7-43CD-B735-06A36234B9A9}" type="presOf" srcId="{20612881-24CE-43A6-B615-317616C17C11}" destId="{81D45675-5D71-4466-8138-43A89FA60F8E}" srcOrd="0" destOrd="0" presId="urn:microsoft.com/office/officeart/2005/8/layout/hierarchy4"/>
    <dgm:cxn modelId="{DBA94841-1F0D-4425-8D8E-E82C01083C76}" type="presOf" srcId="{466CDDCE-FCCA-4AC5-84E7-513207E24D29}" destId="{BB33C788-7451-4837-9CB8-7051F2C12FCD}" srcOrd="0" destOrd="0" presId="urn:microsoft.com/office/officeart/2005/8/layout/hierarchy4"/>
    <dgm:cxn modelId="{9CEECA44-7726-443D-ABE2-862A992E6587}" type="presOf" srcId="{AF1F798F-0FF0-4325-A51E-CA8A05D64B93}" destId="{9588932D-08DC-4ECE-BC1A-7FF931E3470E}" srcOrd="0" destOrd="0" presId="urn:microsoft.com/office/officeart/2005/8/layout/hierarchy4"/>
    <dgm:cxn modelId="{69B3CF64-99BC-4C2B-B3BA-EA0476F912E9}" srcId="{7C8EB244-D94B-4DF6-8272-1190CDEB1912}" destId="{466CDDCE-FCCA-4AC5-84E7-513207E24D29}" srcOrd="2" destOrd="0" parTransId="{D76ED1D8-E2DC-4ABD-94FA-C1F610176F6E}" sibTransId="{EA4CE156-3947-47F3-AB57-CE878254D9D9}"/>
    <dgm:cxn modelId="{52905A6B-3589-442C-A865-41604DAEB575}" srcId="{05077598-8DA4-477B-8718-4C614A1B3C85}" destId="{3B5BE450-241D-4775-95C0-0AE63E23ABC0}" srcOrd="0" destOrd="0" parTransId="{C9F20D07-2686-4EE9-A977-5956F7094461}" sibTransId="{40C10AEF-6A93-41AA-AE0C-647AF5A50495}"/>
    <dgm:cxn modelId="{11A74774-06E2-4B1F-BFB1-185AE0FCB5CE}" type="presOf" srcId="{3B5BE450-241D-4775-95C0-0AE63E23ABC0}" destId="{732AF0D3-C400-484F-AD26-0FEA67EE8C08}" srcOrd="0" destOrd="0" presId="urn:microsoft.com/office/officeart/2005/8/layout/hierarchy4"/>
    <dgm:cxn modelId="{C4688980-B0A0-478C-A7F4-354E41F9CC5C}" srcId="{7C8EB244-D94B-4DF6-8272-1190CDEB1912}" destId="{09985E08-568E-43C8-AB82-E916E0EDE52C}" srcOrd="0" destOrd="0" parTransId="{D4BD7836-0407-4994-A6F4-980008A37190}" sibTransId="{19D8BD7A-55D1-4B13-864B-E2AC8F9FAD9F}"/>
    <dgm:cxn modelId="{20FD9687-2537-45FE-B3D2-B113ED4D52C1}" srcId="{3B5BE450-241D-4775-95C0-0AE63E23ABC0}" destId="{5C1A47AF-F5E8-48CD-A916-FB05FA45D4DE}" srcOrd="0" destOrd="0" parTransId="{794CE1F0-9B5E-4E8C-998C-19D68680F401}" sibTransId="{289E1291-2ED7-4CCB-BBBE-F2C0A74D8CA0}"/>
    <dgm:cxn modelId="{52D5598B-B134-476D-90B9-D307923671ED}" srcId="{3B5BE450-241D-4775-95C0-0AE63E23ABC0}" destId="{D03409E2-AC9D-4DFE-B041-8031799B8A6B}" srcOrd="1" destOrd="0" parTransId="{8C72A353-62DA-4FA0-A092-FF5DA8216B18}" sibTransId="{00096648-CD9F-4AC2-9FDF-8E9506B04220}"/>
    <dgm:cxn modelId="{D16CB88D-5C46-4C9A-BB1E-CE3F53E066A7}" type="presOf" srcId="{DA817561-B8CF-4D28-A459-21A2DA2EDC33}" destId="{360C3372-A6E9-4560-97BA-343DE3110321}" srcOrd="0" destOrd="0" presId="urn:microsoft.com/office/officeart/2005/8/layout/hierarchy4"/>
    <dgm:cxn modelId="{C471DAA0-DF59-4715-9BDC-122875AAA6E0}" type="presOf" srcId="{854D5AFE-AF9E-4509-BB26-11E5AD0E8410}" destId="{F5671653-D421-484A-AE76-9D559A07BE98}" srcOrd="0" destOrd="0" presId="urn:microsoft.com/office/officeart/2005/8/layout/hierarchy4"/>
    <dgm:cxn modelId="{CFD400A1-4235-4A8C-88DD-F78D24DFE75A}" type="presOf" srcId="{1C72711A-EB91-4A7C-ACC1-A8230AF1A06B}" destId="{4A96CE7B-4392-4591-8BCB-8C3B1F030591}" srcOrd="0" destOrd="0" presId="urn:microsoft.com/office/officeart/2005/8/layout/hierarchy4"/>
    <dgm:cxn modelId="{0FF0C5A3-9134-408D-A3AA-380AE714FA1C}" srcId="{05077598-8DA4-477B-8718-4C614A1B3C85}" destId="{47C63FFC-40F0-4EF4-83AB-0049BA92C6AD}" srcOrd="2" destOrd="0" parTransId="{4DF3F7DA-F5ED-4588-AFE5-AF1DF6A314C4}" sibTransId="{13134DAE-8FD4-41AC-98EC-6CF3DB51B033}"/>
    <dgm:cxn modelId="{AEA3D5C0-2FAB-413D-A665-8962E79F0BB3}" type="presOf" srcId="{05077598-8DA4-477B-8718-4C614A1B3C85}" destId="{2FB3604B-DF23-42AE-8D6F-5886328F1430}" srcOrd="0" destOrd="0" presId="urn:microsoft.com/office/officeart/2005/8/layout/hierarchy4"/>
    <dgm:cxn modelId="{5C230DD7-9106-44CB-9AF3-E86D85CEA92E}" type="presOf" srcId="{D03409E2-AC9D-4DFE-B041-8031799B8A6B}" destId="{3296C730-6301-4428-8D6A-FF293BB14426}" srcOrd="0" destOrd="0" presId="urn:microsoft.com/office/officeart/2005/8/layout/hierarchy4"/>
    <dgm:cxn modelId="{04CDD0E6-B406-43CE-B243-9A41846318A6}" type="presOf" srcId="{9B709600-E5D3-4CB7-AD11-61C1497AD0F6}" destId="{9B1AD5BD-392E-4C9D-AAB3-ADF284A1382C}" srcOrd="0" destOrd="0" presId="urn:microsoft.com/office/officeart/2005/8/layout/hierarchy4"/>
    <dgm:cxn modelId="{C488E5E7-4997-4A25-838B-32F4A31F7CD8}" srcId="{9B709600-E5D3-4CB7-AD11-61C1497AD0F6}" destId="{DA817561-B8CF-4D28-A459-21A2DA2EDC33}" srcOrd="0" destOrd="0" parTransId="{062CA09B-29EA-403C-9A90-D043BE4A5002}" sibTransId="{15A1629F-1BCD-40B3-AA6B-C3DD69A628FD}"/>
    <dgm:cxn modelId="{D44BFFEB-C3E6-4C0E-9532-46965250D69F}" srcId="{47C63FFC-40F0-4EF4-83AB-0049BA92C6AD}" destId="{20612881-24CE-43A6-B615-317616C17C11}" srcOrd="0" destOrd="0" parTransId="{4906E17B-C2E5-41A1-9AF2-A886F7CB5F8D}" sibTransId="{E17090E5-485B-437F-8159-8FD2E2BAE862}"/>
    <dgm:cxn modelId="{8F4C0EF3-DABC-4115-9FA1-966E57F04F9A}" srcId="{47C63FFC-40F0-4EF4-83AB-0049BA92C6AD}" destId="{1C72711A-EB91-4A7C-ACC1-A8230AF1A06B}" srcOrd="1" destOrd="0" parTransId="{EEE45F09-69EC-4C26-9DC8-5622D6DCAB11}" sibTransId="{13E907C3-C037-40D2-B82B-E73184C60ADA}"/>
    <dgm:cxn modelId="{61D8C1F9-E4DF-4E55-8513-CFBDCCD34519}" type="presOf" srcId="{C31EC37B-A9E2-4201-BD06-FD5A9B4F92B1}" destId="{94DC2A39-11B2-4513-8C07-DBC4F494246C}" srcOrd="0" destOrd="0" presId="urn:microsoft.com/office/officeart/2005/8/layout/hierarchy4"/>
    <dgm:cxn modelId="{4EEA8CFC-4C42-4ACD-9924-3F61D9DFDAB8}" srcId="{C31EC37B-A9E2-4201-BD06-FD5A9B4F92B1}" destId="{05077598-8DA4-477B-8718-4C614A1B3C85}" srcOrd="0" destOrd="0" parTransId="{3CF811B4-F8D1-4A43-BB08-3FDA9CBBEAF0}" sibTransId="{60CB0FE2-1DE3-4B31-9C22-32A36D9A955D}"/>
    <dgm:cxn modelId="{0B9109FE-E581-40AD-BE7E-6D3A84776008}" srcId="{05077598-8DA4-477B-8718-4C614A1B3C85}" destId="{AF1F798F-0FF0-4325-A51E-CA8A05D64B93}" srcOrd="1" destOrd="0" parTransId="{A9D0D2F2-75B6-4CC0-9DAB-24D245C8C7D0}" sibTransId="{FB323478-29AC-43B3-94B2-079EF5AFD091}"/>
    <dgm:cxn modelId="{35CA5FB2-F3BD-4A77-BB7B-E507865F3A1F}" type="presParOf" srcId="{94DC2A39-11B2-4513-8C07-DBC4F494246C}" destId="{4EA32B63-5179-40F9-84DC-D89C0A6A5AD5}" srcOrd="0" destOrd="0" presId="urn:microsoft.com/office/officeart/2005/8/layout/hierarchy4"/>
    <dgm:cxn modelId="{6E17B90D-23DA-416F-BEFD-1A531B7118AA}" type="presParOf" srcId="{4EA32B63-5179-40F9-84DC-D89C0A6A5AD5}" destId="{2FB3604B-DF23-42AE-8D6F-5886328F1430}" srcOrd="0" destOrd="0" presId="urn:microsoft.com/office/officeart/2005/8/layout/hierarchy4"/>
    <dgm:cxn modelId="{C31D13F9-6C0B-441C-AC9E-42D7CF9A6780}" type="presParOf" srcId="{4EA32B63-5179-40F9-84DC-D89C0A6A5AD5}" destId="{8CFE0DFB-E1AD-4D5B-A388-A0EC8ED155D7}" srcOrd="1" destOrd="0" presId="urn:microsoft.com/office/officeart/2005/8/layout/hierarchy4"/>
    <dgm:cxn modelId="{24E3010B-3173-437D-A434-8FF06F679046}" type="presParOf" srcId="{4EA32B63-5179-40F9-84DC-D89C0A6A5AD5}" destId="{9C7B35E2-96E9-44B3-8745-692D9AB9C928}" srcOrd="2" destOrd="0" presId="urn:microsoft.com/office/officeart/2005/8/layout/hierarchy4"/>
    <dgm:cxn modelId="{FD023364-4DFB-441A-ABEC-51D40198AAA3}" type="presParOf" srcId="{9C7B35E2-96E9-44B3-8745-692D9AB9C928}" destId="{BD5DF3BA-5A6E-4D83-82F4-9308A60CD80D}" srcOrd="0" destOrd="0" presId="urn:microsoft.com/office/officeart/2005/8/layout/hierarchy4"/>
    <dgm:cxn modelId="{60ABB9CE-25F1-400A-A571-64AD1155EFF8}" type="presParOf" srcId="{BD5DF3BA-5A6E-4D83-82F4-9308A60CD80D}" destId="{732AF0D3-C400-484F-AD26-0FEA67EE8C08}" srcOrd="0" destOrd="0" presId="urn:microsoft.com/office/officeart/2005/8/layout/hierarchy4"/>
    <dgm:cxn modelId="{8B4E7108-1AB3-4211-91F5-34532D82C1E9}" type="presParOf" srcId="{BD5DF3BA-5A6E-4D83-82F4-9308A60CD80D}" destId="{1C04120B-2266-4D91-BCAA-6E7D905B3856}" srcOrd="1" destOrd="0" presId="urn:microsoft.com/office/officeart/2005/8/layout/hierarchy4"/>
    <dgm:cxn modelId="{D57E659E-E86C-4000-A5FF-02E0A2CF73EC}" type="presParOf" srcId="{BD5DF3BA-5A6E-4D83-82F4-9308A60CD80D}" destId="{773B014D-2996-4025-BB77-C45A2FE4B8AD}" srcOrd="2" destOrd="0" presId="urn:microsoft.com/office/officeart/2005/8/layout/hierarchy4"/>
    <dgm:cxn modelId="{46796787-C019-4457-9FD3-53FAFF587C12}" type="presParOf" srcId="{773B014D-2996-4025-BB77-C45A2FE4B8AD}" destId="{312508BA-34F5-4590-9084-6876FD03DEB5}" srcOrd="0" destOrd="0" presId="urn:microsoft.com/office/officeart/2005/8/layout/hierarchy4"/>
    <dgm:cxn modelId="{1C0DBDEB-24A6-4B66-B603-3180164E59DA}" type="presParOf" srcId="{312508BA-34F5-4590-9084-6876FD03DEB5}" destId="{FA3EEF2E-35EE-4E52-A284-D7DBCCD6173D}" srcOrd="0" destOrd="0" presId="urn:microsoft.com/office/officeart/2005/8/layout/hierarchy4"/>
    <dgm:cxn modelId="{2AA41709-7DBC-4FDD-A88C-C9612FA787A3}" type="presParOf" srcId="{312508BA-34F5-4590-9084-6876FD03DEB5}" destId="{177EE0EC-814E-4976-B455-3E23DF1A13DD}" srcOrd="1" destOrd="0" presId="urn:microsoft.com/office/officeart/2005/8/layout/hierarchy4"/>
    <dgm:cxn modelId="{1E3C50BF-4480-4203-A845-E3330020FFCA}" type="presParOf" srcId="{773B014D-2996-4025-BB77-C45A2FE4B8AD}" destId="{C413F50A-D468-49EB-B260-B3071311ECE9}" srcOrd="1" destOrd="0" presId="urn:microsoft.com/office/officeart/2005/8/layout/hierarchy4"/>
    <dgm:cxn modelId="{96B3F0F1-F815-4AD8-A8CB-F61EE3D9A09B}" type="presParOf" srcId="{773B014D-2996-4025-BB77-C45A2FE4B8AD}" destId="{2B03DA21-985C-4E9C-A369-5994B924C05A}" srcOrd="2" destOrd="0" presId="urn:microsoft.com/office/officeart/2005/8/layout/hierarchy4"/>
    <dgm:cxn modelId="{02580752-456D-4B29-8F6B-D4AB69C9207E}" type="presParOf" srcId="{2B03DA21-985C-4E9C-A369-5994B924C05A}" destId="{3296C730-6301-4428-8D6A-FF293BB14426}" srcOrd="0" destOrd="0" presId="urn:microsoft.com/office/officeart/2005/8/layout/hierarchy4"/>
    <dgm:cxn modelId="{9B459407-35CB-4A14-B416-A05FD2635FF0}" type="presParOf" srcId="{2B03DA21-985C-4E9C-A369-5994B924C05A}" destId="{5AE81ED6-218F-4678-AE06-EAD704D8FDD5}" srcOrd="1" destOrd="0" presId="urn:microsoft.com/office/officeart/2005/8/layout/hierarchy4"/>
    <dgm:cxn modelId="{8595CB88-FA7A-4FA7-92D7-CBDDC509F1D3}" type="presParOf" srcId="{9C7B35E2-96E9-44B3-8745-692D9AB9C928}" destId="{9112B785-E8A3-46FC-8D70-3F97CB8A77B6}" srcOrd="1" destOrd="0" presId="urn:microsoft.com/office/officeart/2005/8/layout/hierarchy4"/>
    <dgm:cxn modelId="{927751D4-105E-4018-B0A3-841CEBAA5EBC}" type="presParOf" srcId="{9C7B35E2-96E9-44B3-8745-692D9AB9C928}" destId="{E2C30819-A348-44E0-9984-A3CA8F5378FA}" srcOrd="2" destOrd="0" presId="urn:microsoft.com/office/officeart/2005/8/layout/hierarchy4"/>
    <dgm:cxn modelId="{70570F64-CC50-4C5F-8074-7C856C1EFE30}" type="presParOf" srcId="{E2C30819-A348-44E0-9984-A3CA8F5378FA}" destId="{9588932D-08DC-4ECE-BC1A-7FF931E3470E}" srcOrd="0" destOrd="0" presId="urn:microsoft.com/office/officeart/2005/8/layout/hierarchy4"/>
    <dgm:cxn modelId="{304784BF-F976-47DE-93A9-B3E0DADAA1DB}" type="presParOf" srcId="{E2C30819-A348-44E0-9984-A3CA8F5378FA}" destId="{57BA6801-4EDF-47FF-8525-004CC1C1A4B4}" srcOrd="1" destOrd="0" presId="urn:microsoft.com/office/officeart/2005/8/layout/hierarchy4"/>
    <dgm:cxn modelId="{4B8DEF7F-57A2-4404-80EC-5845B1630A3C}" type="presParOf" srcId="{9C7B35E2-96E9-44B3-8745-692D9AB9C928}" destId="{52583943-EC75-4DDA-8B87-B68703E63D7E}" srcOrd="3" destOrd="0" presId="urn:microsoft.com/office/officeart/2005/8/layout/hierarchy4"/>
    <dgm:cxn modelId="{9FE0A79E-E86D-4C06-ADC4-6C7E0572A909}" type="presParOf" srcId="{9C7B35E2-96E9-44B3-8745-692D9AB9C928}" destId="{1E5592E1-A3CB-402B-95EC-0C382289E62C}" srcOrd="4" destOrd="0" presId="urn:microsoft.com/office/officeart/2005/8/layout/hierarchy4"/>
    <dgm:cxn modelId="{61276DFD-3C5F-4497-A0F1-5CAB5BF7F98C}" type="presParOf" srcId="{1E5592E1-A3CB-402B-95EC-0C382289E62C}" destId="{6A6CDF67-5410-4D85-9DA1-79C2479AE505}" srcOrd="0" destOrd="0" presId="urn:microsoft.com/office/officeart/2005/8/layout/hierarchy4"/>
    <dgm:cxn modelId="{C11B4CBD-1EB1-4311-A74A-6CF17D9294B9}" type="presParOf" srcId="{1E5592E1-A3CB-402B-95EC-0C382289E62C}" destId="{AA81A2A5-C27D-4664-AB3B-5C15E94904AA}" srcOrd="1" destOrd="0" presId="urn:microsoft.com/office/officeart/2005/8/layout/hierarchy4"/>
    <dgm:cxn modelId="{B9927C04-8D7F-4DFC-B738-B34E2B45E844}" type="presParOf" srcId="{1E5592E1-A3CB-402B-95EC-0C382289E62C}" destId="{A425CB93-69CB-4C84-91B9-14EE07ECBF4D}" srcOrd="2" destOrd="0" presId="urn:microsoft.com/office/officeart/2005/8/layout/hierarchy4"/>
    <dgm:cxn modelId="{F605776C-E8B0-4DB2-8343-EC600AE246DB}" type="presParOf" srcId="{A425CB93-69CB-4C84-91B9-14EE07ECBF4D}" destId="{02EAC30C-1730-496B-B432-7E8AEB0902E1}" srcOrd="0" destOrd="0" presId="urn:microsoft.com/office/officeart/2005/8/layout/hierarchy4"/>
    <dgm:cxn modelId="{F8B4CB78-24BB-4133-ABA3-0F734565C561}" type="presParOf" srcId="{02EAC30C-1730-496B-B432-7E8AEB0902E1}" destId="{81D45675-5D71-4466-8138-43A89FA60F8E}" srcOrd="0" destOrd="0" presId="urn:microsoft.com/office/officeart/2005/8/layout/hierarchy4"/>
    <dgm:cxn modelId="{8240DD28-1822-46E5-9208-ABAF507066B7}" type="presParOf" srcId="{02EAC30C-1730-496B-B432-7E8AEB0902E1}" destId="{B8A93249-8815-4CF6-9C16-7289CE80CC72}" srcOrd="1" destOrd="0" presId="urn:microsoft.com/office/officeart/2005/8/layout/hierarchy4"/>
    <dgm:cxn modelId="{A103ABFC-357B-479B-9F49-3802924F52CA}" type="presParOf" srcId="{A425CB93-69CB-4C84-91B9-14EE07ECBF4D}" destId="{5C57E553-8C47-4E28-8907-AAB139B8F8C0}" srcOrd="1" destOrd="0" presId="urn:microsoft.com/office/officeart/2005/8/layout/hierarchy4"/>
    <dgm:cxn modelId="{7D67C25C-2280-45DB-9C6D-208C114A933D}" type="presParOf" srcId="{A425CB93-69CB-4C84-91B9-14EE07ECBF4D}" destId="{10A82C9C-F247-4553-9EA0-F4142C095113}" srcOrd="2" destOrd="0" presId="urn:microsoft.com/office/officeart/2005/8/layout/hierarchy4"/>
    <dgm:cxn modelId="{9DA2371D-C8F0-4E53-B547-294712E3BA87}" type="presParOf" srcId="{10A82C9C-F247-4553-9EA0-F4142C095113}" destId="{4A96CE7B-4392-4591-8BCB-8C3B1F030591}" srcOrd="0" destOrd="0" presId="urn:microsoft.com/office/officeart/2005/8/layout/hierarchy4"/>
    <dgm:cxn modelId="{C20B49EE-3A0A-49D3-ACBD-BB7887FBACFF}" type="presParOf" srcId="{10A82C9C-F247-4553-9EA0-F4142C095113}" destId="{850D680A-AA10-4A89-A20A-8BCDD758A51B}" srcOrd="1" destOrd="0" presId="urn:microsoft.com/office/officeart/2005/8/layout/hierarchy4"/>
    <dgm:cxn modelId="{D65B35BB-6A69-4B36-9DD8-EF95726474DD}" type="presParOf" srcId="{94DC2A39-11B2-4513-8C07-DBC4F494246C}" destId="{A6072CAC-DF15-4B7F-B164-C60DA833000D}" srcOrd="1" destOrd="0" presId="urn:microsoft.com/office/officeart/2005/8/layout/hierarchy4"/>
    <dgm:cxn modelId="{056E8CC6-3EFA-44C7-80DE-8CE15C80C141}" type="presParOf" srcId="{94DC2A39-11B2-4513-8C07-DBC4F494246C}" destId="{B3A6A751-6CE5-4801-A4C8-38180BFF7145}" srcOrd="2" destOrd="0" presId="urn:microsoft.com/office/officeart/2005/8/layout/hierarchy4"/>
    <dgm:cxn modelId="{AC0DB270-34C3-4A99-B420-7BE763EFA1F6}" type="presParOf" srcId="{B3A6A751-6CE5-4801-A4C8-38180BFF7145}" destId="{8CF747C6-3CAC-41F9-9434-7F8EB22A5D63}" srcOrd="0" destOrd="0" presId="urn:microsoft.com/office/officeart/2005/8/layout/hierarchy4"/>
    <dgm:cxn modelId="{7AD9EEA3-3B01-4D3C-B5BB-0BFCDBB00ECB}" type="presParOf" srcId="{B3A6A751-6CE5-4801-A4C8-38180BFF7145}" destId="{6C72A58D-7453-4922-ACDE-CDEB8D2AD2FA}" srcOrd="1" destOrd="0" presId="urn:microsoft.com/office/officeart/2005/8/layout/hierarchy4"/>
    <dgm:cxn modelId="{EDD92B51-370C-4786-B248-14454B2BBDE8}" type="presParOf" srcId="{B3A6A751-6CE5-4801-A4C8-38180BFF7145}" destId="{B28664A6-6837-48E2-B902-4DEBA72F3B22}" srcOrd="2" destOrd="0" presId="urn:microsoft.com/office/officeart/2005/8/layout/hierarchy4"/>
    <dgm:cxn modelId="{4FBE0747-9375-40DB-ABC6-F04E5B17C553}" type="presParOf" srcId="{B28664A6-6837-48E2-B902-4DEBA72F3B22}" destId="{33E778F5-26A3-4629-B223-7D49BAD19652}" srcOrd="0" destOrd="0" presId="urn:microsoft.com/office/officeart/2005/8/layout/hierarchy4"/>
    <dgm:cxn modelId="{C98DB271-2084-49F6-8A1A-384E3C19B777}" type="presParOf" srcId="{33E778F5-26A3-4629-B223-7D49BAD19652}" destId="{FD7DB4C4-FBCC-48C4-BEFE-958241BCDD82}" srcOrd="0" destOrd="0" presId="urn:microsoft.com/office/officeart/2005/8/layout/hierarchy4"/>
    <dgm:cxn modelId="{12125CB2-7A96-49FA-82A2-766D043F5A70}" type="presParOf" srcId="{33E778F5-26A3-4629-B223-7D49BAD19652}" destId="{8DEC9628-521C-470D-821E-7A7C6A6DA747}" srcOrd="1" destOrd="0" presId="urn:microsoft.com/office/officeart/2005/8/layout/hierarchy4"/>
    <dgm:cxn modelId="{A51110AB-58CC-4A30-ADD5-C4EDD2AC1D3A}" type="presParOf" srcId="{B28664A6-6837-48E2-B902-4DEBA72F3B22}" destId="{7E73DB0D-455E-4883-A10E-CFB6191E66AD}" srcOrd="1" destOrd="0" presId="urn:microsoft.com/office/officeart/2005/8/layout/hierarchy4"/>
    <dgm:cxn modelId="{2F0FEF70-838C-47AB-97E3-C48D49DF8B01}" type="presParOf" srcId="{B28664A6-6837-48E2-B902-4DEBA72F3B22}" destId="{D00A5C5A-2C86-490F-89D5-997CB0D1073E}" srcOrd="2" destOrd="0" presId="urn:microsoft.com/office/officeart/2005/8/layout/hierarchy4"/>
    <dgm:cxn modelId="{90A3DDB1-F025-4985-A29C-1C9E44433077}" type="presParOf" srcId="{D00A5C5A-2C86-490F-89D5-997CB0D1073E}" destId="{FB3BCA95-2F99-400D-909A-2D098DE8F941}" srcOrd="0" destOrd="0" presId="urn:microsoft.com/office/officeart/2005/8/layout/hierarchy4"/>
    <dgm:cxn modelId="{5BEB8253-020E-4B14-9378-85F11AFD4D9C}" type="presParOf" srcId="{D00A5C5A-2C86-490F-89D5-997CB0D1073E}" destId="{538B8FA5-5F00-4896-B0D0-95EE30797960}" srcOrd="1" destOrd="0" presId="urn:microsoft.com/office/officeart/2005/8/layout/hierarchy4"/>
    <dgm:cxn modelId="{385BC29F-689D-4A7C-A2EA-1D40165C309B}" type="presParOf" srcId="{B28664A6-6837-48E2-B902-4DEBA72F3B22}" destId="{785E0908-8154-495D-A561-EE17B1AB13DA}" srcOrd="3" destOrd="0" presId="urn:microsoft.com/office/officeart/2005/8/layout/hierarchy4"/>
    <dgm:cxn modelId="{9DEFE4F2-4502-44A0-8A9E-1ABE381E7015}" type="presParOf" srcId="{B28664A6-6837-48E2-B902-4DEBA72F3B22}" destId="{B3AE48FC-F899-4ECC-AB88-9E5D9A16C429}" srcOrd="4" destOrd="0" presId="urn:microsoft.com/office/officeart/2005/8/layout/hierarchy4"/>
    <dgm:cxn modelId="{F3627EC4-C0FE-4696-9BE6-AEA6179889EE}" type="presParOf" srcId="{B3AE48FC-F899-4ECC-AB88-9E5D9A16C429}" destId="{BB33C788-7451-4837-9CB8-7051F2C12FCD}" srcOrd="0" destOrd="0" presId="urn:microsoft.com/office/officeart/2005/8/layout/hierarchy4"/>
    <dgm:cxn modelId="{B63C8648-FAB4-4311-905F-62026C858AB1}" type="presParOf" srcId="{B3AE48FC-F899-4ECC-AB88-9E5D9A16C429}" destId="{BA0D89C4-1472-44FB-A229-5BF000FC679C}" srcOrd="1" destOrd="0" presId="urn:microsoft.com/office/officeart/2005/8/layout/hierarchy4"/>
    <dgm:cxn modelId="{3B01C23A-9FF2-4C6E-B8A4-5BF69118A04C}" type="presParOf" srcId="{B28664A6-6837-48E2-B902-4DEBA72F3B22}" destId="{6544FD11-2067-4B05-8555-2355EE55FC4F}" srcOrd="5" destOrd="0" presId="urn:microsoft.com/office/officeart/2005/8/layout/hierarchy4"/>
    <dgm:cxn modelId="{6212FB52-C4DC-47D0-B9A6-83EC53B9B343}" type="presParOf" srcId="{B28664A6-6837-48E2-B902-4DEBA72F3B22}" destId="{0CC26B1E-D20F-4C26-B298-A1608DAFFCE6}" srcOrd="6" destOrd="0" presId="urn:microsoft.com/office/officeart/2005/8/layout/hierarchy4"/>
    <dgm:cxn modelId="{CC599626-A38C-49A5-87B5-81FD1CB2A4F4}" type="presParOf" srcId="{0CC26B1E-D20F-4C26-B298-A1608DAFFCE6}" destId="{F5671653-D421-484A-AE76-9D559A07BE98}" srcOrd="0" destOrd="0" presId="urn:microsoft.com/office/officeart/2005/8/layout/hierarchy4"/>
    <dgm:cxn modelId="{5A96D024-61CB-4C4B-A7D9-F2C06DA22E33}" type="presParOf" srcId="{0CC26B1E-D20F-4C26-B298-A1608DAFFCE6}" destId="{1533FE44-A369-4E93-BDB1-E891909497EA}" srcOrd="1" destOrd="0" presId="urn:microsoft.com/office/officeart/2005/8/layout/hierarchy4"/>
    <dgm:cxn modelId="{1D815195-3BC0-4006-9DF3-C027526B83F7}" type="presParOf" srcId="{B28664A6-6837-48E2-B902-4DEBA72F3B22}" destId="{D93CEB51-7521-491D-9CE4-43903AC4ACDE}" srcOrd="7" destOrd="0" presId="urn:microsoft.com/office/officeart/2005/8/layout/hierarchy4"/>
    <dgm:cxn modelId="{384E4670-6ED6-418A-A25B-0330642D8CC4}" type="presParOf" srcId="{B28664A6-6837-48E2-B902-4DEBA72F3B22}" destId="{4655BFBB-3A27-41BC-A733-E2794B51580B}" srcOrd="8" destOrd="0" presId="urn:microsoft.com/office/officeart/2005/8/layout/hierarchy4"/>
    <dgm:cxn modelId="{876B0C6D-9FE7-49D4-A7C7-B879DD4DE7CD}" type="presParOf" srcId="{4655BFBB-3A27-41BC-A733-E2794B51580B}" destId="{9B1AD5BD-392E-4C9D-AAB3-ADF284A1382C}" srcOrd="0" destOrd="0" presId="urn:microsoft.com/office/officeart/2005/8/layout/hierarchy4"/>
    <dgm:cxn modelId="{51604A18-7441-455A-AAE3-5092D11E9CDC}" type="presParOf" srcId="{4655BFBB-3A27-41BC-A733-E2794B51580B}" destId="{8B15CC35-1624-48CE-8F84-075315F2479C}" srcOrd="1" destOrd="0" presId="urn:microsoft.com/office/officeart/2005/8/layout/hierarchy4"/>
    <dgm:cxn modelId="{48BDD43C-C94F-46B1-834F-5F92E9B732FB}" type="presParOf" srcId="{4655BFBB-3A27-41BC-A733-E2794B51580B}" destId="{D8F47584-17E1-4ACB-A7E8-8F7BCDA769F4}" srcOrd="2" destOrd="0" presId="urn:microsoft.com/office/officeart/2005/8/layout/hierarchy4"/>
    <dgm:cxn modelId="{9378D9D5-4149-4D50-9186-0EDA89B2C76E}" type="presParOf" srcId="{D8F47584-17E1-4ACB-A7E8-8F7BCDA769F4}" destId="{6A0BB64B-8F11-4D3D-94B1-5E1ED55A15A1}" srcOrd="0" destOrd="0" presId="urn:microsoft.com/office/officeart/2005/8/layout/hierarchy4"/>
    <dgm:cxn modelId="{BEE50481-F2DA-4853-98C2-E82822185540}" type="presParOf" srcId="{6A0BB64B-8F11-4D3D-94B1-5E1ED55A15A1}" destId="{360C3372-A6E9-4560-97BA-343DE3110321}" srcOrd="0" destOrd="0" presId="urn:microsoft.com/office/officeart/2005/8/layout/hierarchy4"/>
    <dgm:cxn modelId="{D4D209AF-254D-43A5-A650-8620C32CFD05}" type="presParOf" srcId="{6A0BB64B-8F11-4D3D-94B1-5E1ED55A15A1}" destId="{60327D78-5902-43CD-A0EB-209FD16524F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510564-760C-43CC-9A8D-6FFB7E36AE62}"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a:endParaRPr lang="en-US"/>
        </a:p>
      </dgm:t>
    </dgm:pt>
    <dgm:pt modelId="{0CE03247-56DE-432C-BA6E-BDC952F8E25B}">
      <dgm:prSet phldrT="[Text]" custT="1"/>
      <dgm:spPr/>
      <dgm:t>
        <a:bodyPr/>
        <a:lstStyle/>
        <a:p>
          <a:r xmlns:a="http://schemas.openxmlformats.org/drawingml/2006/main">
            <a:rPr lang="uk" sz="1600" b="1" dirty="0"/>
            <a:t>1. Ви поза межами</a:t>
          </a:r>
          <a:r xmlns:a="http://schemas.openxmlformats.org/drawingml/2006/main">
            <a:rPr lang="uk" sz="1600" b="1" dirty="0"/>
            <a:t> </a:t>
          </a:r>
          <a:r xmlns:a="http://schemas.openxmlformats.org/drawingml/2006/main">
            <a:rPr lang="uk" sz="1600" b="1" dirty="0" err="1"/>
            <a:t>етап </a:t>
          </a:r>
          <a:r xmlns:a="http://schemas.openxmlformats.org/drawingml/2006/main">
            <a:rPr lang="uk" sz="1600" b="1" dirty="0"/>
            <a:t>запуску?</a:t>
          </a:r>
        </a:p>
      </dgm:t>
    </dgm:pt>
    <dgm:pt modelId="{A94B1AB8-578D-4F79-9D91-2C35BFCDE7D0}" type="parTrans" cxnId="{B3BB1C15-74EF-4653-AA3D-20847280E427}">
      <dgm:prSet/>
      <dgm:spPr/>
      <dgm:t>
        <a:bodyPr/>
        <a:lstStyle/>
        <a:p>
          <a:endParaRPr lang="en-US" sz="3600"/>
        </a:p>
      </dgm:t>
    </dgm:pt>
    <dgm:pt modelId="{E498B883-F678-4EAB-A783-503C62D29933}" type="sibTrans" cxnId="{B3BB1C15-74EF-4653-AA3D-20847280E427}">
      <dgm:prSet custT="1"/>
      <dgm:spPr/>
      <dgm:t>
        <a:bodyPr/>
        <a:lstStyle/>
        <a:p>
          <a:endParaRPr lang="en-US" sz="2800"/>
        </a:p>
      </dgm:t>
    </dgm:pt>
    <dgm:pt modelId="{E38DE30B-2D02-4A87-A68C-5B20C978D3A2}">
      <dgm:prSet phldrT="[Text]" custT="1"/>
      <dgm:spPr/>
      <dgm:t>
        <a:bodyPr/>
        <a:lstStyle/>
        <a:p>
          <a:r xmlns:a="http://schemas.openxmlformats.org/drawingml/2006/main">
            <a:rPr lang="uk" sz="1400" b="1" dirty="0"/>
            <a:t>3 </a:t>
          </a:r>
          <a:r xmlns:a="http://schemas.openxmlformats.org/drawingml/2006/main">
            <a:rPr lang="uk" sz="1600" b="1" dirty="0"/>
            <a:t>. </a:t>
          </a:r>
          <a:r xmlns:a="http://schemas.openxmlformats.org/drawingml/2006/main">
            <a:rPr lang="uk" sz="1400" b="1" dirty="0"/>
            <a:t>Підготуйте хорошу подачу</a:t>
          </a:r>
        </a:p>
      </dgm:t>
    </dgm:pt>
    <dgm:pt modelId="{B5E4FFF1-D9BE-4F71-9583-9BDAAF76FC4C}" type="parTrans" cxnId="{C1EE7DD9-E69A-4130-B4ED-741427428D2C}">
      <dgm:prSet/>
      <dgm:spPr/>
      <dgm:t>
        <a:bodyPr/>
        <a:lstStyle/>
        <a:p>
          <a:endParaRPr lang="en-US" sz="3600"/>
        </a:p>
      </dgm:t>
    </dgm:pt>
    <dgm:pt modelId="{2EC1BB56-8CA2-4945-ADB0-15831CD60BB9}" type="sibTrans" cxnId="{C1EE7DD9-E69A-4130-B4ED-741427428D2C}">
      <dgm:prSet custT="1"/>
      <dgm:spPr/>
      <dgm:t>
        <a:bodyPr/>
        <a:lstStyle/>
        <a:p>
          <a:endParaRPr lang="en-US" sz="2800"/>
        </a:p>
      </dgm:t>
    </dgm:pt>
    <dgm:pt modelId="{FA38EA0C-60B1-483C-8DFA-FAF9152D38E5}">
      <dgm:prSet phldrT="[Text]" custT="1"/>
      <dgm:spPr/>
      <dgm:t>
        <a:bodyPr/>
        <a:lstStyle/>
        <a:p>
          <a:r xmlns:a="http://schemas.openxmlformats.org/drawingml/2006/main">
            <a:rPr lang="uk" sz="1600" b="1" dirty="0"/>
            <a:t>2 </a:t>
          </a:r>
          <a:r xmlns:a="http://schemas.openxmlformats.org/drawingml/2006/main">
            <a:rPr lang="uk" sz="1400" b="1" dirty="0"/>
            <a:t>. Пошук інвестора</a:t>
          </a:r>
        </a:p>
      </dgm:t>
    </dgm:pt>
    <dgm:pt modelId="{9D1A817D-16B1-4FB7-AC83-5B702DD6D1BC}" type="parTrans" cxnId="{9686C7FC-6CBF-412A-B3AE-FD27DBE1013A}">
      <dgm:prSet/>
      <dgm:spPr/>
      <dgm:t>
        <a:bodyPr/>
        <a:lstStyle/>
        <a:p>
          <a:endParaRPr lang="en-US" sz="3600"/>
        </a:p>
      </dgm:t>
    </dgm:pt>
    <dgm:pt modelId="{82963E5E-9B92-4553-8B93-C2F68D56253A}" type="sibTrans" cxnId="{9686C7FC-6CBF-412A-B3AE-FD27DBE1013A}">
      <dgm:prSet custT="1"/>
      <dgm:spPr/>
      <dgm:t>
        <a:bodyPr/>
        <a:lstStyle/>
        <a:p>
          <a:endParaRPr lang="en-US" sz="2800"/>
        </a:p>
      </dgm:t>
    </dgm:pt>
    <dgm:pt modelId="{FE2C1E68-9F7B-4C8F-81FF-CA49F5CE31C5}">
      <dgm:prSet phldrT="[Text]" custT="1"/>
      <dgm:spPr/>
      <dgm:t>
        <a:bodyPr/>
        <a:lstStyle/>
        <a:p>
          <a:r xmlns:a="http://schemas.openxmlformats.org/drawingml/2006/main">
            <a:rPr lang="uk" sz="1400" b="1" dirty="0"/>
            <a:t>4 </a:t>
          </a:r>
          <a:r xmlns:a="http://schemas.openxmlformats.org/drawingml/2006/main">
            <a:rPr lang="uk" sz="1200" b="1" dirty="0"/>
            <a:t>. Визначтеся з правом власності</a:t>
          </a:r>
        </a:p>
      </dgm:t>
    </dgm:pt>
    <dgm:pt modelId="{2B14293C-D664-4692-B71B-612DA9FDD509}" type="parTrans" cxnId="{D2C49DC4-C19B-4961-AD0A-C84E3F0FA6F2}">
      <dgm:prSet/>
      <dgm:spPr/>
      <dgm:t>
        <a:bodyPr/>
        <a:lstStyle/>
        <a:p>
          <a:endParaRPr lang="en-US" sz="3600"/>
        </a:p>
      </dgm:t>
    </dgm:pt>
    <dgm:pt modelId="{58AD06B3-B6DD-4D17-8233-1BD4B59BDC09}" type="sibTrans" cxnId="{D2C49DC4-C19B-4961-AD0A-C84E3F0FA6F2}">
      <dgm:prSet/>
      <dgm:spPr/>
      <dgm:t>
        <a:bodyPr/>
        <a:lstStyle/>
        <a:p>
          <a:endParaRPr lang="en-US" sz="3600"/>
        </a:p>
      </dgm:t>
    </dgm:pt>
    <dgm:pt modelId="{B18185BB-1DEA-4948-BF52-A4FDB978A810}">
      <dgm:prSet phldrT="[Text]" custT="1"/>
      <dgm:spPr/>
      <dgm:t>
        <a:bodyPr/>
        <a:lstStyle/>
        <a:p>
          <a:r xmlns:a="http://schemas.openxmlformats.org/drawingml/2006/main">
            <a:rPr lang="uk" sz="1200" b="1" dirty="0"/>
            <a:t>Але не здавайтеся занадто багато (&lt; 30%)</a:t>
          </a:r>
        </a:p>
      </dgm:t>
    </dgm:pt>
    <dgm:pt modelId="{51283E74-DF67-4D54-BDF1-750DE03FB0BE}" type="parTrans" cxnId="{8266B62F-9B39-42D6-BE0D-A042AD4F35FB}">
      <dgm:prSet/>
      <dgm:spPr/>
      <dgm:t>
        <a:bodyPr/>
        <a:lstStyle/>
        <a:p>
          <a:endParaRPr lang="en-US" sz="1600"/>
        </a:p>
      </dgm:t>
    </dgm:pt>
    <dgm:pt modelId="{97F4F79C-0178-4233-8EE6-BD858FFB2B66}" type="sibTrans" cxnId="{8266B62F-9B39-42D6-BE0D-A042AD4F35FB}">
      <dgm:prSet/>
      <dgm:spPr/>
      <dgm:t>
        <a:bodyPr/>
        <a:lstStyle/>
        <a:p>
          <a:endParaRPr lang="en-US" sz="1600"/>
        </a:p>
      </dgm:t>
    </dgm:pt>
    <dgm:pt modelId="{0D38950C-20BC-4965-8A9B-518E944C5637}">
      <dgm:prSet phldrT="[Text]" custT="1"/>
      <dgm:spPr/>
      <dgm:t>
        <a:bodyPr/>
        <a:lstStyle/>
        <a:p>
          <a:r xmlns:a="http://schemas.openxmlformats.org/drawingml/2006/main">
            <a:rPr lang="uk" sz="1400" b="1" dirty="0"/>
            <a:t>+ фінансові прогнози</a:t>
          </a:r>
        </a:p>
      </dgm:t>
    </dgm:pt>
    <dgm:pt modelId="{A45DF7AD-619F-46F8-AC20-1778F2582087}" type="parTrans" cxnId="{2C2C64DA-C7AE-4ECF-81E2-2CA80AEEDC76}">
      <dgm:prSet/>
      <dgm:spPr/>
      <dgm:t>
        <a:bodyPr/>
        <a:lstStyle/>
        <a:p>
          <a:endParaRPr lang="en-US"/>
        </a:p>
      </dgm:t>
    </dgm:pt>
    <dgm:pt modelId="{D8D577BC-7ED3-4C4A-AB74-F12BAD2E2A52}" type="sibTrans" cxnId="{2C2C64DA-C7AE-4ECF-81E2-2CA80AEEDC76}">
      <dgm:prSet/>
      <dgm:spPr/>
      <dgm:t>
        <a:bodyPr/>
        <a:lstStyle/>
        <a:p>
          <a:endParaRPr lang="en-US"/>
        </a:p>
      </dgm:t>
    </dgm:pt>
    <dgm:pt modelId="{F6A4A7CC-A57A-483C-AC5C-CD64456A3E1C}">
      <dgm:prSet custT="1"/>
      <dgm:spPr/>
      <dgm:t>
        <a:bodyPr/>
        <a:lstStyle/>
        <a:p>
          <a:r xmlns:a="http://schemas.openxmlformats.org/drawingml/2006/main">
            <a:rPr lang="uk" sz="1400" b="1" dirty="0">
              <a:hlinkClick xmlns:r="http://schemas.openxmlformats.org/officeDocument/2006/relationships" r:id="rId1"/>
            </a:rPr>
            <a:t>Angel.co </a:t>
          </a:r>
          <a:r xmlns:a="http://schemas.openxmlformats.org/drawingml/2006/main">
            <a:rPr lang="uk" sz="1400" b="1" dirty="0"/>
            <a:t>, </a:t>
          </a:r>
          <a:r xmlns:a="http://schemas.openxmlformats.org/drawingml/2006/main">
            <a:rPr lang="uk" sz="1400" b="1" dirty="0">
              <a:hlinkClick xmlns:r="http://schemas.openxmlformats.org/officeDocument/2006/relationships" r:id="rId2"/>
            </a:rPr>
            <a:t>EBAN </a:t>
          </a:r>
          <a:r xmlns:a="http://schemas.openxmlformats.org/drawingml/2006/main">
            <a:rPr lang="uk" sz="1400" b="1" dirty="0"/>
            <a:t>, …</a:t>
          </a:r>
        </a:p>
      </dgm:t>
    </dgm:pt>
    <dgm:pt modelId="{F41B8209-D621-4E60-A297-B4756ABEF2D4}" type="parTrans" cxnId="{90F7D09F-248A-412C-A653-807E0AB7A873}">
      <dgm:prSet/>
      <dgm:spPr/>
      <dgm:t>
        <a:bodyPr/>
        <a:lstStyle/>
        <a:p>
          <a:endParaRPr lang="en-US"/>
        </a:p>
      </dgm:t>
    </dgm:pt>
    <dgm:pt modelId="{AD2F914C-53C7-435A-9990-A633D555D746}" type="sibTrans" cxnId="{90F7D09F-248A-412C-A653-807E0AB7A873}">
      <dgm:prSet/>
      <dgm:spPr/>
      <dgm:t>
        <a:bodyPr/>
        <a:lstStyle/>
        <a:p>
          <a:endParaRPr lang="en-US"/>
        </a:p>
      </dgm:t>
    </dgm:pt>
    <dgm:pt modelId="{7C6E63BD-ED00-437B-9EE5-AB72EACDAE29}">
      <dgm:prSet phldrT="[Text]" custT="1"/>
      <dgm:spPr/>
      <dgm:t>
        <a:bodyPr/>
        <a:lstStyle/>
        <a:p>
          <a:r xmlns:a="http://schemas.openxmlformats.org/drawingml/2006/main">
            <a:rPr lang="uk" sz="1400" b="1" dirty="0"/>
            <a:t>Витрачайте гроші з розумом</a:t>
          </a:r>
        </a:p>
      </dgm:t>
    </dgm:pt>
    <dgm:pt modelId="{7013F634-FE31-4B62-B40C-06A714E2CB87}" type="parTrans" cxnId="{538F6487-0073-4086-B47C-74DE695D1BEE}">
      <dgm:prSet/>
      <dgm:spPr/>
      <dgm:t>
        <a:bodyPr/>
        <a:lstStyle/>
        <a:p>
          <a:endParaRPr lang="en-US"/>
        </a:p>
      </dgm:t>
    </dgm:pt>
    <dgm:pt modelId="{63AC97E7-B16E-439B-B9C6-5BB8F425F4AF}" type="sibTrans" cxnId="{538F6487-0073-4086-B47C-74DE695D1BEE}">
      <dgm:prSet/>
      <dgm:spPr/>
      <dgm:t>
        <a:bodyPr/>
        <a:lstStyle/>
        <a:p>
          <a:endParaRPr lang="en-US"/>
        </a:p>
      </dgm:t>
    </dgm:pt>
    <dgm:pt modelId="{27C3A31B-B475-4D93-A6A3-EF9A62D51AF4}">
      <dgm:prSet phldrT="[Text]" custT="1"/>
      <dgm:spPr/>
      <dgm:t>
        <a:bodyPr/>
        <a:lstStyle/>
        <a:p>
          <a:r xmlns:a="http://schemas.openxmlformats.org/drawingml/2006/main">
            <a:rPr lang="uk" sz="1400" b="1" dirty="0"/>
            <a:t>(це не твоє)</a:t>
          </a:r>
        </a:p>
      </dgm:t>
    </dgm:pt>
    <dgm:pt modelId="{422725DC-78E0-4509-B0BC-19B277E843A7}" type="parTrans" cxnId="{A67A4B34-C501-46BA-9D63-C9B98F62A292}">
      <dgm:prSet/>
      <dgm:spPr/>
      <dgm:t>
        <a:bodyPr/>
        <a:lstStyle/>
        <a:p>
          <a:endParaRPr lang="en-US"/>
        </a:p>
      </dgm:t>
    </dgm:pt>
    <dgm:pt modelId="{FA8B8BAD-B790-4D53-954C-3618BEFE0EEB}" type="sibTrans" cxnId="{A67A4B34-C501-46BA-9D63-C9B98F62A292}">
      <dgm:prSet/>
      <dgm:spPr/>
      <dgm:t>
        <a:bodyPr/>
        <a:lstStyle/>
        <a:p>
          <a:endParaRPr lang="en-US"/>
        </a:p>
      </dgm:t>
    </dgm:pt>
    <dgm:pt modelId="{E405B3AA-C41E-4B20-9810-03AB2C5F15A2}" type="pres">
      <dgm:prSet presAssocID="{47510564-760C-43CC-9A8D-6FFB7E36AE62}" presName="linearFlow" presStyleCnt="0">
        <dgm:presLayoutVars>
          <dgm:resizeHandles val="exact"/>
        </dgm:presLayoutVars>
      </dgm:prSet>
      <dgm:spPr/>
    </dgm:pt>
    <dgm:pt modelId="{62D620FC-23F2-47DF-B917-9EE6026D4633}" type="pres">
      <dgm:prSet presAssocID="{0CE03247-56DE-432C-BA6E-BDC952F8E25B}" presName="node" presStyleLbl="node1" presStyleIdx="0" presStyleCnt="5">
        <dgm:presLayoutVars>
          <dgm:bulletEnabled val="1"/>
        </dgm:presLayoutVars>
      </dgm:prSet>
      <dgm:spPr/>
    </dgm:pt>
    <dgm:pt modelId="{16A6B525-D98F-40DA-8C46-482537C274AC}" type="pres">
      <dgm:prSet presAssocID="{E498B883-F678-4EAB-A783-503C62D29933}" presName="sibTrans" presStyleLbl="sibTrans2D1" presStyleIdx="0" presStyleCnt="4"/>
      <dgm:spPr/>
    </dgm:pt>
    <dgm:pt modelId="{3A9E936D-C988-4DDE-8B3A-8D2C51FFF51F}" type="pres">
      <dgm:prSet presAssocID="{E498B883-F678-4EAB-A783-503C62D29933}" presName="connectorText" presStyleLbl="sibTrans2D1" presStyleIdx="0" presStyleCnt="4"/>
      <dgm:spPr/>
    </dgm:pt>
    <dgm:pt modelId="{AF9F2827-B406-4536-AC0A-987820C3EA7E}" type="pres">
      <dgm:prSet presAssocID="{FA38EA0C-60B1-483C-8DFA-FAF9152D38E5}" presName="node" presStyleLbl="node1" presStyleIdx="1" presStyleCnt="5">
        <dgm:presLayoutVars>
          <dgm:bulletEnabled val="1"/>
        </dgm:presLayoutVars>
      </dgm:prSet>
      <dgm:spPr/>
    </dgm:pt>
    <dgm:pt modelId="{1BC9D23B-2AE9-424C-9AFD-BABE0C8AD9E4}" type="pres">
      <dgm:prSet presAssocID="{82963E5E-9B92-4553-8B93-C2F68D56253A}" presName="sibTrans" presStyleLbl="sibTrans2D1" presStyleIdx="1" presStyleCnt="4"/>
      <dgm:spPr/>
    </dgm:pt>
    <dgm:pt modelId="{E0E2C2E4-6375-4F2E-9507-5274E35CD221}" type="pres">
      <dgm:prSet presAssocID="{82963E5E-9B92-4553-8B93-C2F68D56253A}" presName="connectorText" presStyleLbl="sibTrans2D1" presStyleIdx="1" presStyleCnt="4"/>
      <dgm:spPr/>
    </dgm:pt>
    <dgm:pt modelId="{C3D2755C-D7D1-4697-AD0B-B84690222EF1}" type="pres">
      <dgm:prSet presAssocID="{E38DE30B-2D02-4A87-A68C-5B20C978D3A2}" presName="node" presStyleLbl="node1" presStyleIdx="2" presStyleCnt="5">
        <dgm:presLayoutVars>
          <dgm:bulletEnabled val="1"/>
        </dgm:presLayoutVars>
      </dgm:prSet>
      <dgm:spPr/>
    </dgm:pt>
    <dgm:pt modelId="{A7701DE2-F407-4B6B-AF17-3933016A7F98}" type="pres">
      <dgm:prSet presAssocID="{2EC1BB56-8CA2-4945-ADB0-15831CD60BB9}" presName="sibTrans" presStyleLbl="sibTrans2D1" presStyleIdx="2" presStyleCnt="4"/>
      <dgm:spPr/>
    </dgm:pt>
    <dgm:pt modelId="{263A714A-E8E0-44CC-B32D-B9629DB95073}" type="pres">
      <dgm:prSet presAssocID="{2EC1BB56-8CA2-4945-ADB0-15831CD60BB9}" presName="connectorText" presStyleLbl="sibTrans2D1" presStyleIdx="2" presStyleCnt="4"/>
      <dgm:spPr/>
    </dgm:pt>
    <dgm:pt modelId="{3BA1A971-74F8-4703-90EC-8D0A711E24DB}" type="pres">
      <dgm:prSet presAssocID="{FE2C1E68-9F7B-4C8F-81FF-CA49F5CE31C5}" presName="node" presStyleLbl="node1" presStyleIdx="3" presStyleCnt="5">
        <dgm:presLayoutVars>
          <dgm:bulletEnabled val="1"/>
        </dgm:presLayoutVars>
      </dgm:prSet>
      <dgm:spPr/>
    </dgm:pt>
    <dgm:pt modelId="{36C6BA8A-1F25-49D6-AEFF-980C7B68E66B}" type="pres">
      <dgm:prSet presAssocID="{58AD06B3-B6DD-4D17-8233-1BD4B59BDC09}" presName="sibTrans" presStyleLbl="sibTrans2D1" presStyleIdx="3" presStyleCnt="4"/>
      <dgm:spPr/>
    </dgm:pt>
    <dgm:pt modelId="{0D5BB834-0C9F-41D4-98EF-3D6D5DAA932E}" type="pres">
      <dgm:prSet presAssocID="{58AD06B3-B6DD-4D17-8233-1BD4B59BDC09}" presName="connectorText" presStyleLbl="sibTrans2D1" presStyleIdx="3" presStyleCnt="4"/>
      <dgm:spPr/>
    </dgm:pt>
    <dgm:pt modelId="{554D4D98-F448-4F31-AA28-8C24AB82FB42}" type="pres">
      <dgm:prSet presAssocID="{7C6E63BD-ED00-437B-9EE5-AB72EACDAE29}" presName="node" presStyleLbl="node1" presStyleIdx="4" presStyleCnt="5">
        <dgm:presLayoutVars>
          <dgm:bulletEnabled val="1"/>
        </dgm:presLayoutVars>
      </dgm:prSet>
      <dgm:spPr/>
    </dgm:pt>
  </dgm:ptLst>
  <dgm:cxnLst>
    <dgm:cxn modelId="{0F2BFF0F-4BAE-46C2-989C-F4E48B15DB22}" type="presOf" srcId="{FA38EA0C-60B1-483C-8DFA-FAF9152D38E5}" destId="{AF9F2827-B406-4536-AC0A-987820C3EA7E}" srcOrd="0" destOrd="0" presId="urn:microsoft.com/office/officeart/2005/8/layout/process2"/>
    <dgm:cxn modelId="{89E36812-1A67-4581-B13B-43F0EAAA2BDD}" type="presOf" srcId="{0D38950C-20BC-4965-8A9B-518E944C5637}" destId="{C3D2755C-D7D1-4697-AD0B-B84690222EF1}" srcOrd="0" destOrd="1" presId="urn:microsoft.com/office/officeart/2005/8/layout/process2"/>
    <dgm:cxn modelId="{B3BB1C15-74EF-4653-AA3D-20847280E427}" srcId="{47510564-760C-43CC-9A8D-6FFB7E36AE62}" destId="{0CE03247-56DE-432C-BA6E-BDC952F8E25B}" srcOrd="0" destOrd="0" parTransId="{A94B1AB8-578D-4F79-9D91-2C35BFCDE7D0}" sibTransId="{E498B883-F678-4EAB-A783-503C62D29933}"/>
    <dgm:cxn modelId="{D1C2AD2A-99FD-4FC4-8566-4ED9B46451AD}" type="presOf" srcId="{E498B883-F678-4EAB-A783-503C62D29933}" destId="{3A9E936D-C988-4DDE-8B3A-8D2C51FFF51F}" srcOrd="1" destOrd="0" presId="urn:microsoft.com/office/officeart/2005/8/layout/process2"/>
    <dgm:cxn modelId="{BE885C2C-FAD9-4429-97A9-287451C113AB}" type="presOf" srcId="{2EC1BB56-8CA2-4945-ADB0-15831CD60BB9}" destId="{263A714A-E8E0-44CC-B32D-B9629DB95073}" srcOrd="1" destOrd="0" presId="urn:microsoft.com/office/officeart/2005/8/layout/process2"/>
    <dgm:cxn modelId="{8532A62E-ABA3-4288-A793-FA873E4D1FDE}" type="presOf" srcId="{58AD06B3-B6DD-4D17-8233-1BD4B59BDC09}" destId="{36C6BA8A-1F25-49D6-AEFF-980C7B68E66B}" srcOrd="0" destOrd="0" presId="urn:microsoft.com/office/officeart/2005/8/layout/process2"/>
    <dgm:cxn modelId="{8266B62F-9B39-42D6-BE0D-A042AD4F35FB}" srcId="{FE2C1E68-9F7B-4C8F-81FF-CA49F5CE31C5}" destId="{B18185BB-1DEA-4948-BF52-A4FDB978A810}" srcOrd="0" destOrd="0" parTransId="{51283E74-DF67-4D54-BDF1-750DE03FB0BE}" sibTransId="{97F4F79C-0178-4233-8EE6-BD858FFB2B66}"/>
    <dgm:cxn modelId="{3E609D30-95B3-4E8E-9E51-42EF66F0BFF2}" type="presOf" srcId="{7C6E63BD-ED00-437B-9EE5-AB72EACDAE29}" destId="{554D4D98-F448-4F31-AA28-8C24AB82FB42}" srcOrd="0" destOrd="0" presId="urn:microsoft.com/office/officeart/2005/8/layout/process2"/>
    <dgm:cxn modelId="{A66C8B32-AA3D-4CBE-9084-C9C704A6C00A}" type="presOf" srcId="{2EC1BB56-8CA2-4945-ADB0-15831CD60BB9}" destId="{A7701DE2-F407-4B6B-AF17-3933016A7F98}" srcOrd="0" destOrd="0" presId="urn:microsoft.com/office/officeart/2005/8/layout/process2"/>
    <dgm:cxn modelId="{A67A4B34-C501-46BA-9D63-C9B98F62A292}" srcId="{7C6E63BD-ED00-437B-9EE5-AB72EACDAE29}" destId="{27C3A31B-B475-4D93-A6A3-EF9A62D51AF4}" srcOrd="0" destOrd="0" parTransId="{422725DC-78E0-4509-B0BC-19B277E843A7}" sibTransId="{FA8B8BAD-B790-4D53-954C-3618BEFE0EEB}"/>
    <dgm:cxn modelId="{06E3A338-2CF3-4511-A1ED-759FA1D70FCE}" type="presOf" srcId="{FE2C1E68-9F7B-4C8F-81FF-CA49F5CE31C5}" destId="{3BA1A971-74F8-4703-90EC-8D0A711E24DB}" srcOrd="0" destOrd="0" presId="urn:microsoft.com/office/officeart/2005/8/layout/process2"/>
    <dgm:cxn modelId="{C7D4413F-6F50-4CD5-AF58-EEA1E8ECB726}" type="presOf" srcId="{F6A4A7CC-A57A-483C-AC5C-CD64456A3E1C}" destId="{AF9F2827-B406-4536-AC0A-987820C3EA7E}" srcOrd="0" destOrd="1" presId="urn:microsoft.com/office/officeart/2005/8/layout/process2"/>
    <dgm:cxn modelId="{3027A17A-8F6D-4042-A4E7-4E31CC850CEF}" type="presOf" srcId="{B18185BB-1DEA-4948-BF52-A4FDB978A810}" destId="{3BA1A971-74F8-4703-90EC-8D0A711E24DB}" srcOrd="0" destOrd="1" presId="urn:microsoft.com/office/officeart/2005/8/layout/process2"/>
    <dgm:cxn modelId="{CE20417D-3F72-47AA-8D5C-4D8677F4682F}" type="presOf" srcId="{58AD06B3-B6DD-4D17-8233-1BD4B59BDC09}" destId="{0D5BB834-0C9F-41D4-98EF-3D6D5DAA932E}" srcOrd="1" destOrd="0" presId="urn:microsoft.com/office/officeart/2005/8/layout/process2"/>
    <dgm:cxn modelId="{538F6487-0073-4086-B47C-74DE695D1BEE}" srcId="{47510564-760C-43CC-9A8D-6FFB7E36AE62}" destId="{7C6E63BD-ED00-437B-9EE5-AB72EACDAE29}" srcOrd="4" destOrd="0" parTransId="{7013F634-FE31-4B62-B40C-06A714E2CB87}" sibTransId="{63AC97E7-B16E-439B-B9C6-5BB8F425F4AF}"/>
    <dgm:cxn modelId="{D5AD088A-4B75-45B6-B22B-552F190D6E16}" type="presOf" srcId="{82963E5E-9B92-4553-8B93-C2F68D56253A}" destId="{1BC9D23B-2AE9-424C-9AFD-BABE0C8AD9E4}" srcOrd="0" destOrd="0" presId="urn:microsoft.com/office/officeart/2005/8/layout/process2"/>
    <dgm:cxn modelId="{90F7D09F-248A-412C-A653-807E0AB7A873}" srcId="{FA38EA0C-60B1-483C-8DFA-FAF9152D38E5}" destId="{F6A4A7CC-A57A-483C-AC5C-CD64456A3E1C}" srcOrd="0" destOrd="0" parTransId="{F41B8209-D621-4E60-A297-B4756ABEF2D4}" sibTransId="{AD2F914C-53C7-435A-9990-A633D555D746}"/>
    <dgm:cxn modelId="{68DC3AAB-C892-4285-85BF-0B030D5D172B}" type="presOf" srcId="{E498B883-F678-4EAB-A783-503C62D29933}" destId="{16A6B525-D98F-40DA-8C46-482537C274AC}" srcOrd="0" destOrd="0" presId="urn:microsoft.com/office/officeart/2005/8/layout/process2"/>
    <dgm:cxn modelId="{C77585C1-8AA0-4F79-953C-5DAD30085FFA}" type="presOf" srcId="{47510564-760C-43CC-9A8D-6FFB7E36AE62}" destId="{E405B3AA-C41E-4B20-9810-03AB2C5F15A2}" srcOrd="0" destOrd="0" presId="urn:microsoft.com/office/officeart/2005/8/layout/process2"/>
    <dgm:cxn modelId="{6B19F6C1-EF23-435A-B541-0DEB96E6A416}" type="presOf" srcId="{82963E5E-9B92-4553-8B93-C2F68D56253A}" destId="{E0E2C2E4-6375-4F2E-9507-5274E35CD221}" srcOrd="1" destOrd="0" presId="urn:microsoft.com/office/officeart/2005/8/layout/process2"/>
    <dgm:cxn modelId="{D2C49DC4-C19B-4961-AD0A-C84E3F0FA6F2}" srcId="{47510564-760C-43CC-9A8D-6FFB7E36AE62}" destId="{FE2C1E68-9F7B-4C8F-81FF-CA49F5CE31C5}" srcOrd="3" destOrd="0" parTransId="{2B14293C-D664-4692-B71B-612DA9FDD509}" sibTransId="{58AD06B3-B6DD-4D17-8233-1BD4B59BDC09}"/>
    <dgm:cxn modelId="{B6EE92CA-2DB9-4E0A-8B83-9394111D9C60}" type="presOf" srcId="{E38DE30B-2D02-4A87-A68C-5B20C978D3A2}" destId="{C3D2755C-D7D1-4697-AD0B-B84690222EF1}" srcOrd="0" destOrd="0" presId="urn:microsoft.com/office/officeart/2005/8/layout/process2"/>
    <dgm:cxn modelId="{887D99D5-2F85-48CD-8861-3BD4B38CB1E4}" type="presOf" srcId="{27C3A31B-B475-4D93-A6A3-EF9A62D51AF4}" destId="{554D4D98-F448-4F31-AA28-8C24AB82FB42}" srcOrd="0" destOrd="1" presId="urn:microsoft.com/office/officeart/2005/8/layout/process2"/>
    <dgm:cxn modelId="{C1EE7DD9-E69A-4130-B4ED-741427428D2C}" srcId="{47510564-760C-43CC-9A8D-6FFB7E36AE62}" destId="{E38DE30B-2D02-4A87-A68C-5B20C978D3A2}" srcOrd="2" destOrd="0" parTransId="{B5E4FFF1-D9BE-4F71-9583-9BDAAF76FC4C}" sibTransId="{2EC1BB56-8CA2-4945-ADB0-15831CD60BB9}"/>
    <dgm:cxn modelId="{2C2C64DA-C7AE-4ECF-81E2-2CA80AEEDC76}" srcId="{E38DE30B-2D02-4A87-A68C-5B20C978D3A2}" destId="{0D38950C-20BC-4965-8A9B-518E944C5637}" srcOrd="0" destOrd="0" parTransId="{A45DF7AD-619F-46F8-AC20-1778F2582087}" sibTransId="{D8D577BC-7ED3-4C4A-AB74-F12BAD2E2A52}"/>
    <dgm:cxn modelId="{5E3484F5-1876-4827-A7B2-10BA43C17FB1}" type="presOf" srcId="{0CE03247-56DE-432C-BA6E-BDC952F8E25B}" destId="{62D620FC-23F2-47DF-B917-9EE6026D4633}" srcOrd="0" destOrd="0" presId="urn:microsoft.com/office/officeart/2005/8/layout/process2"/>
    <dgm:cxn modelId="{9686C7FC-6CBF-412A-B3AE-FD27DBE1013A}" srcId="{47510564-760C-43CC-9A8D-6FFB7E36AE62}" destId="{FA38EA0C-60B1-483C-8DFA-FAF9152D38E5}" srcOrd="1" destOrd="0" parTransId="{9D1A817D-16B1-4FB7-AC83-5B702DD6D1BC}" sibTransId="{82963E5E-9B92-4553-8B93-C2F68D56253A}"/>
    <dgm:cxn modelId="{F378A993-8536-4269-9E46-AA94BB758140}" type="presParOf" srcId="{E405B3AA-C41E-4B20-9810-03AB2C5F15A2}" destId="{62D620FC-23F2-47DF-B917-9EE6026D4633}" srcOrd="0" destOrd="0" presId="urn:microsoft.com/office/officeart/2005/8/layout/process2"/>
    <dgm:cxn modelId="{CFADFD85-83E6-4E43-B524-02CD3A16B093}" type="presParOf" srcId="{E405B3AA-C41E-4B20-9810-03AB2C5F15A2}" destId="{16A6B525-D98F-40DA-8C46-482537C274AC}" srcOrd="1" destOrd="0" presId="urn:microsoft.com/office/officeart/2005/8/layout/process2"/>
    <dgm:cxn modelId="{3BC0B09B-8640-4243-A6CB-5A222DB90E1B}" type="presParOf" srcId="{16A6B525-D98F-40DA-8C46-482537C274AC}" destId="{3A9E936D-C988-4DDE-8B3A-8D2C51FFF51F}" srcOrd="0" destOrd="0" presId="urn:microsoft.com/office/officeart/2005/8/layout/process2"/>
    <dgm:cxn modelId="{E41FDA71-87AB-4814-84A9-1BC423084D88}" type="presParOf" srcId="{E405B3AA-C41E-4B20-9810-03AB2C5F15A2}" destId="{AF9F2827-B406-4536-AC0A-987820C3EA7E}" srcOrd="2" destOrd="0" presId="urn:microsoft.com/office/officeart/2005/8/layout/process2"/>
    <dgm:cxn modelId="{CDAD6713-7346-4587-A4EB-BF214853FA45}" type="presParOf" srcId="{E405B3AA-C41E-4B20-9810-03AB2C5F15A2}" destId="{1BC9D23B-2AE9-424C-9AFD-BABE0C8AD9E4}" srcOrd="3" destOrd="0" presId="urn:microsoft.com/office/officeart/2005/8/layout/process2"/>
    <dgm:cxn modelId="{3E99D405-CA0B-4B25-B3C6-72A85B949614}" type="presParOf" srcId="{1BC9D23B-2AE9-424C-9AFD-BABE0C8AD9E4}" destId="{E0E2C2E4-6375-4F2E-9507-5274E35CD221}" srcOrd="0" destOrd="0" presId="urn:microsoft.com/office/officeart/2005/8/layout/process2"/>
    <dgm:cxn modelId="{409B58A9-851C-4DC4-85DD-352D3D2A5956}" type="presParOf" srcId="{E405B3AA-C41E-4B20-9810-03AB2C5F15A2}" destId="{C3D2755C-D7D1-4697-AD0B-B84690222EF1}" srcOrd="4" destOrd="0" presId="urn:microsoft.com/office/officeart/2005/8/layout/process2"/>
    <dgm:cxn modelId="{44BFEC1D-6460-41B7-B2A4-18FC86D60ABF}" type="presParOf" srcId="{E405B3AA-C41E-4B20-9810-03AB2C5F15A2}" destId="{A7701DE2-F407-4B6B-AF17-3933016A7F98}" srcOrd="5" destOrd="0" presId="urn:microsoft.com/office/officeart/2005/8/layout/process2"/>
    <dgm:cxn modelId="{B12CCBF0-7976-4C67-B2CF-4506F44BC58D}" type="presParOf" srcId="{A7701DE2-F407-4B6B-AF17-3933016A7F98}" destId="{263A714A-E8E0-44CC-B32D-B9629DB95073}" srcOrd="0" destOrd="0" presId="urn:microsoft.com/office/officeart/2005/8/layout/process2"/>
    <dgm:cxn modelId="{D9B9B4BE-E48C-4607-9D51-05F6A5AE8F58}" type="presParOf" srcId="{E405B3AA-C41E-4B20-9810-03AB2C5F15A2}" destId="{3BA1A971-74F8-4703-90EC-8D0A711E24DB}" srcOrd="6" destOrd="0" presId="urn:microsoft.com/office/officeart/2005/8/layout/process2"/>
    <dgm:cxn modelId="{F63FCCEC-08A6-41BB-A77D-CF63A844F359}" type="presParOf" srcId="{E405B3AA-C41E-4B20-9810-03AB2C5F15A2}" destId="{36C6BA8A-1F25-49D6-AEFF-980C7B68E66B}" srcOrd="7" destOrd="0" presId="urn:microsoft.com/office/officeart/2005/8/layout/process2"/>
    <dgm:cxn modelId="{B5C4544B-88A3-478E-8AB5-2DA9DC0E3321}" type="presParOf" srcId="{36C6BA8A-1F25-49D6-AEFF-980C7B68E66B}" destId="{0D5BB834-0C9F-41D4-98EF-3D6D5DAA932E}" srcOrd="0" destOrd="0" presId="urn:microsoft.com/office/officeart/2005/8/layout/process2"/>
    <dgm:cxn modelId="{C7549EBB-280B-42D3-AEA9-6A3CD4705E34}" type="presParOf" srcId="{E405B3AA-C41E-4B20-9810-03AB2C5F15A2}" destId="{554D4D98-F448-4F31-AA28-8C24AB82FB42}"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510564-760C-43CC-9A8D-6FFB7E36AE62}"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a:endParaRPr lang="en-US"/>
        </a:p>
      </dgm:t>
    </dgm:pt>
    <dgm:pt modelId="{0CE03247-56DE-432C-BA6E-BDC952F8E25B}">
      <dgm:prSet phldrT="[Text]" custT="1"/>
      <dgm:spPr/>
      <dgm:t>
        <a:bodyPr/>
        <a:lstStyle/>
        <a:p>
          <a:r xmlns:a="http://schemas.openxmlformats.org/drawingml/2006/main">
            <a:rPr lang="uk" sz="1200" b="1" dirty="0"/>
            <a:t>1 </a:t>
          </a:r>
          <a:r xmlns:a="http://schemas.openxmlformats.org/drawingml/2006/main">
            <a:rPr lang="uk" sz="1400" b="1" dirty="0"/>
            <a:t>. </a:t>
          </a:r>
          <a:r xmlns:a="http://schemas.openxmlformats.org/drawingml/2006/main">
            <a:rPr lang="uk" sz="1200" b="1" dirty="0"/>
            <a:t>Проведіть дослідження</a:t>
          </a:r>
        </a:p>
      </dgm:t>
    </dgm:pt>
    <dgm:pt modelId="{A94B1AB8-578D-4F79-9D91-2C35BFCDE7D0}" type="parTrans" cxnId="{B3BB1C15-74EF-4653-AA3D-20847280E427}">
      <dgm:prSet/>
      <dgm:spPr/>
      <dgm:t>
        <a:bodyPr/>
        <a:lstStyle/>
        <a:p>
          <a:endParaRPr lang="en-US" sz="1400"/>
        </a:p>
      </dgm:t>
    </dgm:pt>
    <dgm:pt modelId="{E498B883-F678-4EAB-A783-503C62D29933}" type="sibTrans" cxnId="{B3BB1C15-74EF-4653-AA3D-20847280E427}">
      <dgm:prSet custT="1"/>
      <dgm:spPr/>
      <dgm:t>
        <a:bodyPr/>
        <a:lstStyle/>
        <a:p>
          <a:endParaRPr lang="en-US" sz="1400"/>
        </a:p>
      </dgm:t>
    </dgm:pt>
    <dgm:pt modelId="{FA38EA0C-60B1-483C-8DFA-FAF9152D38E5}">
      <dgm:prSet phldrT="[Text]" custT="1"/>
      <dgm:spPr/>
      <dgm:t>
        <a:bodyPr/>
        <a:lstStyle/>
        <a:p>
          <a:r xmlns:a="http://schemas.openxmlformats.org/drawingml/2006/main">
            <a:rPr lang="uk" sz="1200" b="1" dirty="0"/>
            <a:t>2. Проконсультуватися з випускниками</a:t>
          </a:r>
        </a:p>
      </dgm:t>
    </dgm:pt>
    <dgm:pt modelId="{9D1A817D-16B1-4FB7-AC83-5B702DD6D1BC}" type="parTrans" cxnId="{9686C7FC-6CBF-412A-B3AE-FD27DBE1013A}">
      <dgm:prSet/>
      <dgm:spPr/>
      <dgm:t>
        <a:bodyPr/>
        <a:lstStyle/>
        <a:p>
          <a:endParaRPr lang="en-US" sz="1400"/>
        </a:p>
      </dgm:t>
    </dgm:pt>
    <dgm:pt modelId="{82963E5E-9B92-4553-8B93-C2F68D56253A}" type="sibTrans" cxnId="{9686C7FC-6CBF-412A-B3AE-FD27DBE1013A}">
      <dgm:prSet custT="1"/>
      <dgm:spPr/>
      <dgm:t>
        <a:bodyPr/>
        <a:lstStyle/>
        <a:p>
          <a:endParaRPr lang="en-US" sz="1400"/>
        </a:p>
      </dgm:t>
    </dgm:pt>
    <dgm:pt modelId="{E95C1898-4349-4D87-9777-77580E844ED8}">
      <dgm:prSet custT="1"/>
      <dgm:spPr/>
      <dgm:t>
        <a:bodyPr/>
        <a:lstStyle/>
        <a:p>
          <a:r xmlns:a="http://schemas.openxmlformats.org/drawingml/2006/main">
            <a:rPr lang="uk" sz="1200" b="1" dirty="0"/>
            <a:t>Наставники, місцезнаходження, навчальна програма?</a:t>
          </a:r>
        </a:p>
      </dgm:t>
    </dgm:pt>
    <dgm:pt modelId="{2EC255D0-7699-42A7-93BA-4511C13E7A1B}" type="parTrans" cxnId="{275F3BD2-359E-4DE0-84CA-F384CBCEBEB1}">
      <dgm:prSet/>
      <dgm:spPr/>
      <dgm:t>
        <a:bodyPr/>
        <a:lstStyle/>
        <a:p>
          <a:endParaRPr lang="en-US" sz="1400"/>
        </a:p>
      </dgm:t>
    </dgm:pt>
    <dgm:pt modelId="{5EB7CA78-F850-4D7F-B21D-3406356430B3}" type="sibTrans" cxnId="{275F3BD2-359E-4DE0-84CA-F384CBCEBEB1}">
      <dgm:prSet/>
      <dgm:spPr/>
      <dgm:t>
        <a:bodyPr/>
        <a:lstStyle/>
        <a:p>
          <a:endParaRPr lang="en-US" sz="1400"/>
        </a:p>
      </dgm:t>
    </dgm:pt>
    <dgm:pt modelId="{E9E7B869-F752-4FAC-A911-6845C96DE65D}">
      <dgm:prSet phldrT="[Text]" custT="1"/>
      <dgm:spPr/>
      <dgm:t>
        <a:bodyPr/>
        <a:lstStyle/>
        <a:p>
          <a:r xmlns:a="http://schemas.openxmlformats.org/drawingml/2006/main">
            <a:rPr lang="uk" sz="1200" b="1" dirty="0"/>
            <a:t>3. Зберіть свою команду</a:t>
          </a:r>
        </a:p>
      </dgm:t>
    </dgm:pt>
    <dgm:pt modelId="{18E2D336-00D0-4C16-ADDE-F8188806227E}" type="parTrans" cxnId="{0C9B4AE3-B485-4E6C-9423-ED73E622B513}">
      <dgm:prSet/>
      <dgm:spPr/>
      <dgm:t>
        <a:bodyPr/>
        <a:lstStyle/>
        <a:p>
          <a:endParaRPr lang="en-US" sz="1400"/>
        </a:p>
      </dgm:t>
    </dgm:pt>
    <dgm:pt modelId="{E7A23B9B-5809-4288-998F-461D4417DEAF}" type="sibTrans" cxnId="{0C9B4AE3-B485-4E6C-9423-ED73E622B513}">
      <dgm:prSet custT="1"/>
      <dgm:spPr/>
      <dgm:t>
        <a:bodyPr/>
        <a:lstStyle/>
        <a:p>
          <a:endParaRPr lang="en-US" sz="1400"/>
        </a:p>
      </dgm:t>
    </dgm:pt>
    <dgm:pt modelId="{22FE9F15-F603-49D8-B368-A2BFC6A8EEA8}">
      <dgm:prSet phldrT="[Text]" custT="1"/>
      <dgm:spPr/>
      <dgm:t>
        <a:bodyPr/>
        <a:lstStyle/>
        <a:p>
          <a:r xmlns:a="http://schemas.openxmlformats.org/drawingml/2006/main">
            <a:rPr lang="uk" sz="1200" b="1" dirty="0"/>
            <a:t>Зв'яжіться та обговоріть досвід</a:t>
          </a:r>
        </a:p>
      </dgm:t>
    </dgm:pt>
    <dgm:pt modelId="{1A7B10F4-7D24-4D54-84A5-5C7A424397F8}" type="parTrans" cxnId="{A9A271C7-12DC-46F6-87D7-E86187D05DF3}">
      <dgm:prSet/>
      <dgm:spPr/>
      <dgm:t>
        <a:bodyPr/>
        <a:lstStyle/>
        <a:p>
          <a:endParaRPr lang="en-US" sz="1400"/>
        </a:p>
      </dgm:t>
    </dgm:pt>
    <dgm:pt modelId="{8506ACBC-9E8C-44A6-A9C3-CC7F10168905}" type="sibTrans" cxnId="{A9A271C7-12DC-46F6-87D7-E86187D05DF3}">
      <dgm:prSet/>
      <dgm:spPr/>
      <dgm:t>
        <a:bodyPr/>
        <a:lstStyle/>
        <a:p>
          <a:endParaRPr lang="en-US" sz="1400"/>
        </a:p>
      </dgm:t>
    </dgm:pt>
    <dgm:pt modelId="{46F43393-DCF1-4A80-BEDE-A76F75AFAC82}">
      <dgm:prSet phldrT="[Text]" custT="1"/>
      <dgm:spPr/>
      <dgm:t>
        <a:bodyPr/>
        <a:lstStyle/>
        <a:p>
          <a:r xmlns:a="http://schemas.openxmlformats.org/drawingml/2006/main">
            <a:rPr lang="uk" sz="1200" b="1" dirty="0"/>
            <a:t>Команда 1 </a:t>
          </a:r>
          <a:r xmlns:a="http://schemas.openxmlformats.org/drawingml/2006/main">
            <a:rPr lang="uk" sz="1200" b="1" baseline="30000" dirty="0"/>
            <a:t>, </a:t>
          </a:r>
          <a:r xmlns:a="http://schemas.openxmlformats.org/drawingml/2006/main">
            <a:rPr lang="uk" sz="1200" b="1" dirty="0"/>
            <a:t>ідея </a:t>
          </a:r>
          <a:r xmlns:a="http://schemas.openxmlformats.org/drawingml/2006/main">
            <a:rPr lang="uk" sz="1200" b="1" baseline="30000" dirty="0"/>
            <a:t>2</a:t>
          </a:r>
          <a:endParaRPr xmlns:a="http://schemas.openxmlformats.org/drawingml/2006/main" lang="en-US" sz="1200" b="1" dirty="0"/>
        </a:p>
      </dgm:t>
    </dgm:pt>
    <dgm:pt modelId="{37A59113-95D4-4CD8-9D8E-2AF451E163F3}" type="parTrans" cxnId="{B6E40544-74A4-4E53-943B-FC5647884522}">
      <dgm:prSet/>
      <dgm:spPr/>
      <dgm:t>
        <a:bodyPr/>
        <a:lstStyle/>
        <a:p>
          <a:endParaRPr lang="en-US" sz="1400"/>
        </a:p>
      </dgm:t>
    </dgm:pt>
    <dgm:pt modelId="{4D3EC7B7-3FC3-480A-A440-22D80DF10C32}" type="sibTrans" cxnId="{B6E40544-74A4-4E53-943B-FC5647884522}">
      <dgm:prSet/>
      <dgm:spPr/>
      <dgm:t>
        <a:bodyPr/>
        <a:lstStyle/>
        <a:p>
          <a:endParaRPr lang="en-US" sz="1400"/>
        </a:p>
      </dgm:t>
    </dgm:pt>
    <dgm:pt modelId="{6D185EAC-9186-40C0-A696-2C8875982548}">
      <dgm:prSet phldrT="[Text]" custT="1"/>
      <dgm:spPr/>
      <dgm:t>
        <a:bodyPr/>
        <a:lstStyle/>
        <a:p>
          <a:r xmlns:a="http://schemas.openxmlformats.org/drawingml/2006/main">
            <a:rPr lang="uk" sz="1200" b="1" dirty="0"/>
            <a:t>4. Підготуйте свій виступ</a:t>
          </a:r>
        </a:p>
      </dgm:t>
    </dgm:pt>
    <dgm:pt modelId="{EBB7BC5C-AD54-4045-A095-5B1CE3B7F69E}" type="parTrans" cxnId="{81895050-6E08-415E-AEC0-9A4ED2EFE75C}">
      <dgm:prSet/>
      <dgm:spPr/>
      <dgm:t>
        <a:bodyPr/>
        <a:lstStyle/>
        <a:p>
          <a:endParaRPr lang="en-US" sz="1400"/>
        </a:p>
      </dgm:t>
    </dgm:pt>
    <dgm:pt modelId="{459856B8-88E1-4430-8BB4-EED9084F8133}" type="sibTrans" cxnId="{81895050-6E08-415E-AEC0-9A4ED2EFE75C}">
      <dgm:prSet custT="1"/>
      <dgm:spPr/>
      <dgm:t>
        <a:bodyPr/>
        <a:lstStyle/>
        <a:p>
          <a:endParaRPr lang="en-US" sz="1400"/>
        </a:p>
      </dgm:t>
    </dgm:pt>
    <dgm:pt modelId="{1D4266F7-61FF-4EC2-9A4D-671E55FED1D0}">
      <dgm:prSet phldrT="[Text]" custT="1"/>
      <dgm:spPr/>
      <dgm:t>
        <a:bodyPr/>
        <a:lstStyle/>
        <a:p>
          <a:r xmlns:a="http://schemas.openxmlformats.org/drawingml/2006/main">
            <a:rPr lang="uk" sz="1200" b="1" dirty="0"/>
            <a:t>Виконавці не переможці</a:t>
          </a:r>
        </a:p>
      </dgm:t>
    </dgm:pt>
    <dgm:pt modelId="{172F0B3F-66F9-47DE-9BD6-964B087020B1}" type="parTrans" cxnId="{2E366A4D-EA63-47E2-BAB5-75EA12B0867B}">
      <dgm:prSet/>
      <dgm:spPr/>
      <dgm:t>
        <a:bodyPr/>
        <a:lstStyle/>
        <a:p>
          <a:endParaRPr lang="en-US" sz="1400"/>
        </a:p>
      </dgm:t>
    </dgm:pt>
    <dgm:pt modelId="{2EFD512A-334D-40FE-A509-D8427B29E845}" type="sibTrans" cxnId="{2E366A4D-EA63-47E2-BAB5-75EA12B0867B}">
      <dgm:prSet/>
      <dgm:spPr/>
      <dgm:t>
        <a:bodyPr/>
        <a:lstStyle/>
        <a:p>
          <a:endParaRPr lang="en-US" sz="1400"/>
        </a:p>
      </dgm:t>
    </dgm:pt>
    <dgm:pt modelId="{C9EF19A0-793D-4631-B67B-C7CE162DA3EF}">
      <dgm:prSet phldrT="[Text]" custT="1"/>
      <dgm:spPr/>
      <dgm:t>
        <a:bodyPr/>
        <a:lstStyle/>
        <a:p>
          <a:r xmlns:a="http://schemas.openxmlformats.org/drawingml/2006/main">
            <a:rPr lang="uk" sz="1200" b="1" dirty="0"/>
            <a:t>5. Дайте</a:t>
          </a:r>
        </a:p>
      </dgm:t>
    </dgm:pt>
    <dgm:pt modelId="{E1CABFA6-6DF9-499C-914B-C157558D1DF2}" type="parTrans" cxnId="{824275AF-4D28-4DF9-B2B6-C4F1C055CB11}">
      <dgm:prSet/>
      <dgm:spPr/>
      <dgm:t>
        <a:bodyPr/>
        <a:lstStyle/>
        <a:p>
          <a:endParaRPr lang="en-US" sz="1400"/>
        </a:p>
      </dgm:t>
    </dgm:pt>
    <dgm:pt modelId="{0A09FC98-D3B4-44B2-A28D-E39079AA1790}" type="sibTrans" cxnId="{824275AF-4D28-4DF9-B2B6-C4F1C055CB11}">
      <dgm:prSet/>
      <dgm:spPr/>
      <dgm:t>
        <a:bodyPr/>
        <a:lstStyle/>
        <a:p>
          <a:endParaRPr lang="en-US" sz="1400"/>
        </a:p>
      </dgm:t>
    </dgm:pt>
    <dgm:pt modelId="{3B2268CE-5BA3-4413-8199-8FC105076FC6}">
      <dgm:prSet phldrT="[Text]" custT="1"/>
      <dgm:spPr/>
      <dgm:t>
        <a:bodyPr/>
        <a:lstStyle/>
        <a:p>
          <a:r xmlns:a="http://schemas.openxmlformats.org/drawingml/2006/main">
            <a:rPr lang="uk" sz="1200" b="1" dirty="0"/>
            <a:t>Власний капітал?</a:t>
          </a:r>
        </a:p>
      </dgm:t>
    </dgm:pt>
    <dgm:pt modelId="{96C373B8-52FF-4DFB-87C9-73C8054BBEED}" type="parTrans" cxnId="{D5971DFB-6A94-4F75-9850-78AED8309393}">
      <dgm:prSet/>
      <dgm:spPr/>
      <dgm:t>
        <a:bodyPr/>
        <a:lstStyle/>
        <a:p>
          <a:endParaRPr lang="en-US" sz="1400"/>
        </a:p>
      </dgm:t>
    </dgm:pt>
    <dgm:pt modelId="{A3D62764-1C2A-4E7C-971F-0E855877C120}" type="sibTrans" cxnId="{D5971DFB-6A94-4F75-9850-78AED8309393}">
      <dgm:prSet/>
      <dgm:spPr/>
      <dgm:t>
        <a:bodyPr/>
        <a:lstStyle/>
        <a:p>
          <a:endParaRPr lang="en-US" sz="1400"/>
        </a:p>
      </dgm:t>
    </dgm:pt>
    <dgm:pt modelId="{E405B3AA-C41E-4B20-9810-03AB2C5F15A2}" type="pres">
      <dgm:prSet presAssocID="{47510564-760C-43CC-9A8D-6FFB7E36AE62}" presName="linearFlow" presStyleCnt="0">
        <dgm:presLayoutVars>
          <dgm:resizeHandles val="exact"/>
        </dgm:presLayoutVars>
      </dgm:prSet>
      <dgm:spPr/>
    </dgm:pt>
    <dgm:pt modelId="{62D620FC-23F2-47DF-B917-9EE6026D4633}" type="pres">
      <dgm:prSet presAssocID="{0CE03247-56DE-432C-BA6E-BDC952F8E25B}" presName="node" presStyleLbl="node1" presStyleIdx="0" presStyleCnt="5" custScaleX="111500">
        <dgm:presLayoutVars>
          <dgm:bulletEnabled val="1"/>
        </dgm:presLayoutVars>
      </dgm:prSet>
      <dgm:spPr/>
    </dgm:pt>
    <dgm:pt modelId="{16A6B525-D98F-40DA-8C46-482537C274AC}" type="pres">
      <dgm:prSet presAssocID="{E498B883-F678-4EAB-A783-503C62D29933}" presName="sibTrans" presStyleLbl="sibTrans2D1" presStyleIdx="0" presStyleCnt="4"/>
      <dgm:spPr/>
    </dgm:pt>
    <dgm:pt modelId="{3A9E936D-C988-4DDE-8B3A-8D2C51FFF51F}" type="pres">
      <dgm:prSet presAssocID="{E498B883-F678-4EAB-A783-503C62D29933}" presName="connectorText" presStyleLbl="sibTrans2D1" presStyleIdx="0" presStyleCnt="4"/>
      <dgm:spPr/>
    </dgm:pt>
    <dgm:pt modelId="{AF9F2827-B406-4536-AC0A-987820C3EA7E}" type="pres">
      <dgm:prSet presAssocID="{FA38EA0C-60B1-483C-8DFA-FAF9152D38E5}" presName="node" presStyleLbl="node1" presStyleIdx="1" presStyleCnt="5" custScaleX="111500">
        <dgm:presLayoutVars>
          <dgm:bulletEnabled val="1"/>
        </dgm:presLayoutVars>
      </dgm:prSet>
      <dgm:spPr/>
    </dgm:pt>
    <dgm:pt modelId="{535DD2B1-81D2-4013-B538-409ED3BF5559}" type="pres">
      <dgm:prSet presAssocID="{82963E5E-9B92-4553-8B93-C2F68D56253A}" presName="sibTrans" presStyleLbl="sibTrans2D1" presStyleIdx="1" presStyleCnt="4"/>
      <dgm:spPr/>
    </dgm:pt>
    <dgm:pt modelId="{D9BAD87E-7B63-4A8F-B235-F549E130BCB6}" type="pres">
      <dgm:prSet presAssocID="{82963E5E-9B92-4553-8B93-C2F68D56253A}" presName="connectorText" presStyleLbl="sibTrans2D1" presStyleIdx="1" presStyleCnt="4"/>
      <dgm:spPr/>
    </dgm:pt>
    <dgm:pt modelId="{EF7D2D83-0498-443C-AFBD-18174E4EFDF2}" type="pres">
      <dgm:prSet presAssocID="{E9E7B869-F752-4FAC-A911-6845C96DE65D}" presName="node" presStyleLbl="node1" presStyleIdx="2" presStyleCnt="5" custScaleX="111500">
        <dgm:presLayoutVars>
          <dgm:bulletEnabled val="1"/>
        </dgm:presLayoutVars>
      </dgm:prSet>
      <dgm:spPr/>
    </dgm:pt>
    <dgm:pt modelId="{C9E71675-9A02-4392-8D01-07147CE478D1}" type="pres">
      <dgm:prSet presAssocID="{E7A23B9B-5809-4288-998F-461D4417DEAF}" presName="sibTrans" presStyleLbl="sibTrans2D1" presStyleIdx="2" presStyleCnt="4"/>
      <dgm:spPr/>
    </dgm:pt>
    <dgm:pt modelId="{FA32AA98-70A5-431E-9973-0D78972D88EF}" type="pres">
      <dgm:prSet presAssocID="{E7A23B9B-5809-4288-998F-461D4417DEAF}" presName="connectorText" presStyleLbl="sibTrans2D1" presStyleIdx="2" presStyleCnt="4"/>
      <dgm:spPr/>
    </dgm:pt>
    <dgm:pt modelId="{8027DE76-D636-4AF1-B982-D73964E29281}" type="pres">
      <dgm:prSet presAssocID="{6D185EAC-9186-40C0-A696-2C8875982548}" presName="node" presStyleLbl="node1" presStyleIdx="3" presStyleCnt="5" custScaleX="111500">
        <dgm:presLayoutVars>
          <dgm:bulletEnabled val="1"/>
        </dgm:presLayoutVars>
      </dgm:prSet>
      <dgm:spPr/>
    </dgm:pt>
    <dgm:pt modelId="{B75DBED3-A68E-481A-8540-3E5582BBFBF6}" type="pres">
      <dgm:prSet presAssocID="{459856B8-88E1-4430-8BB4-EED9084F8133}" presName="sibTrans" presStyleLbl="sibTrans2D1" presStyleIdx="3" presStyleCnt="4"/>
      <dgm:spPr/>
    </dgm:pt>
    <dgm:pt modelId="{3C5A57A4-B160-4BB9-8E41-70D1922E6B09}" type="pres">
      <dgm:prSet presAssocID="{459856B8-88E1-4430-8BB4-EED9084F8133}" presName="connectorText" presStyleLbl="sibTrans2D1" presStyleIdx="3" presStyleCnt="4"/>
      <dgm:spPr/>
    </dgm:pt>
    <dgm:pt modelId="{1CDF233B-8926-4186-BFAB-19AA62F6170D}" type="pres">
      <dgm:prSet presAssocID="{C9EF19A0-793D-4631-B67B-C7CE162DA3EF}" presName="node" presStyleLbl="node1" presStyleIdx="4" presStyleCnt="5" custScaleX="111500">
        <dgm:presLayoutVars>
          <dgm:bulletEnabled val="1"/>
        </dgm:presLayoutVars>
      </dgm:prSet>
      <dgm:spPr/>
    </dgm:pt>
  </dgm:ptLst>
  <dgm:cxnLst>
    <dgm:cxn modelId="{A357CB12-2AE0-4E20-AEC8-2FD68F8F2162}" type="presOf" srcId="{E498B883-F678-4EAB-A783-503C62D29933}" destId="{16A6B525-D98F-40DA-8C46-482537C274AC}" srcOrd="0" destOrd="0" presId="urn:microsoft.com/office/officeart/2005/8/layout/process2"/>
    <dgm:cxn modelId="{B3BB1C15-74EF-4653-AA3D-20847280E427}" srcId="{47510564-760C-43CC-9A8D-6FFB7E36AE62}" destId="{0CE03247-56DE-432C-BA6E-BDC952F8E25B}" srcOrd="0" destOrd="0" parTransId="{A94B1AB8-578D-4F79-9D91-2C35BFCDE7D0}" sibTransId="{E498B883-F678-4EAB-A783-503C62D29933}"/>
    <dgm:cxn modelId="{E9261216-9403-43FF-8071-2F553CB12570}" type="presOf" srcId="{FA38EA0C-60B1-483C-8DFA-FAF9152D38E5}" destId="{AF9F2827-B406-4536-AC0A-987820C3EA7E}" srcOrd="0" destOrd="0" presId="urn:microsoft.com/office/officeart/2005/8/layout/process2"/>
    <dgm:cxn modelId="{1BEDB829-B83E-4C5F-AAAB-14AEBE8530F5}" type="presOf" srcId="{6D185EAC-9186-40C0-A696-2C8875982548}" destId="{8027DE76-D636-4AF1-B982-D73964E29281}" srcOrd="0" destOrd="0" presId="urn:microsoft.com/office/officeart/2005/8/layout/process2"/>
    <dgm:cxn modelId="{B6E40544-74A4-4E53-943B-FC5647884522}" srcId="{E9E7B869-F752-4FAC-A911-6845C96DE65D}" destId="{46F43393-DCF1-4A80-BEDE-A76F75AFAC82}" srcOrd="0" destOrd="0" parTransId="{37A59113-95D4-4CD8-9D8E-2AF451E163F3}" sibTransId="{4D3EC7B7-3FC3-480A-A440-22D80DF10C32}"/>
    <dgm:cxn modelId="{AD586567-4BCF-4A91-9700-3FAB5D52FAC0}" type="presOf" srcId="{82963E5E-9B92-4553-8B93-C2F68D56253A}" destId="{D9BAD87E-7B63-4A8F-B235-F549E130BCB6}" srcOrd="1" destOrd="0" presId="urn:microsoft.com/office/officeart/2005/8/layout/process2"/>
    <dgm:cxn modelId="{92A90268-533F-4E76-AB4A-DFCBB1B82A61}" type="presOf" srcId="{E7A23B9B-5809-4288-998F-461D4417DEAF}" destId="{C9E71675-9A02-4392-8D01-07147CE478D1}" srcOrd="0" destOrd="0" presId="urn:microsoft.com/office/officeart/2005/8/layout/process2"/>
    <dgm:cxn modelId="{EC413449-2828-484D-8B5B-7236B7ADAACA}" type="presOf" srcId="{E498B883-F678-4EAB-A783-503C62D29933}" destId="{3A9E936D-C988-4DDE-8B3A-8D2C51FFF51F}" srcOrd="1" destOrd="0" presId="urn:microsoft.com/office/officeart/2005/8/layout/process2"/>
    <dgm:cxn modelId="{2E366A4D-EA63-47E2-BAB5-75EA12B0867B}" srcId="{6D185EAC-9186-40C0-A696-2C8875982548}" destId="{1D4266F7-61FF-4EC2-9A4D-671E55FED1D0}" srcOrd="0" destOrd="0" parTransId="{172F0B3F-66F9-47DE-9BD6-964B087020B1}" sibTransId="{2EFD512A-334D-40FE-A509-D8427B29E845}"/>
    <dgm:cxn modelId="{81895050-6E08-415E-AEC0-9A4ED2EFE75C}" srcId="{47510564-760C-43CC-9A8D-6FFB7E36AE62}" destId="{6D185EAC-9186-40C0-A696-2C8875982548}" srcOrd="3" destOrd="0" parTransId="{EBB7BC5C-AD54-4045-A095-5B1CE3B7F69E}" sibTransId="{459856B8-88E1-4430-8BB4-EED9084F8133}"/>
    <dgm:cxn modelId="{5B809E70-9075-4474-AB44-CDBF589018BE}" type="presOf" srcId="{E9E7B869-F752-4FAC-A911-6845C96DE65D}" destId="{EF7D2D83-0498-443C-AFBD-18174E4EFDF2}" srcOrd="0" destOrd="0" presId="urn:microsoft.com/office/officeart/2005/8/layout/process2"/>
    <dgm:cxn modelId="{7F8AEC50-B2B1-40DF-8F33-F3F1B5B88871}" type="presOf" srcId="{E7A23B9B-5809-4288-998F-461D4417DEAF}" destId="{FA32AA98-70A5-431E-9973-0D78972D88EF}" srcOrd="1" destOrd="0" presId="urn:microsoft.com/office/officeart/2005/8/layout/process2"/>
    <dgm:cxn modelId="{9280A688-4E9B-4CDE-ABFD-F1CA18E44514}" type="presOf" srcId="{82963E5E-9B92-4553-8B93-C2F68D56253A}" destId="{535DD2B1-81D2-4013-B538-409ED3BF5559}" srcOrd="0" destOrd="0" presId="urn:microsoft.com/office/officeart/2005/8/layout/process2"/>
    <dgm:cxn modelId="{8496D695-14BB-4B1F-B326-9D5FDD13FD31}" type="presOf" srcId="{46F43393-DCF1-4A80-BEDE-A76F75AFAC82}" destId="{EF7D2D83-0498-443C-AFBD-18174E4EFDF2}" srcOrd="0" destOrd="1" presId="urn:microsoft.com/office/officeart/2005/8/layout/process2"/>
    <dgm:cxn modelId="{57CFF996-27A8-4B35-BFFE-AE994495AF56}" type="presOf" srcId="{459856B8-88E1-4430-8BB4-EED9084F8133}" destId="{3C5A57A4-B160-4BB9-8E41-70D1922E6B09}" srcOrd="1" destOrd="0" presId="urn:microsoft.com/office/officeart/2005/8/layout/process2"/>
    <dgm:cxn modelId="{E89D9EA2-6BB7-48E0-B17E-AC4F08718B93}" type="presOf" srcId="{1D4266F7-61FF-4EC2-9A4D-671E55FED1D0}" destId="{8027DE76-D636-4AF1-B982-D73964E29281}" srcOrd="0" destOrd="1" presId="urn:microsoft.com/office/officeart/2005/8/layout/process2"/>
    <dgm:cxn modelId="{824275AF-4D28-4DF9-B2B6-C4F1C055CB11}" srcId="{47510564-760C-43CC-9A8D-6FFB7E36AE62}" destId="{C9EF19A0-793D-4631-B67B-C7CE162DA3EF}" srcOrd="4" destOrd="0" parTransId="{E1CABFA6-6DF9-499C-914B-C157558D1DF2}" sibTransId="{0A09FC98-D3B4-44B2-A28D-E39079AA1790}"/>
    <dgm:cxn modelId="{8E455ABF-0EA0-4A86-AB3D-7EE97C94FCAB}" type="presOf" srcId="{47510564-760C-43CC-9A8D-6FFB7E36AE62}" destId="{E405B3AA-C41E-4B20-9810-03AB2C5F15A2}" srcOrd="0" destOrd="0" presId="urn:microsoft.com/office/officeart/2005/8/layout/process2"/>
    <dgm:cxn modelId="{AF87EFC3-D479-44A0-AB4B-F5102A0D13E7}" type="presOf" srcId="{3B2268CE-5BA3-4413-8199-8FC105076FC6}" destId="{1CDF233B-8926-4186-BFAB-19AA62F6170D}" srcOrd="0" destOrd="1" presId="urn:microsoft.com/office/officeart/2005/8/layout/process2"/>
    <dgm:cxn modelId="{A9A271C7-12DC-46F6-87D7-E86187D05DF3}" srcId="{FA38EA0C-60B1-483C-8DFA-FAF9152D38E5}" destId="{22FE9F15-F603-49D8-B368-A2BFC6A8EEA8}" srcOrd="0" destOrd="0" parTransId="{1A7B10F4-7D24-4D54-84A5-5C7A424397F8}" sibTransId="{8506ACBC-9E8C-44A6-A9C3-CC7F10168905}"/>
    <dgm:cxn modelId="{D12496C9-C3D0-4405-8193-8B5B90DD3487}" type="presOf" srcId="{459856B8-88E1-4430-8BB4-EED9084F8133}" destId="{B75DBED3-A68E-481A-8540-3E5582BBFBF6}" srcOrd="0" destOrd="0" presId="urn:microsoft.com/office/officeart/2005/8/layout/process2"/>
    <dgm:cxn modelId="{154576CE-877D-4131-8D1B-44AE75628851}" type="presOf" srcId="{0CE03247-56DE-432C-BA6E-BDC952F8E25B}" destId="{62D620FC-23F2-47DF-B917-9EE6026D4633}" srcOrd="0" destOrd="0" presId="urn:microsoft.com/office/officeart/2005/8/layout/process2"/>
    <dgm:cxn modelId="{71A335D2-A326-48DD-A6E2-3F47DCB81C4C}" type="presOf" srcId="{22FE9F15-F603-49D8-B368-A2BFC6A8EEA8}" destId="{AF9F2827-B406-4536-AC0A-987820C3EA7E}" srcOrd="0" destOrd="1" presId="urn:microsoft.com/office/officeart/2005/8/layout/process2"/>
    <dgm:cxn modelId="{275F3BD2-359E-4DE0-84CA-F384CBCEBEB1}" srcId="{0CE03247-56DE-432C-BA6E-BDC952F8E25B}" destId="{E95C1898-4349-4D87-9777-77580E844ED8}" srcOrd="0" destOrd="0" parTransId="{2EC255D0-7699-42A7-93BA-4511C13E7A1B}" sibTransId="{5EB7CA78-F850-4D7F-B21D-3406356430B3}"/>
    <dgm:cxn modelId="{408AA7D8-F0AF-4289-AF4E-578CF4F6FDF5}" type="presOf" srcId="{E95C1898-4349-4D87-9777-77580E844ED8}" destId="{62D620FC-23F2-47DF-B917-9EE6026D4633}" srcOrd="0" destOrd="1" presId="urn:microsoft.com/office/officeart/2005/8/layout/process2"/>
    <dgm:cxn modelId="{ACC2D9DE-40B9-41C8-A2A9-85C63E5AB488}" type="presOf" srcId="{C9EF19A0-793D-4631-B67B-C7CE162DA3EF}" destId="{1CDF233B-8926-4186-BFAB-19AA62F6170D}" srcOrd="0" destOrd="0" presId="urn:microsoft.com/office/officeart/2005/8/layout/process2"/>
    <dgm:cxn modelId="{0C9B4AE3-B485-4E6C-9423-ED73E622B513}" srcId="{47510564-760C-43CC-9A8D-6FFB7E36AE62}" destId="{E9E7B869-F752-4FAC-A911-6845C96DE65D}" srcOrd="2" destOrd="0" parTransId="{18E2D336-00D0-4C16-ADDE-F8188806227E}" sibTransId="{E7A23B9B-5809-4288-998F-461D4417DEAF}"/>
    <dgm:cxn modelId="{D5971DFB-6A94-4F75-9850-78AED8309393}" srcId="{C9EF19A0-793D-4631-B67B-C7CE162DA3EF}" destId="{3B2268CE-5BA3-4413-8199-8FC105076FC6}" srcOrd="0" destOrd="0" parTransId="{96C373B8-52FF-4DFB-87C9-73C8054BBEED}" sibTransId="{A3D62764-1C2A-4E7C-971F-0E855877C120}"/>
    <dgm:cxn modelId="{9686C7FC-6CBF-412A-B3AE-FD27DBE1013A}" srcId="{47510564-760C-43CC-9A8D-6FFB7E36AE62}" destId="{FA38EA0C-60B1-483C-8DFA-FAF9152D38E5}" srcOrd="1" destOrd="0" parTransId="{9D1A817D-16B1-4FB7-AC83-5B702DD6D1BC}" sibTransId="{82963E5E-9B92-4553-8B93-C2F68D56253A}"/>
    <dgm:cxn modelId="{18E10956-D33F-460C-B3A3-8E0D0D7EAA64}" type="presParOf" srcId="{E405B3AA-C41E-4B20-9810-03AB2C5F15A2}" destId="{62D620FC-23F2-47DF-B917-9EE6026D4633}" srcOrd="0" destOrd="0" presId="urn:microsoft.com/office/officeart/2005/8/layout/process2"/>
    <dgm:cxn modelId="{FA352C1F-A402-4187-8D8D-359217C76B78}" type="presParOf" srcId="{E405B3AA-C41E-4B20-9810-03AB2C5F15A2}" destId="{16A6B525-D98F-40DA-8C46-482537C274AC}" srcOrd="1" destOrd="0" presId="urn:microsoft.com/office/officeart/2005/8/layout/process2"/>
    <dgm:cxn modelId="{37732BAD-D368-4D58-9CA1-FF1A55BE1B2E}" type="presParOf" srcId="{16A6B525-D98F-40DA-8C46-482537C274AC}" destId="{3A9E936D-C988-4DDE-8B3A-8D2C51FFF51F}" srcOrd="0" destOrd="0" presId="urn:microsoft.com/office/officeart/2005/8/layout/process2"/>
    <dgm:cxn modelId="{1FD31BC9-6A18-47C4-897A-32C6983E7C33}" type="presParOf" srcId="{E405B3AA-C41E-4B20-9810-03AB2C5F15A2}" destId="{AF9F2827-B406-4536-AC0A-987820C3EA7E}" srcOrd="2" destOrd="0" presId="urn:microsoft.com/office/officeart/2005/8/layout/process2"/>
    <dgm:cxn modelId="{3008DD35-E910-40B1-A5A9-3CF77CE6A3E9}" type="presParOf" srcId="{E405B3AA-C41E-4B20-9810-03AB2C5F15A2}" destId="{535DD2B1-81D2-4013-B538-409ED3BF5559}" srcOrd="3" destOrd="0" presId="urn:microsoft.com/office/officeart/2005/8/layout/process2"/>
    <dgm:cxn modelId="{3041F5A1-C5FB-4279-A78C-C25EF051E9C4}" type="presParOf" srcId="{535DD2B1-81D2-4013-B538-409ED3BF5559}" destId="{D9BAD87E-7B63-4A8F-B235-F549E130BCB6}" srcOrd="0" destOrd="0" presId="urn:microsoft.com/office/officeart/2005/8/layout/process2"/>
    <dgm:cxn modelId="{CD485988-01DC-4F4C-9B8D-C26D22486DDF}" type="presParOf" srcId="{E405B3AA-C41E-4B20-9810-03AB2C5F15A2}" destId="{EF7D2D83-0498-443C-AFBD-18174E4EFDF2}" srcOrd="4" destOrd="0" presId="urn:microsoft.com/office/officeart/2005/8/layout/process2"/>
    <dgm:cxn modelId="{C67B8745-63F2-4267-81C6-68F575728D81}" type="presParOf" srcId="{E405B3AA-C41E-4B20-9810-03AB2C5F15A2}" destId="{C9E71675-9A02-4392-8D01-07147CE478D1}" srcOrd="5" destOrd="0" presId="urn:microsoft.com/office/officeart/2005/8/layout/process2"/>
    <dgm:cxn modelId="{55DB0088-CA35-45A4-8EA1-A168E8F77D8C}" type="presParOf" srcId="{C9E71675-9A02-4392-8D01-07147CE478D1}" destId="{FA32AA98-70A5-431E-9973-0D78972D88EF}" srcOrd="0" destOrd="0" presId="urn:microsoft.com/office/officeart/2005/8/layout/process2"/>
    <dgm:cxn modelId="{113CC645-DD7C-474B-AABE-7BABA62D371A}" type="presParOf" srcId="{E405B3AA-C41E-4B20-9810-03AB2C5F15A2}" destId="{8027DE76-D636-4AF1-B982-D73964E29281}" srcOrd="6" destOrd="0" presId="urn:microsoft.com/office/officeart/2005/8/layout/process2"/>
    <dgm:cxn modelId="{87453F69-9731-4AE9-BE00-5603F2947D10}" type="presParOf" srcId="{E405B3AA-C41E-4B20-9810-03AB2C5F15A2}" destId="{B75DBED3-A68E-481A-8540-3E5582BBFBF6}" srcOrd="7" destOrd="0" presId="urn:microsoft.com/office/officeart/2005/8/layout/process2"/>
    <dgm:cxn modelId="{27ACF6A7-6E98-4038-BE91-C84C8575EC0F}" type="presParOf" srcId="{B75DBED3-A68E-481A-8540-3E5582BBFBF6}" destId="{3C5A57A4-B160-4BB9-8E41-70D1922E6B09}" srcOrd="0" destOrd="0" presId="urn:microsoft.com/office/officeart/2005/8/layout/process2"/>
    <dgm:cxn modelId="{0623317B-E1BE-4E99-AA64-93FCBEAC62CF}" type="presParOf" srcId="{E405B3AA-C41E-4B20-9810-03AB2C5F15A2}" destId="{1CDF233B-8926-4186-BFAB-19AA62F6170D}"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510564-760C-43CC-9A8D-6FFB7E36AE62}"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0CE03247-56DE-432C-BA6E-BDC952F8E25B}">
      <dgm:prSet phldrT="[Text]" custT="1"/>
      <dgm:spPr/>
      <dgm:t>
        <a:bodyPr/>
        <a:lstStyle/>
        <a:p>
          <a:r xmlns:a="http://schemas.openxmlformats.org/drawingml/2006/main">
            <a:rPr lang="uk" sz="1400" b="1" dirty="0"/>
            <a:t>1. Розуміти</a:t>
          </a:r>
        </a:p>
      </dgm:t>
    </dgm:pt>
    <dgm:pt modelId="{A94B1AB8-578D-4F79-9D91-2C35BFCDE7D0}" type="parTrans" cxnId="{B3BB1C15-74EF-4653-AA3D-20847280E427}">
      <dgm:prSet/>
      <dgm:spPr/>
      <dgm:t>
        <a:bodyPr/>
        <a:lstStyle/>
        <a:p>
          <a:endParaRPr lang="en-US" sz="1400"/>
        </a:p>
      </dgm:t>
    </dgm:pt>
    <dgm:pt modelId="{E498B883-F678-4EAB-A783-503C62D29933}" type="sibTrans" cxnId="{B3BB1C15-74EF-4653-AA3D-20847280E427}">
      <dgm:prSet/>
      <dgm:spPr/>
      <dgm:t>
        <a:bodyPr/>
        <a:lstStyle/>
        <a:p>
          <a:endParaRPr lang="en-US" sz="1400"/>
        </a:p>
      </dgm:t>
    </dgm:pt>
    <dgm:pt modelId="{E38DE30B-2D02-4A87-A68C-5B20C978D3A2}">
      <dgm:prSet phldrT="[Text]" custT="1"/>
      <dgm:spPr/>
      <dgm:t>
        <a:bodyPr/>
        <a:lstStyle/>
        <a:p>
          <a:r xmlns:a="http://schemas.openxmlformats.org/drawingml/2006/main">
            <a:rPr lang="uk" sz="1400" b="1" dirty="0"/>
            <a:t>2. План</a:t>
          </a:r>
        </a:p>
      </dgm:t>
    </dgm:pt>
    <dgm:pt modelId="{B5E4FFF1-D9BE-4F71-9583-9BDAAF76FC4C}" type="parTrans" cxnId="{C1EE7DD9-E69A-4130-B4ED-741427428D2C}">
      <dgm:prSet/>
      <dgm:spPr/>
      <dgm:t>
        <a:bodyPr/>
        <a:lstStyle/>
        <a:p>
          <a:endParaRPr lang="en-US" sz="1400"/>
        </a:p>
      </dgm:t>
    </dgm:pt>
    <dgm:pt modelId="{2EC1BB56-8CA2-4945-ADB0-15831CD60BB9}" type="sibTrans" cxnId="{C1EE7DD9-E69A-4130-B4ED-741427428D2C}">
      <dgm:prSet/>
      <dgm:spPr/>
      <dgm:t>
        <a:bodyPr/>
        <a:lstStyle/>
        <a:p>
          <a:endParaRPr lang="en-US" sz="1400"/>
        </a:p>
      </dgm:t>
    </dgm:pt>
    <dgm:pt modelId="{562FE321-A1EF-46AB-B44F-15CBF68FC9DA}">
      <dgm:prSet phldrT="[Text]" custT="1"/>
      <dgm:spPr/>
      <dgm:t>
        <a:bodyPr/>
        <a:lstStyle/>
        <a:p>
          <a:r xmlns:a="http://schemas.openxmlformats.org/drawingml/2006/main">
            <a:rPr lang="uk" sz="1400" b="1" dirty="0"/>
            <a:t>3. Здійснити</a:t>
          </a:r>
        </a:p>
      </dgm:t>
    </dgm:pt>
    <dgm:pt modelId="{BD7CD8CA-75AF-422F-8D63-F7027282369F}" type="parTrans" cxnId="{BC9285F1-2C8E-4CE0-A269-763E201984E6}">
      <dgm:prSet/>
      <dgm:spPr/>
      <dgm:t>
        <a:bodyPr/>
        <a:lstStyle/>
        <a:p>
          <a:endParaRPr lang="en-US" sz="1400"/>
        </a:p>
      </dgm:t>
    </dgm:pt>
    <dgm:pt modelId="{B724D053-13A2-479E-AEFF-F71E0DD96C7F}" type="sibTrans" cxnId="{BC9285F1-2C8E-4CE0-A269-763E201984E6}">
      <dgm:prSet/>
      <dgm:spPr/>
      <dgm:t>
        <a:bodyPr/>
        <a:lstStyle/>
        <a:p>
          <a:endParaRPr lang="en-US" sz="1400"/>
        </a:p>
      </dgm:t>
    </dgm:pt>
    <dgm:pt modelId="{456A8C12-FBBB-4CA6-8675-B87E9A7413CE}">
      <dgm:prSet custT="1"/>
      <dgm:spPr/>
      <dgm:t>
        <a:bodyPr/>
        <a:lstStyle/>
        <a:p>
          <a:r xmlns:a="http://schemas.openxmlformats.org/drawingml/2006/main">
            <a:rPr lang="uk" sz="1400" dirty="0"/>
            <a:t>Зрозумійте продукт, клієнтів і ринок</a:t>
          </a:r>
        </a:p>
      </dgm:t>
    </dgm:pt>
    <dgm:pt modelId="{2D9C005E-C9ED-4FE7-9A0F-DBA66FAB25BD}" type="parTrans" cxnId="{D9EDD1AE-1553-4F38-A80C-3EA0FA5B4F07}">
      <dgm:prSet/>
      <dgm:spPr/>
      <dgm:t>
        <a:bodyPr/>
        <a:lstStyle/>
        <a:p>
          <a:endParaRPr lang="en-US" sz="1400"/>
        </a:p>
      </dgm:t>
    </dgm:pt>
    <dgm:pt modelId="{1007A8FE-D27B-4600-A00A-2325085C5A4E}" type="sibTrans" cxnId="{D9EDD1AE-1553-4F38-A80C-3EA0FA5B4F07}">
      <dgm:prSet/>
      <dgm:spPr/>
      <dgm:t>
        <a:bodyPr/>
        <a:lstStyle/>
        <a:p>
          <a:endParaRPr lang="en-US" sz="1400"/>
        </a:p>
      </dgm:t>
    </dgm:pt>
    <dgm:pt modelId="{11F1EAD3-D826-44C7-9C9A-4BC29F0B0420}">
      <dgm:prSet phldrT="[Text]" custT="1"/>
      <dgm:spPr/>
      <dgm:t>
        <a:bodyPr/>
        <a:lstStyle/>
        <a:p>
          <a:r xmlns:a="http://schemas.openxmlformats.org/drawingml/2006/main">
            <a:rPr lang="uk" sz="1400" dirty="0"/>
            <a:t>Підготуйте детальний бізнес-план </a:t>
          </a:r>
          <a:r xmlns:a="http://schemas.openxmlformats.org/drawingml/2006/main">
            <a:rPr lang="uk" sz="1400" dirty="0"/>
            <a:t>і </a:t>
          </a:r>
          <a:r xmlns:a="http://schemas.openxmlformats.org/drawingml/2006/main">
            <a:rPr lang="uk" sz="1400" dirty="0" err="1"/>
            <a:t>презентацію</a:t>
          </a:r>
          <a:endParaRPr xmlns:a="http://schemas.openxmlformats.org/drawingml/2006/main" lang="en-US" sz="1400" dirty="0"/>
        </a:p>
      </dgm:t>
    </dgm:pt>
    <dgm:pt modelId="{9F585A21-4BA6-4306-A1A2-B742EC36E876}" type="parTrans" cxnId="{9711BFF9-C797-49A1-9047-B24FFAA7898F}">
      <dgm:prSet/>
      <dgm:spPr/>
      <dgm:t>
        <a:bodyPr/>
        <a:lstStyle/>
        <a:p>
          <a:endParaRPr lang="en-US" sz="1400"/>
        </a:p>
      </dgm:t>
    </dgm:pt>
    <dgm:pt modelId="{3C273767-28AE-43C1-99B6-CE37F82B9975}" type="sibTrans" cxnId="{9711BFF9-C797-49A1-9047-B24FFAA7898F}">
      <dgm:prSet/>
      <dgm:spPr/>
      <dgm:t>
        <a:bodyPr/>
        <a:lstStyle/>
        <a:p>
          <a:endParaRPr lang="en-US" sz="1400"/>
        </a:p>
      </dgm:t>
    </dgm:pt>
    <dgm:pt modelId="{375C295D-6AE7-4235-BA2B-BF91E3ED68A1}">
      <dgm:prSet phldrT="[Text]" custT="1"/>
      <dgm:spPr/>
      <dgm:t>
        <a:bodyPr/>
        <a:lstStyle/>
        <a:p>
          <a:r xmlns:a="http://schemas.openxmlformats.org/drawingml/2006/main">
            <a:rPr lang="uk" sz="1400" dirty="0"/>
            <a:t>Проявіть відданість: інвестуйте власні фінанси та наполегливо працюйте</a:t>
          </a:r>
        </a:p>
      </dgm:t>
    </dgm:pt>
    <dgm:pt modelId="{772D1C2A-CC54-4750-BACA-587C35D10BFD}" type="parTrans" cxnId="{D8BAE2CE-9B83-452D-92BC-9881F13CE249}">
      <dgm:prSet/>
      <dgm:spPr/>
      <dgm:t>
        <a:bodyPr/>
        <a:lstStyle/>
        <a:p>
          <a:endParaRPr lang="en-US" sz="1400"/>
        </a:p>
      </dgm:t>
    </dgm:pt>
    <dgm:pt modelId="{767209DE-C727-4F79-AEDD-24B23C485DCD}" type="sibTrans" cxnId="{D8BAE2CE-9B83-452D-92BC-9881F13CE249}">
      <dgm:prSet/>
      <dgm:spPr/>
      <dgm:t>
        <a:bodyPr/>
        <a:lstStyle/>
        <a:p>
          <a:endParaRPr lang="en-US" sz="1400"/>
        </a:p>
      </dgm:t>
    </dgm:pt>
    <dgm:pt modelId="{4BD9D13A-4499-49F6-81C7-16B8B1F44CE7}">
      <dgm:prSet phldrT="[Text]" custT="1"/>
      <dgm:spPr/>
      <dgm:t>
        <a:bodyPr/>
        <a:lstStyle/>
        <a:p>
          <a:r xmlns:a="http://schemas.openxmlformats.org/drawingml/2006/main">
            <a:rPr lang="uk" sz="1400" b="1" dirty="0"/>
            <a:t>4. Вихід</a:t>
          </a:r>
        </a:p>
      </dgm:t>
    </dgm:pt>
    <dgm:pt modelId="{FC1DEC00-6C0D-4EFC-8503-0262AC1404BD}" type="parTrans" cxnId="{03ECD4F3-0EB3-4787-BABB-79AA4D526FA9}">
      <dgm:prSet/>
      <dgm:spPr/>
      <dgm:t>
        <a:bodyPr/>
        <a:lstStyle/>
        <a:p>
          <a:endParaRPr lang="en-US" sz="1400"/>
        </a:p>
      </dgm:t>
    </dgm:pt>
    <dgm:pt modelId="{CA04B2FF-535A-4EA7-B580-502F298F19E5}" type="sibTrans" cxnId="{03ECD4F3-0EB3-4787-BABB-79AA4D526FA9}">
      <dgm:prSet/>
      <dgm:spPr/>
      <dgm:t>
        <a:bodyPr/>
        <a:lstStyle/>
        <a:p>
          <a:endParaRPr lang="en-US" sz="1400"/>
        </a:p>
      </dgm:t>
    </dgm:pt>
    <dgm:pt modelId="{5FCB8193-5417-498C-AE8E-EA20F1A3852B}">
      <dgm:prSet phldrT="[Text]" custT="1"/>
      <dgm:spPr/>
      <dgm:t>
        <a:bodyPr/>
        <a:lstStyle/>
        <a:p>
          <a:r xmlns:a="http://schemas.openxmlformats.org/drawingml/2006/main">
            <a:rPr lang="uk" sz="1400" dirty="0"/>
            <a:t>Подумайте про стратегію виходу (3 </a:t>
          </a:r>
          <a:r xmlns:a="http://schemas.openxmlformats.org/drawingml/2006/main">
            <a:rPr lang="uk" sz="1400" dirty="0" err="1"/>
            <a:t>роки </a:t>
          </a:r>
          <a:r xmlns:a="http://schemas.openxmlformats.org/drawingml/2006/main">
            <a:rPr lang="uk" sz="1400" dirty="0"/>
            <a:t>)</a:t>
          </a:r>
        </a:p>
      </dgm:t>
    </dgm:pt>
    <dgm:pt modelId="{FEC64FEB-6DAD-4BD9-896C-E03CD9CE8648}" type="parTrans" cxnId="{D36AA15F-6825-40B6-9D91-40921CC6B033}">
      <dgm:prSet/>
      <dgm:spPr/>
      <dgm:t>
        <a:bodyPr/>
        <a:lstStyle/>
        <a:p>
          <a:endParaRPr lang="en-US" sz="1400"/>
        </a:p>
      </dgm:t>
    </dgm:pt>
    <dgm:pt modelId="{EC4403D0-6022-4A89-A638-C2E320F8E8FE}" type="sibTrans" cxnId="{D36AA15F-6825-40B6-9D91-40921CC6B033}">
      <dgm:prSet/>
      <dgm:spPr/>
      <dgm:t>
        <a:bodyPr/>
        <a:lstStyle/>
        <a:p>
          <a:endParaRPr lang="en-US" sz="1400"/>
        </a:p>
      </dgm:t>
    </dgm:pt>
    <dgm:pt modelId="{E513069C-AD88-4984-A61F-35AAFCB2B847}">
      <dgm:prSet phldrT="[Text]" custT="1"/>
      <dgm:spPr/>
      <dgm:t>
        <a:bodyPr/>
        <a:lstStyle/>
        <a:p>
          <a:r xmlns:a="http://schemas.openxmlformats.org/drawingml/2006/main">
            <a:rPr lang="uk" sz="1400" b="1" dirty="0"/>
            <a:t>4. Рентабельність інвестицій</a:t>
          </a:r>
        </a:p>
      </dgm:t>
    </dgm:pt>
    <dgm:pt modelId="{C887FD91-0F08-4BE7-9C01-83A889A95D8D}" type="parTrans" cxnId="{2856A2B3-A6DC-4F29-9F71-DF19292089B2}">
      <dgm:prSet/>
      <dgm:spPr/>
      <dgm:t>
        <a:bodyPr/>
        <a:lstStyle/>
        <a:p>
          <a:endParaRPr lang="en-US" sz="1400"/>
        </a:p>
      </dgm:t>
    </dgm:pt>
    <dgm:pt modelId="{3F5A5D1F-4764-461D-865F-BAF37C5FC7F3}" type="sibTrans" cxnId="{2856A2B3-A6DC-4F29-9F71-DF19292089B2}">
      <dgm:prSet/>
      <dgm:spPr/>
      <dgm:t>
        <a:bodyPr/>
        <a:lstStyle/>
        <a:p>
          <a:endParaRPr lang="en-US" sz="1400"/>
        </a:p>
      </dgm:t>
    </dgm:pt>
    <dgm:pt modelId="{0E209817-89AC-4F78-9B60-177CEECB5885}">
      <dgm:prSet phldrT="[Text]" custT="1"/>
      <dgm:spPr/>
      <dgm:t>
        <a:bodyPr/>
        <a:lstStyle/>
        <a:p>
          <a:r xmlns:a="http://schemas.openxmlformats.org/drawingml/2006/main">
            <a:rPr lang="uk" sz="1400" dirty="0"/>
            <a:t>Показати 20-25% ROI</a:t>
          </a:r>
        </a:p>
      </dgm:t>
    </dgm:pt>
    <dgm:pt modelId="{D62C725C-EEF9-43B7-BF97-0C7F780CED4C}" type="parTrans" cxnId="{A39AF262-168B-4E06-99C8-DEEA690DF14C}">
      <dgm:prSet/>
      <dgm:spPr/>
      <dgm:t>
        <a:bodyPr/>
        <a:lstStyle/>
        <a:p>
          <a:endParaRPr lang="en-US" sz="1400"/>
        </a:p>
      </dgm:t>
    </dgm:pt>
    <dgm:pt modelId="{E0137D09-E188-4F86-8081-B6AD82DF7556}" type="sibTrans" cxnId="{A39AF262-168B-4E06-99C8-DEEA690DF14C}">
      <dgm:prSet/>
      <dgm:spPr/>
      <dgm:t>
        <a:bodyPr/>
        <a:lstStyle/>
        <a:p>
          <a:endParaRPr lang="en-US" sz="1400"/>
        </a:p>
      </dgm:t>
    </dgm:pt>
    <dgm:pt modelId="{08F22DC0-9F57-4342-9432-E657F2A9E64A}" type="pres">
      <dgm:prSet presAssocID="{47510564-760C-43CC-9A8D-6FFB7E36AE62}" presName="linearFlow" presStyleCnt="0">
        <dgm:presLayoutVars>
          <dgm:dir/>
          <dgm:animLvl val="lvl"/>
          <dgm:resizeHandles val="exact"/>
        </dgm:presLayoutVars>
      </dgm:prSet>
      <dgm:spPr/>
    </dgm:pt>
    <dgm:pt modelId="{DB019AC4-0C80-423F-8DF1-407A2AF89E2A}" type="pres">
      <dgm:prSet presAssocID="{0CE03247-56DE-432C-BA6E-BDC952F8E25B}" presName="composite" presStyleCnt="0"/>
      <dgm:spPr/>
    </dgm:pt>
    <dgm:pt modelId="{5C73F336-A70C-4930-82B0-18771C1C8FCD}" type="pres">
      <dgm:prSet presAssocID="{0CE03247-56DE-432C-BA6E-BDC952F8E25B}" presName="parentText" presStyleLbl="alignNode1" presStyleIdx="0" presStyleCnt="5">
        <dgm:presLayoutVars>
          <dgm:chMax val="1"/>
          <dgm:bulletEnabled val="1"/>
        </dgm:presLayoutVars>
      </dgm:prSet>
      <dgm:spPr/>
    </dgm:pt>
    <dgm:pt modelId="{4F5B93C6-1B5D-4F2F-B64F-76F4A2219CA3}" type="pres">
      <dgm:prSet presAssocID="{0CE03247-56DE-432C-BA6E-BDC952F8E25B}" presName="descendantText" presStyleLbl="alignAcc1" presStyleIdx="0" presStyleCnt="5">
        <dgm:presLayoutVars>
          <dgm:bulletEnabled val="1"/>
        </dgm:presLayoutVars>
      </dgm:prSet>
      <dgm:spPr/>
    </dgm:pt>
    <dgm:pt modelId="{905C9E21-0FCB-4BD9-98EB-832130595D35}" type="pres">
      <dgm:prSet presAssocID="{E498B883-F678-4EAB-A783-503C62D29933}" presName="sp" presStyleCnt="0"/>
      <dgm:spPr/>
    </dgm:pt>
    <dgm:pt modelId="{1B234896-5F00-4820-999F-1F5A80EBC060}" type="pres">
      <dgm:prSet presAssocID="{E38DE30B-2D02-4A87-A68C-5B20C978D3A2}" presName="composite" presStyleCnt="0"/>
      <dgm:spPr/>
    </dgm:pt>
    <dgm:pt modelId="{BECC3CE1-5236-4721-B8BD-A7A5A9B88619}" type="pres">
      <dgm:prSet presAssocID="{E38DE30B-2D02-4A87-A68C-5B20C978D3A2}" presName="parentText" presStyleLbl="alignNode1" presStyleIdx="1" presStyleCnt="5">
        <dgm:presLayoutVars>
          <dgm:chMax val="1"/>
          <dgm:bulletEnabled val="1"/>
        </dgm:presLayoutVars>
      </dgm:prSet>
      <dgm:spPr/>
    </dgm:pt>
    <dgm:pt modelId="{23768BDB-98BF-48C0-BF41-12EAA342FABC}" type="pres">
      <dgm:prSet presAssocID="{E38DE30B-2D02-4A87-A68C-5B20C978D3A2}" presName="descendantText" presStyleLbl="alignAcc1" presStyleIdx="1" presStyleCnt="5">
        <dgm:presLayoutVars>
          <dgm:bulletEnabled val="1"/>
        </dgm:presLayoutVars>
      </dgm:prSet>
      <dgm:spPr/>
    </dgm:pt>
    <dgm:pt modelId="{A0622891-E6BE-414E-BB68-A1EE81530518}" type="pres">
      <dgm:prSet presAssocID="{2EC1BB56-8CA2-4945-ADB0-15831CD60BB9}" presName="sp" presStyleCnt="0"/>
      <dgm:spPr/>
    </dgm:pt>
    <dgm:pt modelId="{D7DECA05-1C39-4D75-B08A-553A979D07D2}" type="pres">
      <dgm:prSet presAssocID="{562FE321-A1EF-46AB-B44F-15CBF68FC9DA}" presName="composite" presStyleCnt="0"/>
      <dgm:spPr/>
    </dgm:pt>
    <dgm:pt modelId="{87D2247D-DFEE-4A57-9BC6-626F41FC8785}" type="pres">
      <dgm:prSet presAssocID="{562FE321-A1EF-46AB-B44F-15CBF68FC9DA}" presName="parentText" presStyleLbl="alignNode1" presStyleIdx="2" presStyleCnt="5">
        <dgm:presLayoutVars>
          <dgm:chMax val="1"/>
          <dgm:bulletEnabled val="1"/>
        </dgm:presLayoutVars>
      </dgm:prSet>
      <dgm:spPr/>
    </dgm:pt>
    <dgm:pt modelId="{3D14147B-FC0C-4B87-BBF9-746F1603BD24}" type="pres">
      <dgm:prSet presAssocID="{562FE321-A1EF-46AB-B44F-15CBF68FC9DA}" presName="descendantText" presStyleLbl="alignAcc1" presStyleIdx="2" presStyleCnt="5">
        <dgm:presLayoutVars>
          <dgm:bulletEnabled val="1"/>
        </dgm:presLayoutVars>
      </dgm:prSet>
      <dgm:spPr/>
    </dgm:pt>
    <dgm:pt modelId="{15ED58F9-0C54-439C-A542-D950A5660C55}" type="pres">
      <dgm:prSet presAssocID="{B724D053-13A2-479E-AEFF-F71E0DD96C7F}" presName="sp" presStyleCnt="0"/>
      <dgm:spPr/>
    </dgm:pt>
    <dgm:pt modelId="{9057B01D-AB89-4C33-A19F-C85388DE48A9}" type="pres">
      <dgm:prSet presAssocID="{E513069C-AD88-4984-A61F-35AAFCB2B847}" presName="composite" presStyleCnt="0"/>
      <dgm:spPr/>
    </dgm:pt>
    <dgm:pt modelId="{C62709EA-13C7-4829-B7E4-3474B06AB9D8}" type="pres">
      <dgm:prSet presAssocID="{E513069C-AD88-4984-A61F-35AAFCB2B847}" presName="parentText" presStyleLbl="alignNode1" presStyleIdx="3" presStyleCnt="5">
        <dgm:presLayoutVars>
          <dgm:chMax val="1"/>
          <dgm:bulletEnabled val="1"/>
        </dgm:presLayoutVars>
      </dgm:prSet>
      <dgm:spPr/>
    </dgm:pt>
    <dgm:pt modelId="{040212B2-2AD0-42DC-8C5C-0267334FE020}" type="pres">
      <dgm:prSet presAssocID="{E513069C-AD88-4984-A61F-35AAFCB2B847}" presName="descendantText" presStyleLbl="alignAcc1" presStyleIdx="3" presStyleCnt="5">
        <dgm:presLayoutVars>
          <dgm:bulletEnabled val="1"/>
        </dgm:presLayoutVars>
      </dgm:prSet>
      <dgm:spPr/>
    </dgm:pt>
    <dgm:pt modelId="{77BB0E3C-BB4D-4927-B952-237CEA8BF8BC}" type="pres">
      <dgm:prSet presAssocID="{3F5A5D1F-4764-461D-865F-BAF37C5FC7F3}" presName="sp" presStyleCnt="0"/>
      <dgm:spPr/>
    </dgm:pt>
    <dgm:pt modelId="{E16B8963-6D2D-4C8C-8BD7-1149FE6B24ED}" type="pres">
      <dgm:prSet presAssocID="{4BD9D13A-4499-49F6-81C7-16B8B1F44CE7}" presName="composite" presStyleCnt="0"/>
      <dgm:spPr/>
    </dgm:pt>
    <dgm:pt modelId="{C99A1D1B-070C-4E36-A422-8FD2EC79C5B5}" type="pres">
      <dgm:prSet presAssocID="{4BD9D13A-4499-49F6-81C7-16B8B1F44CE7}" presName="parentText" presStyleLbl="alignNode1" presStyleIdx="4" presStyleCnt="5">
        <dgm:presLayoutVars>
          <dgm:chMax val="1"/>
          <dgm:bulletEnabled val="1"/>
        </dgm:presLayoutVars>
      </dgm:prSet>
      <dgm:spPr/>
    </dgm:pt>
    <dgm:pt modelId="{1CE61E20-CB4C-47F3-A42F-126F4FE0C40E}" type="pres">
      <dgm:prSet presAssocID="{4BD9D13A-4499-49F6-81C7-16B8B1F44CE7}" presName="descendantText" presStyleLbl="alignAcc1" presStyleIdx="4" presStyleCnt="5">
        <dgm:presLayoutVars>
          <dgm:bulletEnabled val="1"/>
        </dgm:presLayoutVars>
      </dgm:prSet>
      <dgm:spPr/>
    </dgm:pt>
  </dgm:ptLst>
  <dgm:cxnLst>
    <dgm:cxn modelId="{0DAC7B0E-C851-4275-A4BF-06AD690737A4}" type="presOf" srcId="{375C295D-6AE7-4235-BA2B-BF91E3ED68A1}" destId="{3D14147B-FC0C-4B87-BBF9-746F1603BD24}" srcOrd="0" destOrd="0" presId="urn:microsoft.com/office/officeart/2005/8/layout/chevron2"/>
    <dgm:cxn modelId="{B3BB1C15-74EF-4653-AA3D-20847280E427}" srcId="{47510564-760C-43CC-9A8D-6FFB7E36AE62}" destId="{0CE03247-56DE-432C-BA6E-BDC952F8E25B}" srcOrd="0" destOrd="0" parTransId="{A94B1AB8-578D-4F79-9D91-2C35BFCDE7D0}" sibTransId="{E498B883-F678-4EAB-A783-503C62D29933}"/>
    <dgm:cxn modelId="{85A7FF3A-F7AF-4ACE-B273-E8A881654EBA}" type="presOf" srcId="{11F1EAD3-D826-44C7-9C9A-4BC29F0B0420}" destId="{23768BDB-98BF-48C0-BF41-12EAA342FABC}" srcOrd="0" destOrd="0" presId="urn:microsoft.com/office/officeart/2005/8/layout/chevron2"/>
    <dgm:cxn modelId="{65F7FB3D-C237-43BE-89DF-9E96AC58C928}" type="presOf" srcId="{0E209817-89AC-4F78-9B60-177CEECB5885}" destId="{040212B2-2AD0-42DC-8C5C-0267334FE020}" srcOrd="0" destOrd="0" presId="urn:microsoft.com/office/officeart/2005/8/layout/chevron2"/>
    <dgm:cxn modelId="{656B5F5C-A594-4487-833A-4E5C6E43CB57}" type="presOf" srcId="{5FCB8193-5417-498C-AE8E-EA20F1A3852B}" destId="{1CE61E20-CB4C-47F3-A42F-126F4FE0C40E}" srcOrd="0" destOrd="0" presId="urn:microsoft.com/office/officeart/2005/8/layout/chevron2"/>
    <dgm:cxn modelId="{D36AA15F-6825-40B6-9D91-40921CC6B033}" srcId="{4BD9D13A-4499-49F6-81C7-16B8B1F44CE7}" destId="{5FCB8193-5417-498C-AE8E-EA20F1A3852B}" srcOrd="0" destOrd="0" parTransId="{FEC64FEB-6DAD-4BD9-896C-E03CD9CE8648}" sibTransId="{EC4403D0-6022-4A89-A638-C2E320F8E8FE}"/>
    <dgm:cxn modelId="{A39AF262-168B-4E06-99C8-DEEA690DF14C}" srcId="{E513069C-AD88-4984-A61F-35AAFCB2B847}" destId="{0E209817-89AC-4F78-9B60-177CEECB5885}" srcOrd="0" destOrd="0" parTransId="{D62C725C-EEF9-43B7-BF97-0C7F780CED4C}" sibTransId="{E0137D09-E188-4F86-8081-B6AD82DF7556}"/>
    <dgm:cxn modelId="{20D6BA70-0781-4920-8EEB-E99614B5E230}" type="presOf" srcId="{456A8C12-FBBB-4CA6-8675-B87E9A7413CE}" destId="{4F5B93C6-1B5D-4F2F-B64F-76F4A2219CA3}" srcOrd="0" destOrd="0" presId="urn:microsoft.com/office/officeart/2005/8/layout/chevron2"/>
    <dgm:cxn modelId="{61882D7A-48C1-4F1F-B4EF-E7B0B99CB677}" type="presOf" srcId="{47510564-760C-43CC-9A8D-6FFB7E36AE62}" destId="{08F22DC0-9F57-4342-9432-E657F2A9E64A}" srcOrd="0" destOrd="0" presId="urn:microsoft.com/office/officeart/2005/8/layout/chevron2"/>
    <dgm:cxn modelId="{D893D198-7D33-4F81-B11E-4C80C0675313}" type="presOf" srcId="{E38DE30B-2D02-4A87-A68C-5B20C978D3A2}" destId="{BECC3CE1-5236-4721-B8BD-A7A5A9B88619}" srcOrd="0" destOrd="0" presId="urn:microsoft.com/office/officeart/2005/8/layout/chevron2"/>
    <dgm:cxn modelId="{64423699-9D35-4392-94E9-79070EF3E61D}" type="presOf" srcId="{4BD9D13A-4499-49F6-81C7-16B8B1F44CE7}" destId="{C99A1D1B-070C-4E36-A422-8FD2EC79C5B5}" srcOrd="0" destOrd="0" presId="urn:microsoft.com/office/officeart/2005/8/layout/chevron2"/>
    <dgm:cxn modelId="{D9EDD1AE-1553-4F38-A80C-3EA0FA5B4F07}" srcId="{0CE03247-56DE-432C-BA6E-BDC952F8E25B}" destId="{456A8C12-FBBB-4CA6-8675-B87E9A7413CE}" srcOrd="0" destOrd="0" parTransId="{2D9C005E-C9ED-4FE7-9A0F-DBA66FAB25BD}" sibTransId="{1007A8FE-D27B-4600-A00A-2325085C5A4E}"/>
    <dgm:cxn modelId="{2856A2B3-A6DC-4F29-9F71-DF19292089B2}" srcId="{47510564-760C-43CC-9A8D-6FFB7E36AE62}" destId="{E513069C-AD88-4984-A61F-35AAFCB2B847}" srcOrd="3" destOrd="0" parTransId="{C887FD91-0F08-4BE7-9C01-83A889A95D8D}" sibTransId="{3F5A5D1F-4764-461D-865F-BAF37C5FC7F3}"/>
    <dgm:cxn modelId="{D22E41C4-0148-41DC-9666-AF0859A5C76F}" type="presOf" srcId="{562FE321-A1EF-46AB-B44F-15CBF68FC9DA}" destId="{87D2247D-DFEE-4A57-9BC6-626F41FC8785}" srcOrd="0" destOrd="0" presId="urn:microsoft.com/office/officeart/2005/8/layout/chevron2"/>
    <dgm:cxn modelId="{D8BAE2CE-9B83-452D-92BC-9881F13CE249}" srcId="{562FE321-A1EF-46AB-B44F-15CBF68FC9DA}" destId="{375C295D-6AE7-4235-BA2B-BF91E3ED68A1}" srcOrd="0" destOrd="0" parTransId="{772D1C2A-CC54-4750-BACA-587C35D10BFD}" sibTransId="{767209DE-C727-4F79-AEDD-24B23C485DCD}"/>
    <dgm:cxn modelId="{C1EE7DD9-E69A-4130-B4ED-741427428D2C}" srcId="{47510564-760C-43CC-9A8D-6FFB7E36AE62}" destId="{E38DE30B-2D02-4A87-A68C-5B20C978D3A2}" srcOrd="1" destOrd="0" parTransId="{B5E4FFF1-D9BE-4F71-9583-9BDAAF76FC4C}" sibTransId="{2EC1BB56-8CA2-4945-ADB0-15831CD60BB9}"/>
    <dgm:cxn modelId="{5242C9E6-695A-4213-BD6B-BF672B62E297}" type="presOf" srcId="{E513069C-AD88-4984-A61F-35AAFCB2B847}" destId="{C62709EA-13C7-4829-B7E4-3474B06AB9D8}" srcOrd="0" destOrd="0" presId="urn:microsoft.com/office/officeart/2005/8/layout/chevron2"/>
    <dgm:cxn modelId="{4C784DF0-70E7-44A5-B038-1A545525A41D}" type="presOf" srcId="{0CE03247-56DE-432C-BA6E-BDC952F8E25B}" destId="{5C73F336-A70C-4930-82B0-18771C1C8FCD}" srcOrd="0" destOrd="0" presId="urn:microsoft.com/office/officeart/2005/8/layout/chevron2"/>
    <dgm:cxn modelId="{BC9285F1-2C8E-4CE0-A269-763E201984E6}" srcId="{47510564-760C-43CC-9A8D-6FFB7E36AE62}" destId="{562FE321-A1EF-46AB-B44F-15CBF68FC9DA}" srcOrd="2" destOrd="0" parTransId="{BD7CD8CA-75AF-422F-8D63-F7027282369F}" sibTransId="{B724D053-13A2-479E-AEFF-F71E0DD96C7F}"/>
    <dgm:cxn modelId="{03ECD4F3-0EB3-4787-BABB-79AA4D526FA9}" srcId="{47510564-760C-43CC-9A8D-6FFB7E36AE62}" destId="{4BD9D13A-4499-49F6-81C7-16B8B1F44CE7}" srcOrd="4" destOrd="0" parTransId="{FC1DEC00-6C0D-4EFC-8503-0262AC1404BD}" sibTransId="{CA04B2FF-535A-4EA7-B580-502F298F19E5}"/>
    <dgm:cxn modelId="{9711BFF9-C797-49A1-9047-B24FFAA7898F}" srcId="{E38DE30B-2D02-4A87-A68C-5B20C978D3A2}" destId="{11F1EAD3-D826-44C7-9C9A-4BC29F0B0420}" srcOrd="0" destOrd="0" parTransId="{9F585A21-4BA6-4306-A1A2-B742EC36E876}" sibTransId="{3C273767-28AE-43C1-99B6-CE37F82B9975}"/>
    <dgm:cxn modelId="{183CF98A-B2C3-4BC2-8064-7BD7E4094FF7}" type="presParOf" srcId="{08F22DC0-9F57-4342-9432-E657F2A9E64A}" destId="{DB019AC4-0C80-423F-8DF1-407A2AF89E2A}" srcOrd="0" destOrd="0" presId="urn:microsoft.com/office/officeart/2005/8/layout/chevron2"/>
    <dgm:cxn modelId="{11640F7B-A843-44CF-B30E-53C967DB4E6E}" type="presParOf" srcId="{DB019AC4-0C80-423F-8DF1-407A2AF89E2A}" destId="{5C73F336-A70C-4930-82B0-18771C1C8FCD}" srcOrd="0" destOrd="0" presId="urn:microsoft.com/office/officeart/2005/8/layout/chevron2"/>
    <dgm:cxn modelId="{7A051538-355A-4700-A235-903E6A7EBAF5}" type="presParOf" srcId="{DB019AC4-0C80-423F-8DF1-407A2AF89E2A}" destId="{4F5B93C6-1B5D-4F2F-B64F-76F4A2219CA3}" srcOrd="1" destOrd="0" presId="urn:microsoft.com/office/officeart/2005/8/layout/chevron2"/>
    <dgm:cxn modelId="{4868C6B7-7940-4473-A502-75E98766362F}" type="presParOf" srcId="{08F22DC0-9F57-4342-9432-E657F2A9E64A}" destId="{905C9E21-0FCB-4BD9-98EB-832130595D35}" srcOrd="1" destOrd="0" presId="urn:microsoft.com/office/officeart/2005/8/layout/chevron2"/>
    <dgm:cxn modelId="{44C7D876-6D7B-4414-A36D-9E0F10013076}" type="presParOf" srcId="{08F22DC0-9F57-4342-9432-E657F2A9E64A}" destId="{1B234896-5F00-4820-999F-1F5A80EBC060}" srcOrd="2" destOrd="0" presId="urn:microsoft.com/office/officeart/2005/8/layout/chevron2"/>
    <dgm:cxn modelId="{5622978D-EF0A-42D0-AE7F-BF5FE24C8D96}" type="presParOf" srcId="{1B234896-5F00-4820-999F-1F5A80EBC060}" destId="{BECC3CE1-5236-4721-B8BD-A7A5A9B88619}" srcOrd="0" destOrd="0" presId="urn:microsoft.com/office/officeart/2005/8/layout/chevron2"/>
    <dgm:cxn modelId="{CEE27692-8F59-4CBE-9E18-38DF8A879362}" type="presParOf" srcId="{1B234896-5F00-4820-999F-1F5A80EBC060}" destId="{23768BDB-98BF-48C0-BF41-12EAA342FABC}" srcOrd="1" destOrd="0" presId="urn:microsoft.com/office/officeart/2005/8/layout/chevron2"/>
    <dgm:cxn modelId="{E7A559DF-05B7-465E-A0AA-AD5752C2D856}" type="presParOf" srcId="{08F22DC0-9F57-4342-9432-E657F2A9E64A}" destId="{A0622891-E6BE-414E-BB68-A1EE81530518}" srcOrd="3" destOrd="0" presId="urn:microsoft.com/office/officeart/2005/8/layout/chevron2"/>
    <dgm:cxn modelId="{8C0E62DD-6953-4A71-8F58-2AE393A18DDD}" type="presParOf" srcId="{08F22DC0-9F57-4342-9432-E657F2A9E64A}" destId="{D7DECA05-1C39-4D75-B08A-553A979D07D2}" srcOrd="4" destOrd="0" presId="urn:microsoft.com/office/officeart/2005/8/layout/chevron2"/>
    <dgm:cxn modelId="{9CD4A629-6AF6-469E-8533-3CD718E532ED}" type="presParOf" srcId="{D7DECA05-1C39-4D75-B08A-553A979D07D2}" destId="{87D2247D-DFEE-4A57-9BC6-626F41FC8785}" srcOrd="0" destOrd="0" presId="urn:microsoft.com/office/officeart/2005/8/layout/chevron2"/>
    <dgm:cxn modelId="{6FF79C0F-6DCB-4B44-B5AB-529CDB2A2ABC}" type="presParOf" srcId="{D7DECA05-1C39-4D75-B08A-553A979D07D2}" destId="{3D14147B-FC0C-4B87-BBF9-746F1603BD24}" srcOrd="1" destOrd="0" presId="urn:microsoft.com/office/officeart/2005/8/layout/chevron2"/>
    <dgm:cxn modelId="{68F60759-0EC4-4038-AF75-C8B726C252C0}" type="presParOf" srcId="{08F22DC0-9F57-4342-9432-E657F2A9E64A}" destId="{15ED58F9-0C54-439C-A542-D950A5660C55}" srcOrd="5" destOrd="0" presId="urn:microsoft.com/office/officeart/2005/8/layout/chevron2"/>
    <dgm:cxn modelId="{87D0130F-48EB-4906-A0C2-CD30707E5724}" type="presParOf" srcId="{08F22DC0-9F57-4342-9432-E657F2A9E64A}" destId="{9057B01D-AB89-4C33-A19F-C85388DE48A9}" srcOrd="6" destOrd="0" presId="urn:microsoft.com/office/officeart/2005/8/layout/chevron2"/>
    <dgm:cxn modelId="{FEEFC50C-5456-42CE-98B5-138A7270F5FD}" type="presParOf" srcId="{9057B01D-AB89-4C33-A19F-C85388DE48A9}" destId="{C62709EA-13C7-4829-B7E4-3474B06AB9D8}" srcOrd="0" destOrd="0" presId="urn:microsoft.com/office/officeart/2005/8/layout/chevron2"/>
    <dgm:cxn modelId="{4F7A4308-590B-4B84-8540-71DA12CEFC0C}" type="presParOf" srcId="{9057B01D-AB89-4C33-A19F-C85388DE48A9}" destId="{040212B2-2AD0-42DC-8C5C-0267334FE020}" srcOrd="1" destOrd="0" presId="urn:microsoft.com/office/officeart/2005/8/layout/chevron2"/>
    <dgm:cxn modelId="{A2026E26-28B9-40C0-BC33-93D6951AFBFE}" type="presParOf" srcId="{08F22DC0-9F57-4342-9432-E657F2A9E64A}" destId="{77BB0E3C-BB4D-4927-B952-237CEA8BF8BC}" srcOrd="7" destOrd="0" presId="urn:microsoft.com/office/officeart/2005/8/layout/chevron2"/>
    <dgm:cxn modelId="{ED2BAF3E-BC5E-4CA3-8B9C-B07ACBC7238D}" type="presParOf" srcId="{08F22DC0-9F57-4342-9432-E657F2A9E64A}" destId="{E16B8963-6D2D-4C8C-8BD7-1149FE6B24ED}" srcOrd="8" destOrd="0" presId="urn:microsoft.com/office/officeart/2005/8/layout/chevron2"/>
    <dgm:cxn modelId="{4F16DC52-7275-4E4E-A600-11162DA56812}" type="presParOf" srcId="{E16B8963-6D2D-4C8C-8BD7-1149FE6B24ED}" destId="{C99A1D1B-070C-4E36-A422-8FD2EC79C5B5}" srcOrd="0" destOrd="0" presId="urn:microsoft.com/office/officeart/2005/8/layout/chevron2"/>
    <dgm:cxn modelId="{FC5C508F-EDF5-4366-A021-6B2FF2C8F18A}" type="presParOf" srcId="{E16B8963-6D2D-4C8C-8BD7-1149FE6B24ED}" destId="{1CE61E20-CB4C-47F3-A42F-126F4FE0C40E}"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510564-760C-43CC-9A8D-6FFB7E36AE62}"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0CE03247-56DE-432C-BA6E-BDC952F8E25B}">
      <dgm:prSet phldrT="[Text]" custT="1"/>
      <dgm:spPr/>
      <dgm:t>
        <a:bodyPr/>
        <a:lstStyle/>
        <a:p>
          <a:r xmlns:a="http://schemas.openxmlformats.org/drawingml/2006/main">
            <a:rPr lang="uk" sz="1200" b="1" dirty="0"/>
            <a:t>1. Визначтеся: Тип проекту?</a:t>
          </a:r>
        </a:p>
      </dgm:t>
    </dgm:pt>
    <dgm:pt modelId="{A94B1AB8-578D-4F79-9D91-2C35BFCDE7D0}" type="parTrans" cxnId="{B3BB1C15-74EF-4653-AA3D-20847280E427}">
      <dgm:prSet/>
      <dgm:spPr/>
      <dgm:t>
        <a:bodyPr/>
        <a:lstStyle/>
        <a:p>
          <a:endParaRPr lang="en-US" sz="1200"/>
        </a:p>
      </dgm:t>
    </dgm:pt>
    <dgm:pt modelId="{E498B883-F678-4EAB-A783-503C62D29933}" type="sibTrans" cxnId="{B3BB1C15-74EF-4653-AA3D-20847280E427}">
      <dgm:prSet/>
      <dgm:spPr/>
      <dgm:t>
        <a:bodyPr/>
        <a:lstStyle/>
        <a:p>
          <a:endParaRPr lang="en-US" sz="1200"/>
        </a:p>
      </dgm:t>
    </dgm:pt>
    <dgm:pt modelId="{E38DE30B-2D02-4A87-A68C-5B20C978D3A2}">
      <dgm:prSet phldrT="[Text]" custT="1"/>
      <dgm:spPr/>
      <dgm:t>
        <a:bodyPr/>
        <a:lstStyle/>
        <a:p>
          <a:r xmlns:a="http://schemas.openxmlformats.org/drawingml/2006/main">
            <a:rPr lang="uk" sz="1200" b="1" dirty="0"/>
            <a:t>2. Вирішіть: Фаза ?</a:t>
          </a:r>
        </a:p>
      </dgm:t>
    </dgm:pt>
    <dgm:pt modelId="{B5E4FFF1-D9BE-4F71-9583-9BDAAF76FC4C}" type="parTrans" cxnId="{C1EE7DD9-E69A-4130-B4ED-741427428D2C}">
      <dgm:prSet/>
      <dgm:spPr/>
      <dgm:t>
        <a:bodyPr/>
        <a:lstStyle/>
        <a:p>
          <a:endParaRPr lang="en-US" sz="1200"/>
        </a:p>
      </dgm:t>
    </dgm:pt>
    <dgm:pt modelId="{2EC1BB56-8CA2-4945-ADB0-15831CD60BB9}" type="sibTrans" cxnId="{C1EE7DD9-E69A-4130-B4ED-741427428D2C}">
      <dgm:prSet/>
      <dgm:spPr/>
      <dgm:t>
        <a:bodyPr/>
        <a:lstStyle/>
        <a:p>
          <a:endParaRPr lang="en-US" sz="1200"/>
        </a:p>
      </dgm:t>
    </dgm:pt>
    <dgm:pt modelId="{562FE321-A1EF-46AB-B44F-15CBF68FC9DA}">
      <dgm:prSet phldrT="[Text]" custT="1"/>
      <dgm:spPr/>
      <dgm:t>
        <a:bodyPr/>
        <a:lstStyle/>
        <a:p>
          <a:r xmlns:a="http://schemas.openxmlformats.org/drawingml/2006/main">
            <a:rPr lang="uk" sz="1200" b="1" dirty="0"/>
            <a:t>3. Вирішіть: місце розташування</a:t>
          </a:r>
        </a:p>
      </dgm:t>
    </dgm:pt>
    <dgm:pt modelId="{BD7CD8CA-75AF-422F-8D63-F7027282369F}" type="parTrans" cxnId="{BC9285F1-2C8E-4CE0-A269-763E201984E6}">
      <dgm:prSet/>
      <dgm:spPr/>
      <dgm:t>
        <a:bodyPr/>
        <a:lstStyle/>
        <a:p>
          <a:endParaRPr lang="en-US" sz="1200"/>
        </a:p>
      </dgm:t>
    </dgm:pt>
    <dgm:pt modelId="{B724D053-13A2-479E-AEFF-F71E0DD96C7F}" type="sibTrans" cxnId="{BC9285F1-2C8E-4CE0-A269-763E201984E6}">
      <dgm:prSet/>
      <dgm:spPr/>
      <dgm:t>
        <a:bodyPr/>
        <a:lstStyle/>
        <a:p>
          <a:endParaRPr lang="en-US" sz="1200"/>
        </a:p>
      </dgm:t>
    </dgm:pt>
    <dgm:pt modelId="{456A8C12-FBBB-4CA6-8675-B87E9A7413CE}">
      <dgm:prSet custT="1"/>
      <dgm:spPr/>
      <dgm:t>
        <a:bodyPr/>
        <a:lstStyle/>
        <a:p>
          <a:r xmlns:a="http://schemas.openxmlformats.org/drawingml/2006/main">
            <a:rPr lang="uk" sz="1200" dirty="0"/>
            <a:t>Дослідження, навчання, мобільність, культура, інфраструктура, співпраця?</a:t>
          </a:r>
        </a:p>
      </dgm:t>
    </dgm:pt>
    <dgm:pt modelId="{2D9C005E-C9ED-4FE7-9A0F-DBA66FAB25BD}" type="parTrans" cxnId="{D9EDD1AE-1553-4F38-A80C-3EA0FA5B4F07}">
      <dgm:prSet/>
      <dgm:spPr/>
      <dgm:t>
        <a:bodyPr/>
        <a:lstStyle/>
        <a:p>
          <a:endParaRPr lang="en-US" sz="1200"/>
        </a:p>
      </dgm:t>
    </dgm:pt>
    <dgm:pt modelId="{1007A8FE-D27B-4600-A00A-2325085C5A4E}" type="sibTrans" cxnId="{D9EDD1AE-1553-4F38-A80C-3EA0FA5B4F07}">
      <dgm:prSet/>
      <dgm:spPr/>
      <dgm:t>
        <a:bodyPr/>
        <a:lstStyle/>
        <a:p>
          <a:endParaRPr lang="en-US" sz="1200"/>
        </a:p>
      </dgm:t>
    </dgm:pt>
    <dgm:pt modelId="{11F1EAD3-D826-44C7-9C9A-4BC29F0B0420}">
      <dgm:prSet phldrT="[Text]" custT="1"/>
      <dgm:spPr/>
      <dgm:t>
        <a:bodyPr/>
        <a:lstStyle/>
        <a:p>
          <a:r xmlns:a="http://schemas.openxmlformats.org/drawingml/2006/main">
            <a:rPr lang="uk" sz="1200" dirty="0"/>
            <a:t>Ідея, розробка, комерціалізація, поширення? TRL!</a:t>
          </a:r>
        </a:p>
      </dgm:t>
    </dgm:pt>
    <dgm:pt modelId="{9F585A21-4BA6-4306-A1A2-B742EC36E876}" type="parTrans" cxnId="{9711BFF9-C797-49A1-9047-B24FFAA7898F}">
      <dgm:prSet/>
      <dgm:spPr/>
      <dgm:t>
        <a:bodyPr/>
        <a:lstStyle/>
        <a:p>
          <a:endParaRPr lang="en-US" sz="1200"/>
        </a:p>
      </dgm:t>
    </dgm:pt>
    <dgm:pt modelId="{3C273767-28AE-43C1-99B6-CE37F82B9975}" type="sibTrans" cxnId="{9711BFF9-C797-49A1-9047-B24FFAA7898F}">
      <dgm:prSet/>
      <dgm:spPr/>
      <dgm:t>
        <a:bodyPr/>
        <a:lstStyle/>
        <a:p>
          <a:endParaRPr lang="en-US" sz="1200"/>
        </a:p>
      </dgm:t>
    </dgm:pt>
    <dgm:pt modelId="{375C295D-6AE7-4235-BA2B-BF91E3ED68A1}">
      <dgm:prSet phldrT="[Text]" custT="1"/>
      <dgm:spPr/>
      <dgm:t>
        <a:bodyPr/>
        <a:lstStyle/>
        <a:p>
          <a:r xmlns:a="http://schemas.openxmlformats.org/drawingml/2006/main">
            <a:rPr lang="uk" sz="1200" dirty="0"/>
            <a:t>Національний, транскордонний, міжнародний?</a:t>
          </a:r>
        </a:p>
      </dgm:t>
    </dgm:pt>
    <dgm:pt modelId="{772D1C2A-CC54-4750-BACA-587C35D10BFD}" type="parTrans" cxnId="{D8BAE2CE-9B83-452D-92BC-9881F13CE249}">
      <dgm:prSet/>
      <dgm:spPr/>
      <dgm:t>
        <a:bodyPr/>
        <a:lstStyle/>
        <a:p>
          <a:endParaRPr lang="en-US" sz="1200"/>
        </a:p>
      </dgm:t>
    </dgm:pt>
    <dgm:pt modelId="{767209DE-C727-4F79-AEDD-24B23C485DCD}" type="sibTrans" cxnId="{D8BAE2CE-9B83-452D-92BC-9881F13CE249}">
      <dgm:prSet/>
      <dgm:spPr/>
      <dgm:t>
        <a:bodyPr/>
        <a:lstStyle/>
        <a:p>
          <a:endParaRPr lang="en-US" sz="1200"/>
        </a:p>
      </dgm:t>
    </dgm:pt>
    <dgm:pt modelId="{4BD9D13A-4499-49F6-81C7-16B8B1F44CE7}">
      <dgm:prSet phldrT="[Text]" custT="1"/>
      <dgm:spPr/>
      <dgm:t>
        <a:bodyPr/>
        <a:lstStyle/>
        <a:p>
          <a:r xmlns:a="http://schemas.openxmlformats.org/drawingml/2006/main">
            <a:rPr lang="uk" sz="1200" b="1" dirty="0"/>
            <a:t>4. Виберіть:</a:t>
          </a:r>
        </a:p>
      </dgm:t>
    </dgm:pt>
    <dgm:pt modelId="{FC1DEC00-6C0D-4EFC-8503-0262AC1404BD}" type="parTrans" cxnId="{03ECD4F3-0EB3-4787-BABB-79AA4D526FA9}">
      <dgm:prSet/>
      <dgm:spPr/>
      <dgm:t>
        <a:bodyPr/>
        <a:lstStyle/>
        <a:p>
          <a:endParaRPr lang="en-US" sz="1200"/>
        </a:p>
      </dgm:t>
    </dgm:pt>
    <dgm:pt modelId="{CA04B2FF-535A-4EA7-B580-502F298F19E5}" type="sibTrans" cxnId="{03ECD4F3-0EB3-4787-BABB-79AA4D526FA9}">
      <dgm:prSet/>
      <dgm:spPr/>
      <dgm:t>
        <a:bodyPr/>
        <a:lstStyle/>
        <a:p>
          <a:endParaRPr lang="en-US" sz="1200"/>
        </a:p>
      </dgm:t>
    </dgm:pt>
    <dgm:pt modelId="{5FCB8193-5417-498C-AE8E-EA20F1A3852B}">
      <dgm:prSet phldrT="[Text]" custT="1"/>
      <dgm:spPr/>
      <dgm:t>
        <a:bodyPr/>
        <a:lstStyle/>
        <a:p>
          <a:r xmlns:a="http://schemas.openxmlformats.org/drawingml/2006/main">
            <a:rPr lang="uk" sz="1200" dirty="0"/>
            <a:t>H2020, Erasmus+, Life, Creative Europe, Структурні фонди,…</a:t>
          </a:r>
        </a:p>
      </dgm:t>
    </dgm:pt>
    <dgm:pt modelId="{FEC64FEB-6DAD-4BD9-896C-E03CD9CE8648}" type="parTrans" cxnId="{D36AA15F-6825-40B6-9D91-40921CC6B033}">
      <dgm:prSet/>
      <dgm:spPr/>
      <dgm:t>
        <a:bodyPr/>
        <a:lstStyle/>
        <a:p>
          <a:endParaRPr lang="en-US" sz="1200"/>
        </a:p>
      </dgm:t>
    </dgm:pt>
    <dgm:pt modelId="{EC4403D0-6022-4A89-A638-C2E320F8E8FE}" type="sibTrans" cxnId="{D36AA15F-6825-40B6-9D91-40921CC6B033}">
      <dgm:prSet/>
      <dgm:spPr/>
      <dgm:t>
        <a:bodyPr/>
        <a:lstStyle/>
        <a:p>
          <a:endParaRPr lang="en-US" sz="1200"/>
        </a:p>
      </dgm:t>
    </dgm:pt>
    <dgm:pt modelId="{E513069C-AD88-4984-A61F-35AAFCB2B847}">
      <dgm:prSet phldrT="[Text]" custT="1"/>
      <dgm:spPr/>
      <dgm:t>
        <a:bodyPr/>
        <a:lstStyle/>
        <a:p>
          <a:r xmlns:a="http://schemas.openxmlformats.org/drawingml/2006/main">
            <a:rPr lang="uk" sz="1200" b="1" dirty="0"/>
            <a:t>4. Пріоритети ЄС?</a:t>
          </a:r>
        </a:p>
      </dgm:t>
    </dgm:pt>
    <dgm:pt modelId="{C887FD91-0F08-4BE7-9C01-83A889A95D8D}" type="parTrans" cxnId="{2856A2B3-A6DC-4F29-9F71-DF19292089B2}">
      <dgm:prSet/>
      <dgm:spPr/>
      <dgm:t>
        <a:bodyPr/>
        <a:lstStyle/>
        <a:p>
          <a:endParaRPr lang="en-US" sz="1200"/>
        </a:p>
      </dgm:t>
    </dgm:pt>
    <dgm:pt modelId="{3F5A5D1F-4764-461D-865F-BAF37C5FC7F3}" type="sibTrans" cxnId="{2856A2B3-A6DC-4F29-9F71-DF19292089B2}">
      <dgm:prSet/>
      <dgm:spPr/>
      <dgm:t>
        <a:bodyPr/>
        <a:lstStyle/>
        <a:p>
          <a:endParaRPr lang="en-US" sz="1200"/>
        </a:p>
      </dgm:t>
    </dgm:pt>
    <dgm:pt modelId="{0E209817-89AC-4F78-9B60-177CEECB5885}">
      <dgm:prSet phldrT="[Text]" custT="1"/>
      <dgm:spPr/>
      <dgm:t>
        <a:bodyPr/>
        <a:lstStyle/>
        <a:p>
          <a:r xmlns:a="http://schemas.openxmlformats.org/drawingml/2006/main">
            <a:rPr lang="uk" sz="1200" dirty="0"/>
            <a:t>Зайнятість, дослідження та розробки, зміна клімату, освіта, бідність</a:t>
          </a:r>
        </a:p>
      </dgm:t>
    </dgm:pt>
    <dgm:pt modelId="{D62C725C-EEF9-43B7-BF97-0C7F780CED4C}" type="parTrans" cxnId="{A39AF262-168B-4E06-99C8-DEEA690DF14C}">
      <dgm:prSet/>
      <dgm:spPr/>
      <dgm:t>
        <a:bodyPr/>
        <a:lstStyle/>
        <a:p>
          <a:endParaRPr lang="en-US" sz="1200"/>
        </a:p>
      </dgm:t>
    </dgm:pt>
    <dgm:pt modelId="{E0137D09-E188-4F86-8081-B6AD82DF7556}" type="sibTrans" cxnId="{A39AF262-168B-4E06-99C8-DEEA690DF14C}">
      <dgm:prSet/>
      <dgm:spPr/>
      <dgm:t>
        <a:bodyPr/>
        <a:lstStyle/>
        <a:p>
          <a:endParaRPr lang="en-US" sz="1200"/>
        </a:p>
      </dgm:t>
    </dgm:pt>
    <dgm:pt modelId="{08F22DC0-9F57-4342-9432-E657F2A9E64A}" type="pres">
      <dgm:prSet presAssocID="{47510564-760C-43CC-9A8D-6FFB7E36AE62}" presName="linearFlow" presStyleCnt="0">
        <dgm:presLayoutVars>
          <dgm:dir/>
          <dgm:animLvl val="lvl"/>
          <dgm:resizeHandles val="exact"/>
        </dgm:presLayoutVars>
      </dgm:prSet>
      <dgm:spPr/>
    </dgm:pt>
    <dgm:pt modelId="{DB019AC4-0C80-423F-8DF1-407A2AF89E2A}" type="pres">
      <dgm:prSet presAssocID="{0CE03247-56DE-432C-BA6E-BDC952F8E25B}" presName="composite" presStyleCnt="0"/>
      <dgm:spPr/>
    </dgm:pt>
    <dgm:pt modelId="{5C73F336-A70C-4930-82B0-18771C1C8FCD}" type="pres">
      <dgm:prSet presAssocID="{0CE03247-56DE-432C-BA6E-BDC952F8E25B}" presName="parentText" presStyleLbl="alignNode1" presStyleIdx="0" presStyleCnt="5">
        <dgm:presLayoutVars>
          <dgm:chMax val="1"/>
          <dgm:bulletEnabled val="1"/>
        </dgm:presLayoutVars>
      </dgm:prSet>
      <dgm:spPr/>
    </dgm:pt>
    <dgm:pt modelId="{4F5B93C6-1B5D-4F2F-B64F-76F4A2219CA3}" type="pres">
      <dgm:prSet presAssocID="{0CE03247-56DE-432C-BA6E-BDC952F8E25B}" presName="descendantText" presStyleLbl="alignAcc1" presStyleIdx="0" presStyleCnt="5" custLinFactNeighborX="372" custLinFactNeighborY="2609">
        <dgm:presLayoutVars>
          <dgm:bulletEnabled val="1"/>
        </dgm:presLayoutVars>
      </dgm:prSet>
      <dgm:spPr/>
    </dgm:pt>
    <dgm:pt modelId="{905C9E21-0FCB-4BD9-98EB-832130595D35}" type="pres">
      <dgm:prSet presAssocID="{E498B883-F678-4EAB-A783-503C62D29933}" presName="sp" presStyleCnt="0"/>
      <dgm:spPr/>
    </dgm:pt>
    <dgm:pt modelId="{1B234896-5F00-4820-999F-1F5A80EBC060}" type="pres">
      <dgm:prSet presAssocID="{E38DE30B-2D02-4A87-A68C-5B20C978D3A2}" presName="composite" presStyleCnt="0"/>
      <dgm:spPr/>
    </dgm:pt>
    <dgm:pt modelId="{BECC3CE1-5236-4721-B8BD-A7A5A9B88619}" type="pres">
      <dgm:prSet presAssocID="{E38DE30B-2D02-4A87-A68C-5B20C978D3A2}" presName="parentText" presStyleLbl="alignNode1" presStyleIdx="1" presStyleCnt="5">
        <dgm:presLayoutVars>
          <dgm:chMax val="1"/>
          <dgm:bulletEnabled val="1"/>
        </dgm:presLayoutVars>
      </dgm:prSet>
      <dgm:spPr/>
    </dgm:pt>
    <dgm:pt modelId="{23768BDB-98BF-48C0-BF41-12EAA342FABC}" type="pres">
      <dgm:prSet presAssocID="{E38DE30B-2D02-4A87-A68C-5B20C978D3A2}" presName="descendantText" presStyleLbl="alignAcc1" presStyleIdx="1" presStyleCnt="5">
        <dgm:presLayoutVars>
          <dgm:bulletEnabled val="1"/>
        </dgm:presLayoutVars>
      </dgm:prSet>
      <dgm:spPr/>
    </dgm:pt>
    <dgm:pt modelId="{A0622891-E6BE-414E-BB68-A1EE81530518}" type="pres">
      <dgm:prSet presAssocID="{2EC1BB56-8CA2-4945-ADB0-15831CD60BB9}" presName="sp" presStyleCnt="0"/>
      <dgm:spPr/>
    </dgm:pt>
    <dgm:pt modelId="{D7DECA05-1C39-4D75-B08A-553A979D07D2}" type="pres">
      <dgm:prSet presAssocID="{562FE321-A1EF-46AB-B44F-15CBF68FC9DA}" presName="composite" presStyleCnt="0"/>
      <dgm:spPr/>
    </dgm:pt>
    <dgm:pt modelId="{87D2247D-DFEE-4A57-9BC6-626F41FC8785}" type="pres">
      <dgm:prSet presAssocID="{562FE321-A1EF-46AB-B44F-15CBF68FC9DA}" presName="parentText" presStyleLbl="alignNode1" presStyleIdx="2" presStyleCnt="5">
        <dgm:presLayoutVars>
          <dgm:chMax val="1"/>
          <dgm:bulletEnabled val="1"/>
        </dgm:presLayoutVars>
      </dgm:prSet>
      <dgm:spPr/>
    </dgm:pt>
    <dgm:pt modelId="{3D14147B-FC0C-4B87-BBF9-746F1603BD24}" type="pres">
      <dgm:prSet presAssocID="{562FE321-A1EF-46AB-B44F-15CBF68FC9DA}" presName="descendantText" presStyleLbl="alignAcc1" presStyleIdx="2" presStyleCnt="5">
        <dgm:presLayoutVars>
          <dgm:bulletEnabled val="1"/>
        </dgm:presLayoutVars>
      </dgm:prSet>
      <dgm:spPr/>
    </dgm:pt>
    <dgm:pt modelId="{15ED58F9-0C54-439C-A542-D950A5660C55}" type="pres">
      <dgm:prSet presAssocID="{B724D053-13A2-479E-AEFF-F71E0DD96C7F}" presName="sp" presStyleCnt="0"/>
      <dgm:spPr/>
    </dgm:pt>
    <dgm:pt modelId="{9057B01D-AB89-4C33-A19F-C85388DE48A9}" type="pres">
      <dgm:prSet presAssocID="{E513069C-AD88-4984-A61F-35AAFCB2B847}" presName="composite" presStyleCnt="0"/>
      <dgm:spPr/>
    </dgm:pt>
    <dgm:pt modelId="{C62709EA-13C7-4829-B7E4-3474B06AB9D8}" type="pres">
      <dgm:prSet presAssocID="{E513069C-AD88-4984-A61F-35AAFCB2B847}" presName="parentText" presStyleLbl="alignNode1" presStyleIdx="3" presStyleCnt="5">
        <dgm:presLayoutVars>
          <dgm:chMax val="1"/>
          <dgm:bulletEnabled val="1"/>
        </dgm:presLayoutVars>
      </dgm:prSet>
      <dgm:spPr/>
    </dgm:pt>
    <dgm:pt modelId="{040212B2-2AD0-42DC-8C5C-0267334FE020}" type="pres">
      <dgm:prSet presAssocID="{E513069C-AD88-4984-A61F-35AAFCB2B847}" presName="descendantText" presStyleLbl="alignAcc1" presStyleIdx="3" presStyleCnt="5">
        <dgm:presLayoutVars>
          <dgm:bulletEnabled val="1"/>
        </dgm:presLayoutVars>
      </dgm:prSet>
      <dgm:spPr/>
    </dgm:pt>
    <dgm:pt modelId="{77BB0E3C-BB4D-4927-B952-237CEA8BF8BC}" type="pres">
      <dgm:prSet presAssocID="{3F5A5D1F-4764-461D-865F-BAF37C5FC7F3}" presName="sp" presStyleCnt="0"/>
      <dgm:spPr/>
    </dgm:pt>
    <dgm:pt modelId="{E16B8963-6D2D-4C8C-8BD7-1149FE6B24ED}" type="pres">
      <dgm:prSet presAssocID="{4BD9D13A-4499-49F6-81C7-16B8B1F44CE7}" presName="composite" presStyleCnt="0"/>
      <dgm:spPr/>
    </dgm:pt>
    <dgm:pt modelId="{C99A1D1B-070C-4E36-A422-8FD2EC79C5B5}" type="pres">
      <dgm:prSet presAssocID="{4BD9D13A-4499-49F6-81C7-16B8B1F44CE7}" presName="parentText" presStyleLbl="alignNode1" presStyleIdx="4" presStyleCnt="5">
        <dgm:presLayoutVars>
          <dgm:chMax val="1"/>
          <dgm:bulletEnabled val="1"/>
        </dgm:presLayoutVars>
      </dgm:prSet>
      <dgm:spPr/>
    </dgm:pt>
    <dgm:pt modelId="{1CE61E20-CB4C-47F3-A42F-126F4FE0C40E}" type="pres">
      <dgm:prSet presAssocID="{4BD9D13A-4499-49F6-81C7-16B8B1F44CE7}" presName="descendantText" presStyleLbl="alignAcc1" presStyleIdx="4" presStyleCnt="5">
        <dgm:presLayoutVars>
          <dgm:bulletEnabled val="1"/>
        </dgm:presLayoutVars>
      </dgm:prSet>
      <dgm:spPr/>
    </dgm:pt>
  </dgm:ptLst>
  <dgm:cxnLst>
    <dgm:cxn modelId="{0D93BF01-5C21-4DEE-9FB4-7BCE95D9621E}" type="presOf" srcId="{4BD9D13A-4499-49F6-81C7-16B8B1F44CE7}" destId="{C99A1D1B-070C-4E36-A422-8FD2EC79C5B5}" srcOrd="0" destOrd="0" presId="urn:microsoft.com/office/officeart/2005/8/layout/chevron2"/>
    <dgm:cxn modelId="{B3BB1C15-74EF-4653-AA3D-20847280E427}" srcId="{47510564-760C-43CC-9A8D-6FFB7E36AE62}" destId="{0CE03247-56DE-432C-BA6E-BDC952F8E25B}" srcOrd="0" destOrd="0" parTransId="{A94B1AB8-578D-4F79-9D91-2C35BFCDE7D0}" sibTransId="{E498B883-F678-4EAB-A783-503C62D29933}"/>
    <dgm:cxn modelId="{36209F1D-6FB4-4647-8AE9-5A3596DCAF0A}" type="presOf" srcId="{47510564-760C-43CC-9A8D-6FFB7E36AE62}" destId="{08F22DC0-9F57-4342-9432-E657F2A9E64A}" srcOrd="0" destOrd="0" presId="urn:microsoft.com/office/officeart/2005/8/layout/chevron2"/>
    <dgm:cxn modelId="{95EC7430-E92B-4514-98FD-AFCF8DFDA8CA}" type="presOf" srcId="{0E209817-89AC-4F78-9B60-177CEECB5885}" destId="{040212B2-2AD0-42DC-8C5C-0267334FE020}" srcOrd="0" destOrd="0" presId="urn:microsoft.com/office/officeart/2005/8/layout/chevron2"/>
    <dgm:cxn modelId="{D36AA15F-6825-40B6-9D91-40921CC6B033}" srcId="{4BD9D13A-4499-49F6-81C7-16B8B1F44CE7}" destId="{5FCB8193-5417-498C-AE8E-EA20F1A3852B}" srcOrd="0" destOrd="0" parTransId="{FEC64FEB-6DAD-4BD9-896C-E03CD9CE8648}" sibTransId="{EC4403D0-6022-4A89-A638-C2E320F8E8FE}"/>
    <dgm:cxn modelId="{A39AF262-168B-4E06-99C8-DEEA690DF14C}" srcId="{E513069C-AD88-4984-A61F-35AAFCB2B847}" destId="{0E209817-89AC-4F78-9B60-177CEECB5885}" srcOrd="0" destOrd="0" parTransId="{D62C725C-EEF9-43B7-BF97-0C7F780CED4C}" sibTransId="{E0137D09-E188-4F86-8081-B6AD82DF7556}"/>
    <dgm:cxn modelId="{4381926E-6AD9-458F-8341-2D9ACAB59036}" type="presOf" srcId="{E513069C-AD88-4984-A61F-35AAFCB2B847}" destId="{C62709EA-13C7-4829-B7E4-3474B06AB9D8}" srcOrd="0" destOrd="0" presId="urn:microsoft.com/office/officeart/2005/8/layout/chevron2"/>
    <dgm:cxn modelId="{B02AEA58-73F1-4CE2-A1C2-1F6B67FFB099}" type="presOf" srcId="{562FE321-A1EF-46AB-B44F-15CBF68FC9DA}" destId="{87D2247D-DFEE-4A57-9BC6-626F41FC8785}" srcOrd="0" destOrd="0" presId="urn:microsoft.com/office/officeart/2005/8/layout/chevron2"/>
    <dgm:cxn modelId="{974089A2-1AA3-4AB2-A401-02E2CB4017B6}" type="presOf" srcId="{E38DE30B-2D02-4A87-A68C-5B20C978D3A2}" destId="{BECC3CE1-5236-4721-B8BD-A7A5A9B88619}" srcOrd="0" destOrd="0" presId="urn:microsoft.com/office/officeart/2005/8/layout/chevron2"/>
    <dgm:cxn modelId="{938CA5A7-5633-4FB7-8970-721D1946F4B1}" type="presOf" srcId="{11F1EAD3-D826-44C7-9C9A-4BC29F0B0420}" destId="{23768BDB-98BF-48C0-BF41-12EAA342FABC}" srcOrd="0" destOrd="0" presId="urn:microsoft.com/office/officeart/2005/8/layout/chevron2"/>
    <dgm:cxn modelId="{D9EDD1AE-1553-4F38-A80C-3EA0FA5B4F07}" srcId="{0CE03247-56DE-432C-BA6E-BDC952F8E25B}" destId="{456A8C12-FBBB-4CA6-8675-B87E9A7413CE}" srcOrd="0" destOrd="0" parTransId="{2D9C005E-C9ED-4FE7-9A0F-DBA66FAB25BD}" sibTransId="{1007A8FE-D27B-4600-A00A-2325085C5A4E}"/>
    <dgm:cxn modelId="{2856A2B3-A6DC-4F29-9F71-DF19292089B2}" srcId="{47510564-760C-43CC-9A8D-6FFB7E36AE62}" destId="{E513069C-AD88-4984-A61F-35AAFCB2B847}" srcOrd="3" destOrd="0" parTransId="{C887FD91-0F08-4BE7-9C01-83A889A95D8D}" sibTransId="{3F5A5D1F-4764-461D-865F-BAF37C5FC7F3}"/>
    <dgm:cxn modelId="{29ABF3BB-350C-4933-B16B-4C256B3F6DE0}" type="presOf" srcId="{375C295D-6AE7-4235-BA2B-BF91E3ED68A1}" destId="{3D14147B-FC0C-4B87-BBF9-746F1603BD24}" srcOrd="0" destOrd="0" presId="urn:microsoft.com/office/officeart/2005/8/layout/chevron2"/>
    <dgm:cxn modelId="{D8BAE2CE-9B83-452D-92BC-9881F13CE249}" srcId="{562FE321-A1EF-46AB-B44F-15CBF68FC9DA}" destId="{375C295D-6AE7-4235-BA2B-BF91E3ED68A1}" srcOrd="0" destOrd="0" parTransId="{772D1C2A-CC54-4750-BACA-587C35D10BFD}" sibTransId="{767209DE-C727-4F79-AEDD-24B23C485DCD}"/>
    <dgm:cxn modelId="{C1EE7DD9-E69A-4130-B4ED-741427428D2C}" srcId="{47510564-760C-43CC-9A8D-6FFB7E36AE62}" destId="{E38DE30B-2D02-4A87-A68C-5B20C978D3A2}" srcOrd="1" destOrd="0" parTransId="{B5E4FFF1-D9BE-4F71-9583-9BDAAF76FC4C}" sibTransId="{2EC1BB56-8CA2-4945-ADB0-15831CD60BB9}"/>
    <dgm:cxn modelId="{81F5E7E2-16C5-48DC-9498-C59C27CA1126}" type="presOf" srcId="{456A8C12-FBBB-4CA6-8675-B87E9A7413CE}" destId="{4F5B93C6-1B5D-4F2F-B64F-76F4A2219CA3}" srcOrd="0" destOrd="0" presId="urn:microsoft.com/office/officeart/2005/8/layout/chevron2"/>
    <dgm:cxn modelId="{BC9285F1-2C8E-4CE0-A269-763E201984E6}" srcId="{47510564-760C-43CC-9A8D-6FFB7E36AE62}" destId="{562FE321-A1EF-46AB-B44F-15CBF68FC9DA}" srcOrd="2" destOrd="0" parTransId="{BD7CD8CA-75AF-422F-8D63-F7027282369F}" sibTransId="{B724D053-13A2-479E-AEFF-F71E0DD96C7F}"/>
    <dgm:cxn modelId="{90653AF3-AFEB-4B08-8F94-2C88A8592983}" type="presOf" srcId="{5FCB8193-5417-498C-AE8E-EA20F1A3852B}" destId="{1CE61E20-CB4C-47F3-A42F-126F4FE0C40E}" srcOrd="0" destOrd="0" presId="urn:microsoft.com/office/officeart/2005/8/layout/chevron2"/>
    <dgm:cxn modelId="{03ECD4F3-0EB3-4787-BABB-79AA4D526FA9}" srcId="{47510564-760C-43CC-9A8D-6FFB7E36AE62}" destId="{4BD9D13A-4499-49F6-81C7-16B8B1F44CE7}" srcOrd="4" destOrd="0" parTransId="{FC1DEC00-6C0D-4EFC-8503-0262AC1404BD}" sibTransId="{CA04B2FF-535A-4EA7-B580-502F298F19E5}"/>
    <dgm:cxn modelId="{9711BFF9-C797-49A1-9047-B24FFAA7898F}" srcId="{E38DE30B-2D02-4A87-A68C-5B20C978D3A2}" destId="{11F1EAD3-D826-44C7-9C9A-4BC29F0B0420}" srcOrd="0" destOrd="0" parTransId="{9F585A21-4BA6-4306-A1A2-B742EC36E876}" sibTransId="{3C273767-28AE-43C1-99B6-CE37F82B9975}"/>
    <dgm:cxn modelId="{6CC0B6FF-60A5-4840-BF5D-E419EDB21131}" type="presOf" srcId="{0CE03247-56DE-432C-BA6E-BDC952F8E25B}" destId="{5C73F336-A70C-4930-82B0-18771C1C8FCD}" srcOrd="0" destOrd="0" presId="urn:microsoft.com/office/officeart/2005/8/layout/chevron2"/>
    <dgm:cxn modelId="{19EF4E57-6B3F-464C-B8FD-018BB5BB97FD}" type="presParOf" srcId="{08F22DC0-9F57-4342-9432-E657F2A9E64A}" destId="{DB019AC4-0C80-423F-8DF1-407A2AF89E2A}" srcOrd="0" destOrd="0" presId="urn:microsoft.com/office/officeart/2005/8/layout/chevron2"/>
    <dgm:cxn modelId="{F44F8788-04E1-407F-A2D7-12CE7C04ED2B}" type="presParOf" srcId="{DB019AC4-0C80-423F-8DF1-407A2AF89E2A}" destId="{5C73F336-A70C-4930-82B0-18771C1C8FCD}" srcOrd="0" destOrd="0" presId="urn:microsoft.com/office/officeart/2005/8/layout/chevron2"/>
    <dgm:cxn modelId="{4CED709C-4A96-4A56-A66A-E86EC49897C7}" type="presParOf" srcId="{DB019AC4-0C80-423F-8DF1-407A2AF89E2A}" destId="{4F5B93C6-1B5D-4F2F-B64F-76F4A2219CA3}" srcOrd="1" destOrd="0" presId="urn:microsoft.com/office/officeart/2005/8/layout/chevron2"/>
    <dgm:cxn modelId="{8592313F-EBC3-4B04-A2B0-5A41C019AD41}" type="presParOf" srcId="{08F22DC0-9F57-4342-9432-E657F2A9E64A}" destId="{905C9E21-0FCB-4BD9-98EB-832130595D35}" srcOrd="1" destOrd="0" presId="urn:microsoft.com/office/officeart/2005/8/layout/chevron2"/>
    <dgm:cxn modelId="{969DD68A-716D-4448-99DA-A608393DEEEA}" type="presParOf" srcId="{08F22DC0-9F57-4342-9432-E657F2A9E64A}" destId="{1B234896-5F00-4820-999F-1F5A80EBC060}" srcOrd="2" destOrd="0" presId="urn:microsoft.com/office/officeart/2005/8/layout/chevron2"/>
    <dgm:cxn modelId="{9EACCF55-6A46-4724-AA66-118742CDCFFA}" type="presParOf" srcId="{1B234896-5F00-4820-999F-1F5A80EBC060}" destId="{BECC3CE1-5236-4721-B8BD-A7A5A9B88619}" srcOrd="0" destOrd="0" presId="urn:microsoft.com/office/officeart/2005/8/layout/chevron2"/>
    <dgm:cxn modelId="{1C873E5E-1E74-4893-884C-68401823F8A1}" type="presParOf" srcId="{1B234896-5F00-4820-999F-1F5A80EBC060}" destId="{23768BDB-98BF-48C0-BF41-12EAA342FABC}" srcOrd="1" destOrd="0" presId="urn:microsoft.com/office/officeart/2005/8/layout/chevron2"/>
    <dgm:cxn modelId="{0D14DA6B-32BB-4B07-A9C7-75435E84DA04}" type="presParOf" srcId="{08F22DC0-9F57-4342-9432-E657F2A9E64A}" destId="{A0622891-E6BE-414E-BB68-A1EE81530518}" srcOrd="3" destOrd="0" presId="urn:microsoft.com/office/officeart/2005/8/layout/chevron2"/>
    <dgm:cxn modelId="{CA35213A-AC70-4285-AC2E-C097814CA9CC}" type="presParOf" srcId="{08F22DC0-9F57-4342-9432-E657F2A9E64A}" destId="{D7DECA05-1C39-4D75-B08A-553A979D07D2}" srcOrd="4" destOrd="0" presId="urn:microsoft.com/office/officeart/2005/8/layout/chevron2"/>
    <dgm:cxn modelId="{8AA536F5-B63A-4E16-8529-E6CC3C291868}" type="presParOf" srcId="{D7DECA05-1C39-4D75-B08A-553A979D07D2}" destId="{87D2247D-DFEE-4A57-9BC6-626F41FC8785}" srcOrd="0" destOrd="0" presId="urn:microsoft.com/office/officeart/2005/8/layout/chevron2"/>
    <dgm:cxn modelId="{4F506F11-06D9-4FEF-8184-F31F0C7C1A8C}" type="presParOf" srcId="{D7DECA05-1C39-4D75-B08A-553A979D07D2}" destId="{3D14147B-FC0C-4B87-BBF9-746F1603BD24}" srcOrd="1" destOrd="0" presId="urn:microsoft.com/office/officeart/2005/8/layout/chevron2"/>
    <dgm:cxn modelId="{D53F58B7-4DBB-4D94-89C7-AC56DB0CE529}" type="presParOf" srcId="{08F22DC0-9F57-4342-9432-E657F2A9E64A}" destId="{15ED58F9-0C54-439C-A542-D950A5660C55}" srcOrd="5" destOrd="0" presId="urn:microsoft.com/office/officeart/2005/8/layout/chevron2"/>
    <dgm:cxn modelId="{735CBB25-168C-4E6C-9564-9FF653C26FA8}" type="presParOf" srcId="{08F22DC0-9F57-4342-9432-E657F2A9E64A}" destId="{9057B01D-AB89-4C33-A19F-C85388DE48A9}" srcOrd="6" destOrd="0" presId="urn:microsoft.com/office/officeart/2005/8/layout/chevron2"/>
    <dgm:cxn modelId="{8F83FD0F-5FA6-4D9E-8777-5A6AA6E9EDDA}" type="presParOf" srcId="{9057B01D-AB89-4C33-A19F-C85388DE48A9}" destId="{C62709EA-13C7-4829-B7E4-3474B06AB9D8}" srcOrd="0" destOrd="0" presId="urn:microsoft.com/office/officeart/2005/8/layout/chevron2"/>
    <dgm:cxn modelId="{78753174-13D5-4B7A-98C9-2D13B2AAA48A}" type="presParOf" srcId="{9057B01D-AB89-4C33-A19F-C85388DE48A9}" destId="{040212B2-2AD0-42DC-8C5C-0267334FE020}" srcOrd="1" destOrd="0" presId="urn:microsoft.com/office/officeart/2005/8/layout/chevron2"/>
    <dgm:cxn modelId="{42F5D9CB-C92B-4B18-9087-0CB7D761C703}" type="presParOf" srcId="{08F22DC0-9F57-4342-9432-E657F2A9E64A}" destId="{77BB0E3C-BB4D-4927-B952-237CEA8BF8BC}" srcOrd="7" destOrd="0" presId="urn:microsoft.com/office/officeart/2005/8/layout/chevron2"/>
    <dgm:cxn modelId="{E2E72A30-2A41-4610-9EFF-AD60D63E281B}" type="presParOf" srcId="{08F22DC0-9F57-4342-9432-E657F2A9E64A}" destId="{E16B8963-6D2D-4C8C-8BD7-1149FE6B24ED}" srcOrd="8" destOrd="0" presId="urn:microsoft.com/office/officeart/2005/8/layout/chevron2"/>
    <dgm:cxn modelId="{34A10A87-C13F-4B62-812C-DD371400BA04}" type="presParOf" srcId="{E16B8963-6D2D-4C8C-8BD7-1149FE6B24ED}" destId="{C99A1D1B-070C-4E36-A422-8FD2EC79C5B5}" srcOrd="0" destOrd="0" presId="urn:microsoft.com/office/officeart/2005/8/layout/chevron2"/>
    <dgm:cxn modelId="{0B124300-2490-48E7-BC38-D09DAB455CEC}" type="presParOf" srcId="{E16B8963-6D2D-4C8C-8BD7-1149FE6B24ED}" destId="{1CE61E20-CB4C-47F3-A42F-126F4FE0C40E}"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510564-760C-43CC-9A8D-6FFB7E36AE62}"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a:endParaRPr lang="en-US"/>
        </a:p>
      </dgm:t>
    </dgm:pt>
    <dgm:pt modelId="{3B2268CE-5BA3-4413-8199-8FC105076FC6}">
      <dgm:prSet phldrT="[Text]" custT="1"/>
      <dgm:spPr/>
      <dgm:t>
        <a:bodyPr/>
        <a:lstStyle/>
        <a:p>
          <a:r xmlns:a="http://schemas.openxmlformats.org/drawingml/2006/main">
            <a:rPr lang="uk" sz="1200" b="1" dirty="0"/>
            <a:t>1. Виберіть свій проект</a:t>
          </a:r>
        </a:p>
      </dgm:t>
    </dgm:pt>
    <dgm:pt modelId="{96C373B8-52FF-4DFB-87C9-73C8054BBEED}" type="parTrans" cxnId="{D5971DFB-6A94-4F75-9850-78AED8309393}">
      <dgm:prSet/>
      <dgm:spPr/>
      <dgm:t>
        <a:bodyPr/>
        <a:lstStyle/>
        <a:p>
          <a:endParaRPr lang="en-US" sz="1200"/>
        </a:p>
      </dgm:t>
    </dgm:pt>
    <dgm:pt modelId="{A3D62764-1C2A-4E7C-971F-0E855877C120}" type="sibTrans" cxnId="{D5971DFB-6A94-4F75-9850-78AED8309393}">
      <dgm:prSet custT="1"/>
      <dgm:spPr/>
      <dgm:t>
        <a:bodyPr/>
        <a:lstStyle/>
        <a:p>
          <a:endParaRPr lang="en-US" sz="1200"/>
        </a:p>
      </dgm:t>
    </dgm:pt>
    <dgm:pt modelId="{1BF02E02-43E1-4B19-899A-21CFCC97FB02}">
      <dgm:prSet phldrT="[Text]" custT="1"/>
      <dgm:spPr/>
      <dgm:t>
        <a:bodyPr/>
        <a:lstStyle/>
        <a:p>
          <a:r xmlns:a="http://schemas.openxmlformats.org/drawingml/2006/main">
            <a:rPr lang="uk" sz="1200" b="1" dirty="0"/>
            <a:t>2. Виберіть реалістичний бюджет</a:t>
          </a:r>
        </a:p>
      </dgm:t>
    </dgm:pt>
    <dgm:pt modelId="{C9C0ADCA-9770-4128-8A07-9D2961D04A12}" type="parTrans" cxnId="{C5B6D062-CE85-4755-8CFA-E3410F5D8178}">
      <dgm:prSet/>
      <dgm:spPr/>
      <dgm:t>
        <a:bodyPr/>
        <a:lstStyle/>
        <a:p>
          <a:endParaRPr lang="en-US" sz="1200"/>
        </a:p>
      </dgm:t>
    </dgm:pt>
    <dgm:pt modelId="{51DD7BE4-2A6F-42BD-8F20-1DF6D3CA72DC}" type="sibTrans" cxnId="{C5B6D062-CE85-4755-8CFA-E3410F5D8178}">
      <dgm:prSet custT="1"/>
      <dgm:spPr/>
      <dgm:t>
        <a:bodyPr/>
        <a:lstStyle/>
        <a:p>
          <a:endParaRPr lang="en-US" sz="1200"/>
        </a:p>
      </dgm:t>
    </dgm:pt>
    <dgm:pt modelId="{94110B07-A483-4DF3-BC17-1DCBF7F5B59A}">
      <dgm:prSet phldrT="[Text]" custT="1"/>
      <dgm:spPr/>
      <dgm:t>
        <a:bodyPr/>
        <a:lstStyle/>
        <a:p>
          <a:r xmlns:a="http://schemas.openxmlformats.org/drawingml/2006/main">
            <a:rPr lang="uk" sz="1200" b="1" dirty="0"/>
            <a:t>3. Підготуйте переконливу промову</a:t>
          </a:r>
        </a:p>
      </dgm:t>
    </dgm:pt>
    <dgm:pt modelId="{F982BDD2-6101-456D-ADBF-9CB4E3E7F87F}" type="parTrans" cxnId="{24894B00-EF6F-4BBF-957E-9B623BCADB00}">
      <dgm:prSet/>
      <dgm:spPr/>
      <dgm:t>
        <a:bodyPr/>
        <a:lstStyle/>
        <a:p>
          <a:endParaRPr lang="en-US" sz="1200"/>
        </a:p>
      </dgm:t>
    </dgm:pt>
    <dgm:pt modelId="{0BD839FF-7963-4AC0-94D4-F5B0C9B4CA5D}" type="sibTrans" cxnId="{24894B00-EF6F-4BBF-957E-9B623BCADB00}">
      <dgm:prSet custT="1"/>
      <dgm:spPr/>
      <dgm:t>
        <a:bodyPr/>
        <a:lstStyle/>
        <a:p>
          <a:endParaRPr lang="en-US" sz="1200"/>
        </a:p>
      </dgm:t>
    </dgm:pt>
    <dgm:pt modelId="{AF2D63DE-C5C8-4B32-A9D9-3611A940C035}">
      <dgm:prSet phldrT="[Text]" custT="1"/>
      <dgm:spPr/>
      <dgm:t>
        <a:bodyPr/>
        <a:lstStyle/>
        <a:p>
          <a:r xmlns:a="http://schemas.openxmlformats.org/drawingml/2006/main">
            <a:rPr lang="uk" sz="1200" b="1" dirty="0"/>
            <a:t>4. Знайдіть платформу краудфандингу</a:t>
          </a:r>
        </a:p>
      </dgm:t>
    </dgm:pt>
    <dgm:pt modelId="{767040B1-3D7C-46D5-BB75-0848B5E1BDFE}" type="parTrans" cxnId="{A3B97FCE-7515-499C-9E2D-067970CBC3BD}">
      <dgm:prSet/>
      <dgm:spPr/>
      <dgm:t>
        <a:bodyPr/>
        <a:lstStyle/>
        <a:p>
          <a:endParaRPr lang="en-US" sz="1200"/>
        </a:p>
      </dgm:t>
    </dgm:pt>
    <dgm:pt modelId="{B00F8340-AD55-4553-A13F-1FEEE826159A}" type="sibTrans" cxnId="{A3B97FCE-7515-499C-9E2D-067970CBC3BD}">
      <dgm:prSet custT="1"/>
      <dgm:spPr/>
      <dgm:t>
        <a:bodyPr/>
        <a:lstStyle/>
        <a:p>
          <a:endParaRPr lang="en-US" sz="1200"/>
        </a:p>
      </dgm:t>
    </dgm:pt>
    <dgm:pt modelId="{35394C1C-BD24-4552-8929-560A36E2C985}">
      <dgm:prSet phldrT="[Text]" custT="1"/>
      <dgm:spPr/>
      <dgm:t>
        <a:bodyPr/>
        <a:lstStyle/>
        <a:p>
          <a:r xmlns:a="http://schemas.openxmlformats.org/drawingml/2006/main">
            <a:rPr lang="uk" sz="1200" b="1" dirty="0"/>
            <a:t>Конкретний, чіткий результат</a:t>
          </a:r>
        </a:p>
      </dgm:t>
    </dgm:pt>
    <dgm:pt modelId="{C3BE8C67-C02A-4E3B-A3B1-FEE0B8D97A07}" type="parTrans" cxnId="{7797C307-9133-42DA-B6DC-1B0F4B684310}">
      <dgm:prSet/>
      <dgm:spPr/>
      <dgm:t>
        <a:bodyPr/>
        <a:lstStyle/>
        <a:p>
          <a:endParaRPr lang="en-US" sz="1200"/>
        </a:p>
      </dgm:t>
    </dgm:pt>
    <dgm:pt modelId="{04C54388-D80F-4CD8-AAF3-2979DEA55A19}" type="sibTrans" cxnId="{7797C307-9133-42DA-B6DC-1B0F4B684310}">
      <dgm:prSet/>
      <dgm:spPr/>
      <dgm:t>
        <a:bodyPr/>
        <a:lstStyle/>
        <a:p>
          <a:endParaRPr lang="en-US" sz="1200"/>
        </a:p>
      </dgm:t>
    </dgm:pt>
    <dgm:pt modelId="{0D8CC58A-DDC7-4760-987B-979E830BD2BA}">
      <dgm:prSet phldrT="[Text]" custT="1"/>
      <dgm:spPr/>
      <dgm:t>
        <a:bodyPr/>
        <a:lstStyle/>
        <a:p>
          <a:r xmlns:a="http://schemas.openxmlformats.org/drawingml/2006/main">
            <a:rPr lang="uk" sz="1200" b="1" dirty="0"/>
            <a:t>= цільове фінансування + комісії</a:t>
          </a:r>
        </a:p>
      </dgm:t>
    </dgm:pt>
    <dgm:pt modelId="{5CA1B4B4-D4BF-4E00-BE6F-085A52927F2A}" type="parTrans" cxnId="{A3277FD8-CAAD-474A-AE15-AD2264D674C5}">
      <dgm:prSet/>
      <dgm:spPr/>
      <dgm:t>
        <a:bodyPr/>
        <a:lstStyle/>
        <a:p>
          <a:endParaRPr lang="en-US" sz="1200"/>
        </a:p>
      </dgm:t>
    </dgm:pt>
    <dgm:pt modelId="{BC2BDE01-6784-4885-9D9E-78035486E2DF}" type="sibTrans" cxnId="{A3277FD8-CAAD-474A-AE15-AD2264D674C5}">
      <dgm:prSet/>
      <dgm:spPr/>
      <dgm:t>
        <a:bodyPr/>
        <a:lstStyle/>
        <a:p>
          <a:endParaRPr lang="en-US" sz="1200"/>
        </a:p>
      </dgm:t>
    </dgm:pt>
    <dgm:pt modelId="{781812F5-2BAE-470D-9909-4A4047DCDC3F}">
      <dgm:prSet phldrT="[Text]" custT="1"/>
      <dgm:spPr/>
      <dgm:t>
        <a:bodyPr/>
        <a:lstStyle/>
        <a:p>
          <a:r xmlns:a="http://schemas.openxmlformats.org/drawingml/2006/main">
            <a:rPr lang="uk" sz="1200" b="1" dirty="0"/>
            <a:t>наприклад, коротке відео, яке привертає увагу</a:t>
          </a:r>
        </a:p>
      </dgm:t>
    </dgm:pt>
    <dgm:pt modelId="{B214FE2B-79D1-4DDB-B3B0-1CFB1B56A69F}" type="parTrans" cxnId="{A12BE19D-C61B-446B-ABE2-5740000FAD04}">
      <dgm:prSet/>
      <dgm:spPr/>
      <dgm:t>
        <a:bodyPr/>
        <a:lstStyle/>
        <a:p>
          <a:endParaRPr lang="en-US" sz="1200"/>
        </a:p>
      </dgm:t>
    </dgm:pt>
    <dgm:pt modelId="{C155AB87-E28D-4D5E-9494-9A5C67AC991D}" type="sibTrans" cxnId="{A12BE19D-C61B-446B-ABE2-5740000FAD04}">
      <dgm:prSet/>
      <dgm:spPr/>
      <dgm:t>
        <a:bodyPr/>
        <a:lstStyle/>
        <a:p>
          <a:endParaRPr lang="en-US" sz="1200"/>
        </a:p>
      </dgm:t>
    </dgm:pt>
    <dgm:pt modelId="{DCFEBA1A-DEC0-4D0F-B13C-D1C9A2B894A4}">
      <dgm:prSet phldrT="[Text]" custT="1"/>
      <dgm:spPr/>
      <dgm:t>
        <a:bodyPr/>
        <a:lstStyle/>
        <a:p>
          <a:r xmlns:a="http://schemas.openxmlformats.org/drawingml/2006/main">
            <a:rPr lang="uk" sz="1200" b="1" dirty="0"/>
            <a:t>5. Розпочати кампанію</a:t>
          </a:r>
        </a:p>
      </dgm:t>
    </dgm:pt>
    <dgm:pt modelId="{E91E2421-9D90-4F41-A141-1B6CD57359F5}" type="parTrans" cxnId="{A99CB8FB-063C-415B-A5F5-72207C5FE2F6}">
      <dgm:prSet/>
      <dgm:spPr/>
      <dgm:t>
        <a:bodyPr/>
        <a:lstStyle/>
        <a:p>
          <a:endParaRPr lang="en-US" sz="1200"/>
        </a:p>
      </dgm:t>
    </dgm:pt>
    <dgm:pt modelId="{3C5D90D5-4548-42D7-BC2E-9769B2E830D5}" type="sibTrans" cxnId="{A99CB8FB-063C-415B-A5F5-72207C5FE2F6}">
      <dgm:prSet custT="1"/>
      <dgm:spPr/>
      <dgm:t>
        <a:bodyPr/>
        <a:lstStyle/>
        <a:p>
          <a:endParaRPr lang="en-US" sz="1200"/>
        </a:p>
      </dgm:t>
    </dgm:pt>
    <dgm:pt modelId="{16274F9A-5338-41D3-B0BF-8D61B1BBC27D}">
      <dgm:prSet phldrT="[Text]" custT="1"/>
      <dgm:spPr/>
      <dgm:t>
        <a:bodyPr/>
        <a:lstStyle/>
        <a:p>
          <a:r xmlns:a="http://schemas.openxmlformats.org/drawingml/2006/main">
            <a:rPr lang="uk" sz="1200" b="1" dirty="0"/>
            <a:t>6. Підтримуйте зв'язок</a:t>
          </a:r>
        </a:p>
      </dgm:t>
    </dgm:pt>
    <dgm:pt modelId="{42273CC6-5FF1-4410-90A8-34893001D087}" type="parTrans" cxnId="{7DD89810-80B4-469B-A98F-B89755962D17}">
      <dgm:prSet/>
      <dgm:spPr/>
      <dgm:t>
        <a:bodyPr/>
        <a:lstStyle/>
        <a:p>
          <a:endParaRPr lang="en-US" sz="1200"/>
        </a:p>
      </dgm:t>
    </dgm:pt>
    <dgm:pt modelId="{D9A164B3-9E89-417A-9E5F-7DC9BF280C34}" type="sibTrans" cxnId="{7DD89810-80B4-469B-A98F-B89755962D17}">
      <dgm:prSet/>
      <dgm:spPr/>
      <dgm:t>
        <a:bodyPr/>
        <a:lstStyle/>
        <a:p>
          <a:endParaRPr lang="en-US" sz="1200"/>
        </a:p>
      </dgm:t>
    </dgm:pt>
    <dgm:pt modelId="{C73DB691-75F4-4047-BDBA-BD6B0EBE8EF7}">
      <dgm:prSet phldrT="[Text]" custT="1"/>
      <dgm:spPr/>
      <dgm:t>
        <a:bodyPr/>
        <a:lstStyle/>
        <a:p>
          <a:r xmlns:a="http://schemas.openxmlformats.org/drawingml/2006/main">
            <a:rPr lang="uk" sz="1200" dirty="0"/>
            <a:t>Kickstarter, </a:t>
          </a:r>
          <a:r xmlns:a="http://schemas.openxmlformats.org/drawingml/2006/main">
            <a:rPr lang="uk" sz="1200" dirty="0" err="1"/>
            <a:t>Adrifund </a:t>
          </a:r>
          <a:r xmlns:a="http://schemas.openxmlformats.org/drawingml/2006/main">
            <a:rPr lang="uk" sz="1200" dirty="0"/>
            <a:t>, …</a:t>
          </a:r>
          <a:endParaRPr xmlns:a="http://schemas.openxmlformats.org/drawingml/2006/main" lang="en-US" sz="1200" b="1" dirty="0"/>
        </a:p>
      </dgm:t>
    </dgm:pt>
    <dgm:pt modelId="{17472A30-D8AB-4404-8D43-64E75E0B0C6E}" type="parTrans" cxnId="{46B0DA44-781A-4E4A-8850-AC0C929B9B5B}">
      <dgm:prSet/>
      <dgm:spPr/>
      <dgm:t>
        <a:bodyPr/>
        <a:lstStyle/>
        <a:p>
          <a:endParaRPr lang="en-US" sz="1200"/>
        </a:p>
      </dgm:t>
    </dgm:pt>
    <dgm:pt modelId="{5D5687DF-B053-44AF-ABE9-F09F2633E280}" type="sibTrans" cxnId="{46B0DA44-781A-4E4A-8850-AC0C929B9B5B}">
      <dgm:prSet/>
      <dgm:spPr/>
      <dgm:t>
        <a:bodyPr/>
        <a:lstStyle/>
        <a:p>
          <a:endParaRPr lang="en-US" sz="1200"/>
        </a:p>
      </dgm:t>
    </dgm:pt>
    <dgm:pt modelId="{21DE1674-24E3-4F8C-8BFB-81032B3282D9}">
      <dgm:prSet phldrT="[Text]" custT="1"/>
      <dgm:spPr/>
      <dgm:t>
        <a:bodyPr/>
        <a:lstStyle/>
        <a:p>
          <a:r xmlns:a="http://schemas.openxmlformats.org/drawingml/2006/main">
            <a:rPr lang="uk" sz="1200" b="1" dirty="0"/>
            <a:t>Використовуйте соціальні мережі, щоб поширити інформацію</a:t>
          </a:r>
        </a:p>
      </dgm:t>
    </dgm:pt>
    <dgm:pt modelId="{70539C81-9DB1-4CFD-A82C-D5A976D98B96}" type="parTrans" cxnId="{0AD5E456-3DAA-4ED6-BAFD-DED96C499AFC}">
      <dgm:prSet/>
      <dgm:spPr/>
      <dgm:t>
        <a:bodyPr/>
        <a:lstStyle/>
        <a:p>
          <a:endParaRPr lang="en-US" sz="1200"/>
        </a:p>
      </dgm:t>
    </dgm:pt>
    <dgm:pt modelId="{96B5B698-4A8B-4B03-AD6F-B82A9B3D7228}" type="sibTrans" cxnId="{0AD5E456-3DAA-4ED6-BAFD-DED96C499AFC}">
      <dgm:prSet/>
      <dgm:spPr/>
      <dgm:t>
        <a:bodyPr/>
        <a:lstStyle/>
        <a:p>
          <a:endParaRPr lang="en-US" sz="1200"/>
        </a:p>
      </dgm:t>
    </dgm:pt>
    <dgm:pt modelId="{B00796E3-8F3E-4A01-9AC1-EDDB7505DE3B}">
      <dgm:prSet phldrT="[Text]" custT="1"/>
      <dgm:spPr/>
      <dgm:t>
        <a:bodyPr/>
        <a:lstStyle/>
        <a:p>
          <a:r xmlns:a="http://schemas.openxmlformats.org/drawingml/2006/main">
            <a:rPr lang="uk" sz="1200" b="1" dirty="0"/>
            <a:t>Оновлення про прогрес</a:t>
          </a:r>
        </a:p>
      </dgm:t>
    </dgm:pt>
    <dgm:pt modelId="{33262D5A-4D83-44AF-8F61-DF44BB9C68F0}" type="parTrans" cxnId="{088A1DEB-ACD4-4D06-9502-01B65DE69B0D}">
      <dgm:prSet/>
      <dgm:spPr/>
      <dgm:t>
        <a:bodyPr/>
        <a:lstStyle/>
        <a:p>
          <a:endParaRPr lang="en-US" sz="1200"/>
        </a:p>
      </dgm:t>
    </dgm:pt>
    <dgm:pt modelId="{65849479-EF87-4289-9606-5EDD5A2F3F37}" type="sibTrans" cxnId="{088A1DEB-ACD4-4D06-9502-01B65DE69B0D}">
      <dgm:prSet/>
      <dgm:spPr/>
      <dgm:t>
        <a:bodyPr/>
        <a:lstStyle/>
        <a:p>
          <a:endParaRPr lang="en-US" sz="1200"/>
        </a:p>
      </dgm:t>
    </dgm:pt>
    <dgm:pt modelId="{E405B3AA-C41E-4B20-9810-03AB2C5F15A2}" type="pres">
      <dgm:prSet presAssocID="{47510564-760C-43CC-9A8D-6FFB7E36AE62}" presName="linearFlow" presStyleCnt="0">
        <dgm:presLayoutVars>
          <dgm:resizeHandles val="exact"/>
        </dgm:presLayoutVars>
      </dgm:prSet>
      <dgm:spPr/>
    </dgm:pt>
    <dgm:pt modelId="{AE625EFF-C875-428C-A4A8-3AD8CE01C189}" type="pres">
      <dgm:prSet presAssocID="{3B2268CE-5BA3-4413-8199-8FC105076FC6}" presName="node" presStyleLbl="node1" presStyleIdx="0" presStyleCnt="6" custScaleX="141918" custLinFactY="-98983" custLinFactNeighborX="94951" custLinFactNeighborY="-100000">
        <dgm:presLayoutVars>
          <dgm:bulletEnabled val="1"/>
        </dgm:presLayoutVars>
      </dgm:prSet>
      <dgm:spPr/>
    </dgm:pt>
    <dgm:pt modelId="{FFC91CAE-0D12-4AED-904D-14E2752E7166}" type="pres">
      <dgm:prSet presAssocID="{A3D62764-1C2A-4E7C-971F-0E855877C120}" presName="sibTrans" presStyleLbl="sibTrans2D1" presStyleIdx="0" presStyleCnt="5"/>
      <dgm:spPr/>
    </dgm:pt>
    <dgm:pt modelId="{D44E7D37-7607-4A1E-A601-3197A1CCB60A}" type="pres">
      <dgm:prSet presAssocID="{A3D62764-1C2A-4E7C-971F-0E855877C120}" presName="connectorText" presStyleLbl="sibTrans2D1" presStyleIdx="0" presStyleCnt="5"/>
      <dgm:spPr/>
    </dgm:pt>
    <dgm:pt modelId="{EB6C0EF5-2D36-4C50-ABA6-A4E675AB3B0C}" type="pres">
      <dgm:prSet presAssocID="{1BF02E02-43E1-4B19-899A-21CFCC97FB02}" presName="node" presStyleLbl="node1" presStyleIdx="1" presStyleCnt="6" custScaleX="141918">
        <dgm:presLayoutVars>
          <dgm:bulletEnabled val="1"/>
        </dgm:presLayoutVars>
      </dgm:prSet>
      <dgm:spPr/>
    </dgm:pt>
    <dgm:pt modelId="{DF0CC364-EB3A-4D8F-9D24-1639D7A4D8C6}" type="pres">
      <dgm:prSet presAssocID="{51DD7BE4-2A6F-42BD-8F20-1DF6D3CA72DC}" presName="sibTrans" presStyleLbl="sibTrans2D1" presStyleIdx="1" presStyleCnt="5"/>
      <dgm:spPr/>
    </dgm:pt>
    <dgm:pt modelId="{665C4621-A435-40E3-AAE1-2280DAE40FB0}" type="pres">
      <dgm:prSet presAssocID="{51DD7BE4-2A6F-42BD-8F20-1DF6D3CA72DC}" presName="connectorText" presStyleLbl="sibTrans2D1" presStyleIdx="1" presStyleCnt="5"/>
      <dgm:spPr/>
    </dgm:pt>
    <dgm:pt modelId="{33F552EE-4237-425A-98EB-683D219576AB}" type="pres">
      <dgm:prSet presAssocID="{94110B07-A483-4DF3-BC17-1DCBF7F5B59A}" presName="node" presStyleLbl="node1" presStyleIdx="2" presStyleCnt="6" custScaleX="141918">
        <dgm:presLayoutVars>
          <dgm:bulletEnabled val="1"/>
        </dgm:presLayoutVars>
      </dgm:prSet>
      <dgm:spPr/>
    </dgm:pt>
    <dgm:pt modelId="{205695ED-86C0-4442-8E10-00C04C60A5B1}" type="pres">
      <dgm:prSet presAssocID="{0BD839FF-7963-4AC0-94D4-F5B0C9B4CA5D}" presName="sibTrans" presStyleLbl="sibTrans2D1" presStyleIdx="2" presStyleCnt="5"/>
      <dgm:spPr/>
    </dgm:pt>
    <dgm:pt modelId="{2DAACB91-CAB3-44F9-89BA-3CE0019FEE54}" type="pres">
      <dgm:prSet presAssocID="{0BD839FF-7963-4AC0-94D4-F5B0C9B4CA5D}" presName="connectorText" presStyleLbl="sibTrans2D1" presStyleIdx="2" presStyleCnt="5"/>
      <dgm:spPr/>
    </dgm:pt>
    <dgm:pt modelId="{A621AB6B-D7BF-4ED3-91EC-57D29448E66F}" type="pres">
      <dgm:prSet presAssocID="{AF2D63DE-C5C8-4B32-A9D9-3611A940C035}" presName="node" presStyleLbl="node1" presStyleIdx="3" presStyleCnt="6" custScaleX="141918">
        <dgm:presLayoutVars>
          <dgm:bulletEnabled val="1"/>
        </dgm:presLayoutVars>
      </dgm:prSet>
      <dgm:spPr/>
    </dgm:pt>
    <dgm:pt modelId="{BA272E82-1B3E-4EE8-8375-1275E6F8E22F}" type="pres">
      <dgm:prSet presAssocID="{B00F8340-AD55-4553-A13F-1FEEE826159A}" presName="sibTrans" presStyleLbl="sibTrans2D1" presStyleIdx="3" presStyleCnt="5"/>
      <dgm:spPr/>
    </dgm:pt>
    <dgm:pt modelId="{FF93BF22-783D-4D08-83E8-C8A58A3B2AC2}" type="pres">
      <dgm:prSet presAssocID="{B00F8340-AD55-4553-A13F-1FEEE826159A}" presName="connectorText" presStyleLbl="sibTrans2D1" presStyleIdx="3" presStyleCnt="5"/>
      <dgm:spPr/>
    </dgm:pt>
    <dgm:pt modelId="{E5E790FF-BE85-494C-9A80-2D7A8DE721BE}" type="pres">
      <dgm:prSet presAssocID="{DCFEBA1A-DEC0-4D0F-B13C-D1C9A2B894A4}" presName="node" presStyleLbl="node1" presStyleIdx="4" presStyleCnt="6" custScaleX="141918">
        <dgm:presLayoutVars>
          <dgm:bulletEnabled val="1"/>
        </dgm:presLayoutVars>
      </dgm:prSet>
      <dgm:spPr/>
    </dgm:pt>
    <dgm:pt modelId="{DD46B660-941E-4C43-AEFC-1A6F1FE59149}" type="pres">
      <dgm:prSet presAssocID="{3C5D90D5-4548-42D7-BC2E-9769B2E830D5}" presName="sibTrans" presStyleLbl="sibTrans2D1" presStyleIdx="4" presStyleCnt="5"/>
      <dgm:spPr/>
    </dgm:pt>
    <dgm:pt modelId="{2EFEF566-F328-48D5-B2B7-4616D3C2ED0D}" type="pres">
      <dgm:prSet presAssocID="{3C5D90D5-4548-42D7-BC2E-9769B2E830D5}" presName="connectorText" presStyleLbl="sibTrans2D1" presStyleIdx="4" presStyleCnt="5"/>
      <dgm:spPr/>
    </dgm:pt>
    <dgm:pt modelId="{4616134F-84C8-43D7-A5BC-FF36B9C4DB85}" type="pres">
      <dgm:prSet presAssocID="{16274F9A-5338-41D3-B0BF-8D61B1BBC27D}" presName="node" presStyleLbl="node1" presStyleIdx="5" presStyleCnt="6" custScaleX="141918">
        <dgm:presLayoutVars>
          <dgm:bulletEnabled val="1"/>
        </dgm:presLayoutVars>
      </dgm:prSet>
      <dgm:spPr/>
    </dgm:pt>
  </dgm:ptLst>
  <dgm:cxnLst>
    <dgm:cxn modelId="{24894B00-EF6F-4BBF-957E-9B623BCADB00}" srcId="{47510564-760C-43CC-9A8D-6FFB7E36AE62}" destId="{94110B07-A483-4DF3-BC17-1DCBF7F5B59A}" srcOrd="2" destOrd="0" parTransId="{F982BDD2-6101-456D-ADBF-9CB4E3E7F87F}" sibTransId="{0BD839FF-7963-4AC0-94D4-F5B0C9B4CA5D}"/>
    <dgm:cxn modelId="{7797C307-9133-42DA-B6DC-1B0F4B684310}" srcId="{3B2268CE-5BA3-4413-8199-8FC105076FC6}" destId="{35394C1C-BD24-4552-8929-560A36E2C985}" srcOrd="0" destOrd="0" parTransId="{C3BE8C67-C02A-4E3B-A3B1-FEE0B8D97A07}" sibTransId="{04C54388-D80F-4CD8-AAF3-2979DEA55A19}"/>
    <dgm:cxn modelId="{16F78508-8DD0-451F-99BC-CA3334233575}" type="presOf" srcId="{0BD839FF-7963-4AC0-94D4-F5B0C9B4CA5D}" destId="{205695ED-86C0-4442-8E10-00C04C60A5B1}" srcOrd="0" destOrd="0" presId="urn:microsoft.com/office/officeart/2005/8/layout/process2"/>
    <dgm:cxn modelId="{C362930B-2F0B-4FB3-A91E-94510E369FBA}" type="presOf" srcId="{781812F5-2BAE-470D-9909-4A4047DCDC3F}" destId="{33F552EE-4237-425A-98EB-683D219576AB}" srcOrd="0" destOrd="1" presId="urn:microsoft.com/office/officeart/2005/8/layout/process2"/>
    <dgm:cxn modelId="{86F2DE0D-CA38-4373-95B0-085D08C0FEE8}" type="presOf" srcId="{AF2D63DE-C5C8-4B32-A9D9-3611A940C035}" destId="{A621AB6B-D7BF-4ED3-91EC-57D29448E66F}" srcOrd="0" destOrd="0" presId="urn:microsoft.com/office/officeart/2005/8/layout/process2"/>
    <dgm:cxn modelId="{3C4A7B0E-D066-43CC-AFFD-4735B2E4E4E8}" type="presOf" srcId="{DCFEBA1A-DEC0-4D0F-B13C-D1C9A2B894A4}" destId="{E5E790FF-BE85-494C-9A80-2D7A8DE721BE}" srcOrd="0" destOrd="0" presId="urn:microsoft.com/office/officeart/2005/8/layout/process2"/>
    <dgm:cxn modelId="{7DD89810-80B4-469B-A98F-B89755962D17}" srcId="{47510564-760C-43CC-9A8D-6FFB7E36AE62}" destId="{16274F9A-5338-41D3-B0BF-8D61B1BBC27D}" srcOrd="5" destOrd="0" parTransId="{42273CC6-5FF1-4410-90A8-34893001D087}" sibTransId="{D9A164B3-9E89-417A-9E5F-7DC9BF280C34}"/>
    <dgm:cxn modelId="{E67F6C1F-8E78-423E-84FE-C9FD3F52A19D}" type="presOf" srcId="{A3D62764-1C2A-4E7C-971F-0E855877C120}" destId="{FFC91CAE-0D12-4AED-904D-14E2752E7166}" srcOrd="0" destOrd="0" presId="urn:microsoft.com/office/officeart/2005/8/layout/process2"/>
    <dgm:cxn modelId="{D6D8B033-9EE4-40F9-A5E5-2AB2ADD1EC93}" type="presOf" srcId="{51DD7BE4-2A6F-42BD-8F20-1DF6D3CA72DC}" destId="{DF0CC364-EB3A-4D8F-9D24-1639D7A4D8C6}" srcOrd="0" destOrd="0" presId="urn:microsoft.com/office/officeart/2005/8/layout/process2"/>
    <dgm:cxn modelId="{CFF8933E-966F-4514-ADFF-A3C7388EB575}" type="presOf" srcId="{3C5D90D5-4548-42D7-BC2E-9769B2E830D5}" destId="{2EFEF566-F328-48D5-B2B7-4616D3C2ED0D}" srcOrd="1" destOrd="0" presId="urn:microsoft.com/office/officeart/2005/8/layout/process2"/>
    <dgm:cxn modelId="{86BE825C-348F-4A30-B7AF-34D04DFC8F88}" type="presOf" srcId="{21DE1674-24E3-4F8C-8BFB-81032B3282D9}" destId="{E5E790FF-BE85-494C-9A80-2D7A8DE721BE}" srcOrd="0" destOrd="1" presId="urn:microsoft.com/office/officeart/2005/8/layout/process2"/>
    <dgm:cxn modelId="{151A9662-F748-4EDD-8723-82BC33E1900A}" type="presOf" srcId="{35394C1C-BD24-4552-8929-560A36E2C985}" destId="{AE625EFF-C875-428C-A4A8-3AD8CE01C189}" srcOrd="0" destOrd="1" presId="urn:microsoft.com/office/officeart/2005/8/layout/process2"/>
    <dgm:cxn modelId="{C5B6D062-CE85-4755-8CFA-E3410F5D8178}" srcId="{47510564-760C-43CC-9A8D-6FFB7E36AE62}" destId="{1BF02E02-43E1-4B19-899A-21CFCC97FB02}" srcOrd="1" destOrd="0" parTransId="{C9C0ADCA-9770-4128-8A07-9D2961D04A12}" sibTransId="{51DD7BE4-2A6F-42BD-8F20-1DF6D3CA72DC}"/>
    <dgm:cxn modelId="{46B0DA44-781A-4E4A-8850-AC0C929B9B5B}" srcId="{AF2D63DE-C5C8-4B32-A9D9-3611A940C035}" destId="{C73DB691-75F4-4047-BDBA-BD6B0EBE8EF7}" srcOrd="0" destOrd="0" parTransId="{17472A30-D8AB-4404-8D43-64E75E0B0C6E}" sibTransId="{5D5687DF-B053-44AF-ABE9-F09F2633E280}"/>
    <dgm:cxn modelId="{EF518066-22BD-4FDB-8F62-0EA9131A65C8}" type="presOf" srcId="{B00796E3-8F3E-4A01-9AC1-EDDB7505DE3B}" destId="{4616134F-84C8-43D7-A5BC-FF36B9C4DB85}" srcOrd="0" destOrd="1" presId="urn:microsoft.com/office/officeart/2005/8/layout/process2"/>
    <dgm:cxn modelId="{1101AC69-8126-44CF-BDB5-4E76C008C0DD}" type="presOf" srcId="{3B2268CE-5BA3-4413-8199-8FC105076FC6}" destId="{AE625EFF-C875-428C-A4A8-3AD8CE01C189}" srcOrd="0" destOrd="0" presId="urn:microsoft.com/office/officeart/2005/8/layout/process2"/>
    <dgm:cxn modelId="{CB8AA570-9E25-4B38-A1EC-D566E4D38DC9}" type="presOf" srcId="{51DD7BE4-2A6F-42BD-8F20-1DF6D3CA72DC}" destId="{665C4621-A435-40E3-AAE1-2280DAE40FB0}" srcOrd="1" destOrd="0" presId="urn:microsoft.com/office/officeart/2005/8/layout/process2"/>
    <dgm:cxn modelId="{895A2B72-AA20-41DA-89D6-CE1EA01D51D2}" type="presOf" srcId="{3C5D90D5-4548-42D7-BC2E-9769B2E830D5}" destId="{DD46B660-941E-4C43-AEFC-1A6F1FE59149}" srcOrd="0" destOrd="0" presId="urn:microsoft.com/office/officeart/2005/8/layout/process2"/>
    <dgm:cxn modelId="{0FCA2354-148A-4F47-86E8-76D405B53326}" type="presOf" srcId="{94110B07-A483-4DF3-BC17-1DCBF7F5B59A}" destId="{33F552EE-4237-425A-98EB-683D219576AB}" srcOrd="0" destOrd="0" presId="urn:microsoft.com/office/officeart/2005/8/layout/process2"/>
    <dgm:cxn modelId="{3EFC3C54-190F-4BAC-AB01-DBEFDA598206}" type="presOf" srcId="{1BF02E02-43E1-4B19-899A-21CFCC97FB02}" destId="{EB6C0EF5-2D36-4C50-ABA6-A4E675AB3B0C}" srcOrd="0" destOrd="0" presId="urn:microsoft.com/office/officeart/2005/8/layout/process2"/>
    <dgm:cxn modelId="{0AD5E456-3DAA-4ED6-BAFD-DED96C499AFC}" srcId="{DCFEBA1A-DEC0-4D0F-B13C-D1C9A2B894A4}" destId="{21DE1674-24E3-4F8C-8BFB-81032B3282D9}" srcOrd="0" destOrd="0" parTransId="{70539C81-9DB1-4CFD-A82C-D5A976D98B96}" sibTransId="{96B5B698-4A8B-4B03-AD6F-B82A9B3D7228}"/>
    <dgm:cxn modelId="{B150A87D-F3CF-4802-8A4E-7EEC16D2C159}" type="presOf" srcId="{A3D62764-1C2A-4E7C-971F-0E855877C120}" destId="{D44E7D37-7607-4A1E-A601-3197A1CCB60A}" srcOrd="1" destOrd="0" presId="urn:microsoft.com/office/officeart/2005/8/layout/process2"/>
    <dgm:cxn modelId="{79E7107F-B6F9-4592-89D0-C7B246E6E136}" type="presOf" srcId="{C73DB691-75F4-4047-BDBA-BD6B0EBE8EF7}" destId="{A621AB6B-D7BF-4ED3-91EC-57D29448E66F}" srcOrd="0" destOrd="1" presId="urn:microsoft.com/office/officeart/2005/8/layout/process2"/>
    <dgm:cxn modelId="{D9EB7794-C2D7-4FE9-9B33-1D432F54955B}" type="presOf" srcId="{B00F8340-AD55-4553-A13F-1FEEE826159A}" destId="{BA272E82-1B3E-4EE8-8375-1275E6F8E22F}" srcOrd="0" destOrd="0" presId="urn:microsoft.com/office/officeart/2005/8/layout/process2"/>
    <dgm:cxn modelId="{A12BE19D-C61B-446B-ABE2-5740000FAD04}" srcId="{94110B07-A483-4DF3-BC17-1DCBF7F5B59A}" destId="{781812F5-2BAE-470D-9909-4A4047DCDC3F}" srcOrd="0" destOrd="0" parTransId="{B214FE2B-79D1-4DDB-B3B0-1CFB1B56A69F}" sibTransId="{C155AB87-E28D-4D5E-9494-9A5C67AC991D}"/>
    <dgm:cxn modelId="{6636E4AA-AA2C-40FC-9E28-31FFCF443784}" type="presOf" srcId="{16274F9A-5338-41D3-B0BF-8D61B1BBC27D}" destId="{4616134F-84C8-43D7-A5BC-FF36B9C4DB85}" srcOrd="0" destOrd="0" presId="urn:microsoft.com/office/officeart/2005/8/layout/process2"/>
    <dgm:cxn modelId="{558DC8CA-3C1A-4BBA-ABBC-00A77C32E579}" type="presOf" srcId="{0BD839FF-7963-4AC0-94D4-F5B0C9B4CA5D}" destId="{2DAACB91-CAB3-44F9-89BA-3CE0019FEE54}" srcOrd="1" destOrd="0" presId="urn:microsoft.com/office/officeart/2005/8/layout/process2"/>
    <dgm:cxn modelId="{6CB2EECB-F0D4-4A42-BA18-E4B0E5100B3D}" type="presOf" srcId="{B00F8340-AD55-4553-A13F-1FEEE826159A}" destId="{FF93BF22-783D-4D08-83E8-C8A58A3B2AC2}" srcOrd="1" destOrd="0" presId="urn:microsoft.com/office/officeart/2005/8/layout/process2"/>
    <dgm:cxn modelId="{A3B97FCE-7515-499C-9E2D-067970CBC3BD}" srcId="{47510564-760C-43CC-9A8D-6FFB7E36AE62}" destId="{AF2D63DE-C5C8-4B32-A9D9-3611A940C035}" srcOrd="3" destOrd="0" parTransId="{767040B1-3D7C-46D5-BB75-0848B5E1BDFE}" sibTransId="{B00F8340-AD55-4553-A13F-1FEEE826159A}"/>
    <dgm:cxn modelId="{A3277FD8-CAAD-474A-AE15-AD2264D674C5}" srcId="{1BF02E02-43E1-4B19-899A-21CFCC97FB02}" destId="{0D8CC58A-DDC7-4760-987B-979E830BD2BA}" srcOrd="0" destOrd="0" parTransId="{5CA1B4B4-D4BF-4E00-BE6F-085A52927F2A}" sibTransId="{BC2BDE01-6784-4885-9D9E-78035486E2DF}"/>
    <dgm:cxn modelId="{088A1DEB-ACD4-4D06-9502-01B65DE69B0D}" srcId="{16274F9A-5338-41D3-B0BF-8D61B1BBC27D}" destId="{B00796E3-8F3E-4A01-9AC1-EDDB7505DE3B}" srcOrd="0" destOrd="0" parTransId="{33262D5A-4D83-44AF-8F61-DF44BB9C68F0}" sibTransId="{65849479-EF87-4289-9606-5EDD5A2F3F37}"/>
    <dgm:cxn modelId="{3F1B89ED-07D2-478A-A0AD-CC662EF3428E}" type="presOf" srcId="{47510564-760C-43CC-9A8D-6FFB7E36AE62}" destId="{E405B3AA-C41E-4B20-9810-03AB2C5F15A2}" srcOrd="0" destOrd="0" presId="urn:microsoft.com/office/officeart/2005/8/layout/process2"/>
    <dgm:cxn modelId="{D5971DFB-6A94-4F75-9850-78AED8309393}" srcId="{47510564-760C-43CC-9A8D-6FFB7E36AE62}" destId="{3B2268CE-5BA3-4413-8199-8FC105076FC6}" srcOrd="0" destOrd="0" parTransId="{96C373B8-52FF-4DFB-87C9-73C8054BBEED}" sibTransId="{A3D62764-1C2A-4E7C-971F-0E855877C120}"/>
    <dgm:cxn modelId="{A99CB8FB-063C-415B-A5F5-72207C5FE2F6}" srcId="{47510564-760C-43CC-9A8D-6FFB7E36AE62}" destId="{DCFEBA1A-DEC0-4D0F-B13C-D1C9A2B894A4}" srcOrd="4" destOrd="0" parTransId="{E91E2421-9D90-4F41-A141-1B6CD57359F5}" sibTransId="{3C5D90D5-4548-42D7-BC2E-9769B2E830D5}"/>
    <dgm:cxn modelId="{506120FC-5516-44B4-BE18-228B4726E851}" type="presOf" srcId="{0D8CC58A-DDC7-4760-987B-979E830BD2BA}" destId="{EB6C0EF5-2D36-4C50-ABA6-A4E675AB3B0C}" srcOrd="0" destOrd="1" presId="urn:microsoft.com/office/officeart/2005/8/layout/process2"/>
    <dgm:cxn modelId="{328F421E-0774-4928-96F4-1D88EF4A614B}" type="presParOf" srcId="{E405B3AA-C41E-4B20-9810-03AB2C5F15A2}" destId="{AE625EFF-C875-428C-A4A8-3AD8CE01C189}" srcOrd="0" destOrd="0" presId="urn:microsoft.com/office/officeart/2005/8/layout/process2"/>
    <dgm:cxn modelId="{2584B2FC-67FE-4DDC-8CF4-EA3B2010AEF3}" type="presParOf" srcId="{E405B3AA-C41E-4B20-9810-03AB2C5F15A2}" destId="{FFC91CAE-0D12-4AED-904D-14E2752E7166}" srcOrd="1" destOrd="0" presId="urn:microsoft.com/office/officeart/2005/8/layout/process2"/>
    <dgm:cxn modelId="{9CF841E7-3800-449C-B0A7-70FFAF8DB636}" type="presParOf" srcId="{FFC91CAE-0D12-4AED-904D-14E2752E7166}" destId="{D44E7D37-7607-4A1E-A601-3197A1CCB60A}" srcOrd="0" destOrd="0" presId="urn:microsoft.com/office/officeart/2005/8/layout/process2"/>
    <dgm:cxn modelId="{08E856B8-F60B-43D3-9294-E85DCD7C370E}" type="presParOf" srcId="{E405B3AA-C41E-4B20-9810-03AB2C5F15A2}" destId="{EB6C0EF5-2D36-4C50-ABA6-A4E675AB3B0C}" srcOrd="2" destOrd="0" presId="urn:microsoft.com/office/officeart/2005/8/layout/process2"/>
    <dgm:cxn modelId="{3939ED2B-9483-457E-ACF4-4986BCDBD26D}" type="presParOf" srcId="{E405B3AA-C41E-4B20-9810-03AB2C5F15A2}" destId="{DF0CC364-EB3A-4D8F-9D24-1639D7A4D8C6}" srcOrd="3" destOrd="0" presId="urn:microsoft.com/office/officeart/2005/8/layout/process2"/>
    <dgm:cxn modelId="{B5869365-55C9-4D1F-A9D2-CEB34D457B13}" type="presParOf" srcId="{DF0CC364-EB3A-4D8F-9D24-1639D7A4D8C6}" destId="{665C4621-A435-40E3-AAE1-2280DAE40FB0}" srcOrd="0" destOrd="0" presId="urn:microsoft.com/office/officeart/2005/8/layout/process2"/>
    <dgm:cxn modelId="{298E9454-18E2-4EA8-8BC9-B52CB0620A62}" type="presParOf" srcId="{E405B3AA-C41E-4B20-9810-03AB2C5F15A2}" destId="{33F552EE-4237-425A-98EB-683D219576AB}" srcOrd="4" destOrd="0" presId="urn:microsoft.com/office/officeart/2005/8/layout/process2"/>
    <dgm:cxn modelId="{59553A50-AE09-4F8D-9981-2D784D336378}" type="presParOf" srcId="{E405B3AA-C41E-4B20-9810-03AB2C5F15A2}" destId="{205695ED-86C0-4442-8E10-00C04C60A5B1}" srcOrd="5" destOrd="0" presId="urn:microsoft.com/office/officeart/2005/8/layout/process2"/>
    <dgm:cxn modelId="{6E6648EB-1002-4365-B56B-C482196D17FD}" type="presParOf" srcId="{205695ED-86C0-4442-8E10-00C04C60A5B1}" destId="{2DAACB91-CAB3-44F9-89BA-3CE0019FEE54}" srcOrd="0" destOrd="0" presId="urn:microsoft.com/office/officeart/2005/8/layout/process2"/>
    <dgm:cxn modelId="{07561B51-E448-45CA-BC62-31B97B5F2CF8}" type="presParOf" srcId="{E405B3AA-C41E-4B20-9810-03AB2C5F15A2}" destId="{A621AB6B-D7BF-4ED3-91EC-57D29448E66F}" srcOrd="6" destOrd="0" presId="urn:microsoft.com/office/officeart/2005/8/layout/process2"/>
    <dgm:cxn modelId="{D56F83B8-816B-47CA-95CC-449855A402BF}" type="presParOf" srcId="{E405B3AA-C41E-4B20-9810-03AB2C5F15A2}" destId="{BA272E82-1B3E-4EE8-8375-1275E6F8E22F}" srcOrd="7" destOrd="0" presId="urn:microsoft.com/office/officeart/2005/8/layout/process2"/>
    <dgm:cxn modelId="{E6A17A93-5AEF-45F9-8791-5FD6E801AF59}" type="presParOf" srcId="{BA272E82-1B3E-4EE8-8375-1275E6F8E22F}" destId="{FF93BF22-783D-4D08-83E8-C8A58A3B2AC2}" srcOrd="0" destOrd="0" presId="urn:microsoft.com/office/officeart/2005/8/layout/process2"/>
    <dgm:cxn modelId="{5E49308C-33B3-4571-B48D-0AE5DB25DBA9}" type="presParOf" srcId="{E405B3AA-C41E-4B20-9810-03AB2C5F15A2}" destId="{E5E790FF-BE85-494C-9A80-2D7A8DE721BE}" srcOrd="8" destOrd="0" presId="urn:microsoft.com/office/officeart/2005/8/layout/process2"/>
    <dgm:cxn modelId="{B2F8B4FC-2460-4A91-A3E7-D6D397CED577}" type="presParOf" srcId="{E405B3AA-C41E-4B20-9810-03AB2C5F15A2}" destId="{DD46B660-941E-4C43-AEFC-1A6F1FE59149}" srcOrd="9" destOrd="0" presId="urn:microsoft.com/office/officeart/2005/8/layout/process2"/>
    <dgm:cxn modelId="{9AF0ED4B-C1E5-4D58-B537-5CD601DD6FD0}" type="presParOf" srcId="{DD46B660-941E-4C43-AEFC-1A6F1FE59149}" destId="{2EFEF566-F328-48D5-B2B7-4616D3C2ED0D}" srcOrd="0" destOrd="0" presId="urn:microsoft.com/office/officeart/2005/8/layout/process2"/>
    <dgm:cxn modelId="{3E42E8EE-E594-41C8-BF6B-D2AF94705D26}" type="presParOf" srcId="{E405B3AA-C41E-4B20-9810-03AB2C5F15A2}" destId="{4616134F-84C8-43D7-A5BC-FF36B9C4DB85}" srcOrd="1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536CD8-AFB6-49BD-9F14-C9EE2E487F37}" type="doc">
      <dgm:prSet loTypeId="urn:microsoft.com/office/officeart/2005/8/layout/chevron1" loCatId="process" qsTypeId="urn:microsoft.com/office/officeart/2005/8/quickstyle/simple1" qsCatId="simple" csTypeId="urn:microsoft.com/office/officeart/2005/8/colors/colorful2" csCatId="colorful" phldr="1"/>
      <dgm:spPr/>
    </dgm:pt>
    <dgm:pt modelId="{61DD8926-A473-41CB-8BB2-F55B2E7E0C33}">
      <dgm:prSet phldrT="[Text]" custT="1"/>
      <dgm:spPr/>
      <dgm:t>
        <a:bodyPr/>
        <a:lstStyle/>
        <a:p>
          <a:r xmlns:a="http://schemas.openxmlformats.org/drawingml/2006/main">
            <a:rPr lang="uk" sz="1400" dirty="0"/>
            <a:t>2. Компанія випускає токени</a:t>
          </a:r>
        </a:p>
      </dgm:t>
    </dgm:pt>
    <dgm:pt modelId="{328E3BF6-0D87-47A6-99FE-C8832B45788D}" type="parTrans" cxnId="{43BD9A83-1C5D-4A52-9FA9-BC3A29B2249D}">
      <dgm:prSet/>
      <dgm:spPr/>
      <dgm:t>
        <a:bodyPr/>
        <a:lstStyle/>
        <a:p>
          <a:endParaRPr lang="en-US" sz="1800"/>
        </a:p>
      </dgm:t>
    </dgm:pt>
    <dgm:pt modelId="{FCDA7876-34F4-40D9-8661-C910A2BD327D}" type="sibTrans" cxnId="{43BD9A83-1C5D-4A52-9FA9-BC3A29B2249D}">
      <dgm:prSet/>
      <dgm:spPr/>
      <dgm:t>
        <a:bodyPr/>
        <a:lstStyle/>
        <a:p>
          <a:endParaRPr lang="en-US" sz="1800"/>
        </a:p>
      </dgm:t>
    </dgm:pt>
    <dgm:pt modelId="{2035B34F-CE38-41DE-95EA-83C9BF73B963}">
      <dgm:prSet phldrT="[Text]" custT="1"/>
      <dgm:spPr/>
      <dgm:t>
        <a:bodyPr/>
        <a:lstStyle/>
        <a:p>
          <a:r xmlns:a="http://schemas.openxmlformats.org/drawingml/2006/main">
            <a:rPr lang="uk" sz="1400" dirty="0"/>
            <a:t>3. Інвестори купують токени (використовуючи BTC або ETH)</a:t>
          </a:r>
        </a:p>
      </dgm:t>
    </dgm:pt>
    <dgm:pt modelId="{F8253868-A62F-491C-BA7E-85BF8A52AB90}" type="parTrans" cxnId="{71B4ED1B-1975-47BD-A4A4-3095ADB2CD7C}">
      <dgm:prSet/>
      <dgm:spPr/>
      <dgm:t>
        <a:bodyPr/>
        <a:lstStyle/>
        <a:p>
          <a:endParaRPr lang="en-US" sz="1800"/>
        </a:p>
      </dgm:t>
    </dgm:pt>
    <dgm:pt modelId="{4C5B8654-EFDF-423E-96D0-44557F74A978}" type="sibTrans" cxnId="{71B4ED1B-1975-47BD-A4A4-3095ADB2CD7C}">
      <dgm:prSet/>
      <dgm:spPr/>
      <dgm:t>
        <a:bodyPr/>
        <a:lstStyle/>
        <a:p>
          <a:endParaRPr lang="en-US" sz="1800"/>
        </a:p>
      </dgm:t>
    </dgm:pt>
    <dgm:pt modelId="{89F22466-A7D8-409F-817C-8B3627A9FF93}">
      <dgm:prSet phldrT="[Text]" custT="1"/>
      <dgm:spPr/>
      <dgm:t>
        <a:bodyPr/>
        <a:lstStyle/>
        <a:p>
          <a:r xmlns:a="http://schemas.openxmlformats.org/drawingml/2006/main">
            <a:rPr lang="uk" sz="1400" dirty="0"/>
            <a:t>4. Інвестори обмінюють токени на послуги або продають їх</a:t>
          </a:r>
        </a:p>
      </dgm:t>
    </dgm:pt>
    <dgm:pt modelId="{CD681B0D-58C0-47AA-91A5-AD6B5785B618}" type="parTrans" cxnId="{D0480068-5A8E-40DE-8079-9D0FCA1A778D}">
      <dgm:prSet/>
      <dgm:spPr/>
      <dgm:t>
        <a:bodyPr/>
        <a:lstStyle/>
        <a:p>
          <a:endParaRPr lang="en-US" sz="1800"/>
        </a:p>
      </dgm:t>
    </dgm:pt>
    <dgm:pt modelId="{88F40048-274D-4757-9652-2C16B563D8ED}" type="sibTrans" cxnId="{D0480068-5A8E-40DE-8079-9D0FCA1A778D}">
      <dgm:prSet/>
      <dgm:spPr/>
      <dgm:t>
        <a:bodyPr/>
        <a:lstStyle/>
        <a:p>
          <a:endParaRPr lang="en-US" sz="1800"/>
        </a:p>
      </dgm:t>
    </dgm:pt>
    <dgm:pt modelId="{D47A620E-58B8-4B4A-8A6A-B5B07867BAAB}">
      <dgm:prSet phldrT="[Text]" custT="1"/>
      <dgm:spPr/>
      <dgm:t>
        <a:bodyPr/>
        <a:lstStyle/>
        <a:p>
          <a:r xmlns:a="http://schemas.openxmlformats.org/drawingml/2006/main">
            <a:rPr lang="uk" sz="1400" dirty="0"/>
            <a:t>1. Ідея проекту + whitepaper</a:t>
          </a:r>
        </a:p>
      </dgm:t>
    </dgm:pt>
    <dgm:pt modelId="{D3C3E1FB-C305-4724-92B0-129B85ADA53C}" type="parTrans" cxnId="{C727E711-80EB-4469-83D6-8D5DC2013469}">
      <dgm:prSet/>
      <dgm:spPr/>
      <dgm:t>
        <a:bodyPr/>
        <a:lstStyle/>
        <a:p>
          <a:endParaRPr lang="en-US" sz="1800"/>
        </a:p>
      </dgm:t>
    </dgm:pt>
    <dgm:pt modelId="{14B32237-5AD7-4635-8F79-AE168BA800C1}" type="sibTrans" cxnId="{C727E711-80EB-4469-83D6-8D5DC2013469}">
      <dgm:prSet/>
      <dgm:spPr/>
      <dgm:t>
        <a:bodyPr/>
        <a:lstStyle/>
        <a:p>
          <a:endParaRPr lang="en-US" sz="1800"/>
        </a:p>
      </dgm:t>
    </dgm:pt>
    <dgm:pt modelId="{CCAFF98A-9B53-43D9-8386-E7EED2F8949C}" type="pres">
      <dgm:prSet presAssocID="{34536CD8-AFB6-49BD-9F14-C9EE2E487F37}" presName="Name0" presStyleCnt="0">
        <dgm:presLayoutVars>
          <dgm:dir/>
          <dgm:animLvl val="lvl"/>
          <dgm:resizeHandles val="exact"/>
        </dgm:presLayoutVars>
      </dgm:prSet>
      <dgm:spPr/>
    </dgm:pt>
    <dgm:pt modelId="{0915BC79-BB31-47B8-9CB3-E2FC41DAD0D3}" type="pres">
      <dgm:prSet presAssocID="{D47A620E-58B8-4B4A-8A6A-B5B07867BAAB}" presName="parTxOnly" presStyleLbl="node1" presStyleIdx="0" presStyleCnt="4">
        <dgm:presLayoutVars>
          <dgm:chMax val="0"/>
          <dgm:chPref val="0"/>
          <dgm:bulletEnabled val="1"/>
        </dgm:presLayoutVars>
      </dgm:prSet>
      <dgm:spPr/>
    </dgm:pt>
    <dgm:pt modelId="{254EBD48-A3A7-4546-8683-2ED17639BC1B}" type="pres">
      <dgm:prSet presAssocID="{14B32237-5AD7-4635-8F79-AE168BA800C1}" presName="parTxOnlySpace" presStyleCnt="0"/>
      <dgm:spPr/>
    </dgm:pt>
    <dgm:pt modelId="{4E352DF6-8CFE-4B1D-9B30-AE45109A6F0F}" type="pres">
      <dgm:prSet presAssocID="{61DD8926-A473-41CB-8BB2-F55B2E7E0C33}" presName="parTxOnly" presStyleLbl="node1" presStyleIdx="1" presStyleCnt="4">
        <dgm:presLayoutVars>
          <dgm:chMax val="0"/>
          <dgm:chPref val="0"/>
          <dgm:bulletEnabled val="1"/>
        </dgm:presLayoutVars>
      </dgm:prSet>
      <dgm:spPr/>
    </dgm:pt>
    <dgm:pt modelId="{29E0A248-D654-4759-9B99-8E5E0CB36BD2}" type="pres">
      <dgm:prSet presAssocID="{FCDA7876-34F4-40D9-8661-C910A2BD327D}" presName="parTxOnlySpace" presStyleCnt="0"/>
      <dgm:spPr/>
    </dgm:pt>
    <dgm:pt modelId="{62E4D20D-0551-4E64-89C1-0D1592F7A88A}" type="pres">
      <dgm:prSet presAssocID="{2035B34F-CE38-41DE-95EA-83C9BF73B963}" presName="parTxOnly" presStyleLbl="node1" presStyleIdx="2" presStyleCnt="4">
        <dgm:presLayoutVars>
          <dgm:chMax val="0"/>
          <dgm:chPref val="0"/>
          <dgm:bulletEnabled val="1"/>
        </dgm:presLayoutVars>
      </dgm:prSet>
      <dgm:spPr/>
    </dgm:pt>
    <dgm:pt modelId="{EAEE475B-6D25-4828-996B-4316FD5C9508}" type="pres">
      <dgm:prSet presAssocID="{4C5B8654-EFDF-423E-96D0-44557F74A978}" presName="parTxOnlySpace" presStyleCnt="0"/>
      <dgm:spPr/>
    </dgm:pt>
    <dgm:pt modelId="{4F4F9809-CB15-4D37-B581-9EA7017C918D}" type="pres">
      <dgm:prSet presAssocID="{89F22466-A7D8-409F-817C-8B3627A9FF93}" presName="parTxOnly" presStyleLbl="node1" presStyleIdx="3" presStyleCnt="4">
        <dgm:presLayoutVars>
          <dgm:chMax val="0"/>
          <dgm:chPref val="0"/>
          <dgm:bulletEnabled val="1"/>
        </dgm:presLayoutVars>
      </dgm:prSet>
      <dgm:spPr/>
    </dgm:pt>
  </dgm:ptLst>
  <dgm:cxnLst>
    <dgm:cxn modelId="{C727E711-80EB-4469-83D6-8D5DC2013469}" srcId="{34536CD8-AFB6-49BD-9F14-C9EE2E487F37}" destId="{D47A620E-58B8-4B4A-8A6A-B5B07867BAAB}" srcOrd="0" destOrd="0" parTransId="{D3C3E1FB-C305-4724-92B0-129B85ADA53C}" sibTransId="{14B32237-5AD7-4635-8F79-AE168BA800C1}"/>
    <dgm:cxn modelId="{71B4ED1B-1975-47BD-A4A4-3095ADB2CD7C}" srcId="{34536CD8-AFB6-49BD-9F14-C9EE2E487F37}" destId="{2035B34F-CE38-41DE-95EA-83C9BF73B963}" srcOrd="2" destOrd="0" parTransId="{F8253868-A62F-491C-BA7E-85BF8A52AB90}" sibTransId="{4C5B8654-EFDF-423E-96D0-44557F74A978}"/>
    <dgm:cxn modelId="{A07FB260-3A75-4705-9BC6-C40017581EF0}" type="presOf" srcId="{D47A620E-58B8-4B4A-8A6A-B5B07867BAAB}" destId="{0915BC79-BB31-47B8-9CB3-E2FC41DAD0D3}" srcOrd="0" destOrd="0" presId="urn:microsoft.com/office/officeart/2005/8/layout/chevron1"/>
    <dgm:cxn modelId="{890DA544-58DE-452F-8050-83DC06479901}" type="presOf" srcId="{61DD8926-A473-41CB-8BB2-F55B2E7E0C33}" destId="{4E352DF6-8CFE-4B1D-9B30-AE45109A6F0F}" srcOrd="0" destOrd="0" presId="urn:microsoft.com/office/officeart/2005/8/layout/chevron1"/>
    <dgm:cxn modelId="{D0480068-5A8E-40DE-8079-9D0FCA1A778D}" srcId="{34536CD8-AFB6-49BD-9F14-C9EE2E487F37}" destId="{89F22466-A7D8-409F-817C-8B3627A9FF93}" srcOrd="3" destOrd="0" parTransId="{CD681B0D-58C0-47AA-91A5-AD6B5785B618}" sibTransId="{88F40048-274D-4757-9652-2C16B563D8ED}"/>
    <dgm:cxn modelId="{43BD9A83-1C5D-4A52-9FA9-BC3A29B2249D}" srcId="{34536CD8-AFB6-49BD-9F14-C9EE2E487F37}" destId="{61DD8926-A473-41CB-8BB2-F55B2E7E0C33}" srcOrd="1" destOrd="0" parTransId="{328E3BF6-0D87-47A6-99FE-C8832B45788D}" sibTransId="{FCDA7876-34F4-40D9-8661-C910A2BD327D}"/>
    <dgm:cxn modelId="{1E86DFDA-7CED-4D66-90FE-604B45FFF6AD}" type="presOf" srcId="{89F22466-A7D8-409F-817C-8B3627A9FF93}" destId="{4F4F9809-CB15-4D37-B581-9EA7017C918D}" srcOrd="0" destOrd="0" presId="urn:microsoft.com/office/officeart/2005/8/layout/chevron1"/>
    <dgm:cxn modelId="{0854B6FC-7741-493B-BCD3-7C135A5C9978}" type="presOf" srcId="{34536CD8-AFB6-49BD-9F14-C9EE2E487F37}" destId="{CCAFF98A-9B53-43D9-8386-E7EED2F8949C}" srcOrd="0" destOrd="0" presId="urn:microsoft.com/office/officeart/2005/8/layout/chevron1"/>
    <dgm:cxn modelId="{0B4E71FE-400D-48A4-828A-22AF134C2112}" type="presOf" srcId="{2035B34F-CE38-41DE-95EA-83C9BF73B963}" destId="{62E4D20D-0551-4E64-89C1-0D1592F7A88A}" srcOrd="0" destOrd="0" presId="urn:microsoft.com/office/officeart/2005/8/layout/chevron1"/>
    <dgm:cxn modelId="{9FA069A5-866F-4C09-9194-320D5A2CA7A0}" type="presParOf" srcId="{CCAFF98A-9B53-43D9-8386-E7EED2F8949C}" destId="{0915BC79-BB31-47B8-9CB3-E2FC41DAD0D3}" srcOrd="0" destOrd="0" presId="urn:microsoft.com/office/officeart/2005/8/layout/chevron1"/>
    <dgm:cxn modelId="{C7E469E6-D774-4387-AB48-8FE88AA776A4}" type="presParOf" srcId="{CCAFF98A-9B53-43D9-8386-E7EED2F8949C}" destId="{254EBD48-A3A7-4546-8683-2ED17639BC1B}" srcOrd="1" destOrd="0" presId="urn:microsoft.com/office/officeart/2005/8/layout/chevron1"/>
    <dgm:cxn modelId="{8CA26C62-F637-4015-8F43-A40672E1BFD8}" type="presParOf" srcId="{CCAFF98A-9B53-43D9-8386-E7EED2F8949C}" destId="{4E352DF6-8CFE-4B1D-9B30-AE45109A6F0F}" srcOrd="2" destOrd="0" presId="urn:microsoft.com/office/officeart/2005/8/layout/chevron1"/>
    <dgm:cxn modelId="{7D227AFD-0E16-41BF-8355-DF112D209AFE}" type="presParOf" srcId="{CCAFF98A-9B53-43D9-8386-E7EED2F8949C}" destId="{29E0A248-D654-4759-9B99-8E5E0CB36BD2}" srcOrd="3" destOrd="0" presId="urn:microsoft.com/office/officeart/2005/8/layout/chevron1"/>
    <dgm:cxn modelId="{97C4AA5A-A4BB-491F-AB97-B6376A020678}" type="presParOf" srcId="{CCAFF98A-9B53-43D9-8386-E7EED2F8949C}" destId="{62E4D20D-0551-4E64-89C1-0D1592F7A88A}" srcOrd="4" destOrd="0" presId="urn:microsoft.com/office/officeart/2005/8/layout/chevron1"/>
    <dgm:cxn modelId="{4A9CD257-28E9-4BF4-82E7-79EC13EFCFE9}" type="presParOf" srcId="{CCAFF98A-9B53-43D9-8386-E7EED2F8949C}" destId="{EAEE475B-6D25-4828-996B-4316FD5C9508}" srcOrd="5" destOrd="0" presId="urn:microsoft.com/office/officeart/2005/8/layout/chevron1"/>
    <dgm:cxn modelId="{4851E2E8-AF11-477D-93C2-6D47277B9F47}" type="presParOf" srcId="{CCAFF98A-9B53-43D9-8386-E7EED2F8949C}" destId="{4F4F9809-CB15-4D37-B581-9EA7017C918D}"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E3001D-E27F-4164-AA0D-9FD569D5FAB1}"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n-US"/>
        </a:p>
      </dgm:t>
    </dgm:pt>
    <dgm:pt modelId="{E281350D-4B6C-4735-BAA9-B235C5D1A562}">
      <dgm:prSet phldrT="[Text]" custT="1"/>
      <dgm:spPr/>
      <dgm:t>
        <a:bodyPr/>
        <a:lstStyle/>
        <a:p>
          <a:r xmlns:a="http://schemas.openxmlformats.org/drawingml/2006/main">
            <a:rPr lang="uk" sz="2000" dirty="0"/>
            <a:t>Відокремте ажіотаж від реальності</a:t>
          </a:r>
        </a:p>
      </dgm:t>
    </dgm:pt>
    <dgm:pt modelId="{E98EC930-F1E4-4367-9C35-CF72E869D33B}" type="parTrans" cxnId="{AF4D97E8-0175-44E1-8E26-CAF7414CD942}">
      <dgm:prSet/>
      <dgm:spPr/>
      <dgm:t>
        <a:bodyPr/>
        <a:lstStyle/>
        <a:p>
          <a:endParaRPr lang="en-US" sz="2000"/>
        </a:p>
      </dgm:t>
    </dgm:pt>
    <dgm:pt modelId="{86E16F43-81B4-40D3-BA8F-CE4ADCD86EC3}" type="sibTrans" cxnId="{AF4D97E8-0175-44E1-8E26-CAF7414CD942}">
      <dgm:prSet/>
      <dgm:spPr/>
      <dgm:t>
        <a:bodyPr/>
        <a:lstStyle/>
        <a:p>
          <a:endParaRPr lang="en-US" sz="2000"/>
        </a:p>
      </dgm:t>
    </dgm:pt>
    <dgm:pt modelId="{C02FB3A6-7244-40F6-A569-1858112B310C}">
      <dgm:prSet phldrT="[Text]" custT="1"/>
      <dgm:spPr/>
      <dgm:t>
        <a:bodyPr/>
        <a:lstStyle/>
        <a:p>
          <a:r xmlns:a="http://schemas.openxmlformats.org/drawingml/2006/main">
            <a:rPr lang="uk" sz="1600" dirty="0"/>
            <a:t>Легше, ніж традиційні джерела фінансування, але нелегко</a:t>
          </a:r>
        </a:p>
      </dgm:t>
    </dgm:pt>
    <dgm:pt modelId="{559AEFEA-BCFF-442D-BB6F-B87EE9E12AD9}" type="parTrans" cxnId="{C1254A4D-70EB-436E-8790-643CD410065F}">
      <dgm:prSet/>
      <dgm:spPr/>
      <dgm:t>
        <a:bodyPr/>
        <a:lstStyle/>
        <a:p>
          <a:endParaRPr lang="en-US" sz="2000"/>
        </a:p>
      </dgm:t>
    </dgm:pt>
    <dgm:pt modelId="{06134A8B-57C1-44A6-B14B-F82F4F4CE337}" type="sibTrans" cxnId="{C1254A4D-70EB-436E-8790-643CD410065F}">
      <dgm:prSet/>
      <dgm:spPr/>
      <dgm:t>
        <a:bodyPr/>
        <a:lstStyle/>
        <a:p>
          <a:endParaRPr lang="en-US" sz="2000"/>
        </a:p>
      </dgm:t>
    </dgm:pt>
    <dgm:pt modelId="{38A1BD07-6431-41FD-876F-88CF15C28344}">
      <dgm:prSet phldrT="[Text]" custT="1"/>
      <dgm:spPr/>
      <dgm:t>
        <a:bodyPr/>
        <a:lstStyle/>
        <a:p>
          <a:r xmlns:a="http://schemas.openxmlformats.org/drawingml/2006/main">
            <a:rPr lang="uk" sz="2000" dirty="0"/>
            <a:t>Зрозумійте проблеми з законодавством, відповідністю та безпекою</a:t>
          </a:r>
        </a:p>
      </dgm:t>
    </dgm:pt>
    <dgm:pt modelId="{D413AD3D-A3F5-4ADB-9A4B-5CA4E5A2DC8A}" type="parTrans" cxnId="{76C00D1D-2E0C-4A31-9F16-CD1A318C9689}">
      <dgm:prSet/>
      <dgm:spPr/>
      <dgm:t>
        <a:bodyPr/>
        <a:lstStyle/>
        <a:p>
          <a:endParaRPr lang="en-US" sz="2000"/>
        </a:p>
      </dgm:t>
    </dgm:pt>
    <dgm:pt modelId="{20421018-6C4B-469A-8368-BC6B8C76945D}" type="sibTrans" cxnId="{76C00D1D-2E0C-4A31-9F16-CD1A318C9689}">
      <dgm:prSet/>
      <dgm:spPr/>
      <dgm:t>
        <a:bodyPr/>
        <a:lstStyle/>
        <a:p>
          <a:endParaRPr lang="en-US" sz="2000"/>
        </a:p>
      </dgm:t>
    </dgm:pt>
    <dgm:pt modelId="{3BD676FD-93E1-4063-A1CE-891981B285BE}">
      <dgm:prSet phldrT="[Text]" custT="1"/>
      <dgm:spPr/>
      <dgm:t>
        <a:bodyPr/>
        <a:lstStyle/>
        <a:p>
          <a:r xmlns:a="http://schemas.openxmlformats.org/drawingml/2006/main">
            <a:rPr lang="uk" sz="1600" dirty="0"/>
            <a:t>Залучіть експертів з права та ІТ-безпеки</a:t>
          </a:r>
        </a:p>
      </dgm:t>
    </dgm:pt>
    <dgm:pt modelId="{94A15E37-A444-409F-B392-35A55DE00313}" type="parTrans" cxnId="{E43F80BA-5F9D-43D6-BE83-C6CD74E931BF}">
      <dgm:prSet/>
      <dgm:spPr/>
      <dgm:t>
        <a:bodyPr/>
        <a:lstStyle/>
        <a:p>
          <a:endParaRPr lang="en-US" sz="2000"/>
        </a:p>
      </dgm:t>
    </dgm:pt>
    <dgm:pt modelId="{3C811300-DF70-44D4-9B04-4F224792174A}" type="sibTrans" cxnId="{E43F80BA-5F9D-43D6-BE83-C6CD74E931BF}">
      <dgm:prSet/>
      <dgm:spPr/>
      <dgm:t>
        <a:bodyPr/>
        <a:lstStyle/>
        <a:p>
          <a:endParaRPr lang="en-US" sz="2000"/>
        </a:p>
      </dgm:t>
    </dgm:pt>
    <dgm:pt modelId="{C136FDA1-B103-439A-B858-646E603F9546}">
      <dgm:prSet phldrT="[Text]" custT="1"/>
      <dgm:spPr/>
      <dgm:t>
        <a:bodyPr/>
        <a:lstStyle/>
        <a:p>
          <a:r xmlns:a="http://schemas.openxmlformats.org/drawingml/2006/main">
            <a:rPr lang="uk" sz="2000" dirty="0"/>
            <a:t>Навчайте свою команду</a:t>
          </a:r>
        </a:p>
      </dgm:t>
    </dgm:pt>
    <dgm:pt modelId="{1F7A8B5E-A48C-4FAD-9118-81DA28DA28BB}" type="parTrans" cxnId="{53544F32-9618-457E-BF0D-32C356F6CC10}">
      <dgm:prSet/>
      <dgm:spPr/>
      <dgm:t>
        <a:bodyPr/>
        <a:lstStyle/>
        <a:p>
          <a:endParaRPr lang="en-US" sz="2000"/>
        </a:p>
      </dgm:t>
    </dgm:pt>
    <dgm:pt modelId="{611F4A10-024D-4429-AFBE-61002F400C99}" type="sibTrans" cxnId="{53544F32-9618-457E-BF0D-32C356F6CC10}">
      <dgm:prSet/>
      <dgm:spPr/>
      <dgm:t>
        <a:bodyPr/>
        <a:lstStyle/>
        <a:p>
          <a:endParaRPr lang="en-US" sz="2000"/>
        </a:p>
      </dgm:t>
    </dgm:pt>
    <dgm:pt modelId="{09EB48FC-54EF-4A90-95F7-A72E86539A83}">
      <dgm:prSet phldrT="[Text]" custT="1"/>
      <dgm:spPr/>
      <dgm:t>
        <a:bodyPr/>
        <a:lstStyle/>
        <a:p>
          <a:r xmlns:a="http://schemas.openxmlformats.org/drawingml/2006/main">
            <a:rPr lang="uk" sz="2000" dirty="0"/>
            <a:t>Від C-suite вниз</a:t>
          </a:r>
        </a:p>
      </dgm:t>
    </dgm:pt>
    <dgm:pt modelId="{3455F35A-CD84-4F9D-8E25-65F0310E1756}" type="parTrans" cxnId="{EBBDCA94-3DFF-4D8B-9E7D-D6C731084ED2}">
      <dgm:prSet/>
      <dgm:spPr/>
      <dgm:t>
        <a:bodyPr/>
        <a:lstStyle/>
        <a:p>
          <a:endParaRPr lang="en-US" sz="2000"/>
        </a:p>
      </dgm:t>
    </dgm:pt>
    <dgm:pt modelId="{0AB3F30B-A867-4B78-845A-464CF5ADC482}" type="sibTrans" cxnId="{EBBDCA94-3DFF-4D8B-9E7D-D6C731084ED2}">
      <dgm:prSet/>
      <dgm:spPr/>
      <dgm:t>
        <a:bodyPr/>
        <a:lstStyle/>
        <a:p>
          <a:endParaRPr lang="en-US" sz="2000"/>
        </a:p>
      </dgm:t>
    </dgm:pt>
    <dgm:pt modelId="{90055931-310B-489C-BF83-2030FFE6FF37}" type="pres">
      <dgm:prSet presAssocID="{16E3001D-E27F-4164-AA0D-9FD569D5FAB1}" presName="rootnode" presStyleCnt="0">
        <dgm:presLayoutVars>
          <dgm:chMax/>
          <dgm:chPref/>
          <dgm:dir/>
          <dgm:animLvl val="lvl"/>
        </dgm:presLayoutVars>
      </dgm:prSet>
      <dgm:spPr/>
    </dgm:pt>
    <dgm:pt modelId="{2723A7EE-DA86-4B2C-AAC4-04DDCE29916B}" type="pres">
      <dgm:prSet presAssocID="{E281350D-4B6C-4735-BAA9-B235C5D1A562}" presName="composite" presStyleCnt="0"/>
      <dgm:spPr/>
    </dgm:pt>
    <dgm:pt modelId="{7D0270FA-18D7-4AE4-8248-4CFB6F84308C}" type="pres">
      <dgm:prSet presAssocID="{E281350D-4B6C-4735-BAA9-B235C5D1A562}" presName="bentUpArrow1" presStyleLbl="alignImgPlace1" presStyleIdx="0" presStyleCnt="2"/>
      <dgm:spPr/>
    </dgm:pt>
    <dgm:pt modelId="{D8684613-75FA-46CB-9A07-83B5715BA394}" type="pres">
      <dgm:prSet presAssocID="{E281350D-4B6C-4735-BAA9-B235C5D1A562}" presName="ParentText" presStyleLbl="node1" presStyleIdx="0" presStyleCnt="3" custLinFactNeighborX="2846" custLinFactNeighborY="-1882">
        <dgm:presLayoutVars>
          <dgm:chMax val="1"/>
          <dgm:chPref val="1"/>
          <dgm:bulletEnabled val="1"/>
        </dgm:presLayoutVars>
      </dgm:prSet>
      <dgm:spPr/>
    </dgm:pt>
    <dgm:pt modelId="{8603E639-C437-4CE6-80A7-CFAEE58CE891}" type="pres">
      <dgm:prSet presAssocID="{E281350D-4B6C-4735-BAA9-B235C5D1A562}" presName="ChildText" presStyleLbl="revTx" presStyleIdx="0" presStyleCnt="3">
        <dgm:presLayoutVars>
          <dgm:chMax val="0"/>
          <dgm:chPref val="0"/>
          <dgm:bulletEnabled val="1"/>
        </dgm:presLayoutVars>
      </dgm:prSet>
      <dgm:spPr/>
    </dgm:pt>
    <dgm:pt modelId="{C9B7906B-A8E9-4BEA-AEAF-18BECE563FAA}" type="pres">
      <dgm:prSet presAssocID="{86E16F43-81B4-40D3-BA8F-CE4ADCD86EC3}" presName="sibTrans" presStyleCnt="0"/>
      <dgm:spPr/>
    </dgm:pt>
    <dgm:pt modelId="{A0890E5D-C1FE-4A8E-A679-73DAA30849D5}" type="pres">
      <dgm:prSet presAssocID="{38A1BD07-6431-41FD-876F-88CF15C28344}" presName="composite" presStyleCnt="0"/>
      <dgm:spPr/>
    </dgm:pt>
    <dgm:pt modelId="{4DD5FD59-6AC8-4854-996C-2D693F1051A6}" type="pres">
      <dgm:prSet presAssocID="{38A1BD07-6431-41FD-876F-88CF15C28344}" presName="bentUpArrow1" presStyleLbl="alignImgPlace1" presStyleIdx="1" presStyleCnt="2"/>
      <dgm:spPr/>
    </dgm:pt>
    <dgm:pt modelId="{2B17AD36-B7AF-43FD-849C-18782713662E}" type="pres">
      <dgm:prSet presAssocID="{38A1BD07-6431-41FD-876F-88CF15C28344}" presName="ParentText" presStyleLbl="node1" presStyleIdx="1" presStyleCnt="3">
        <dgm:presLayoutVars>
          <dgm:chMax val="1"/>
          <dgm:chPref val="1"/>
          <dgm:bulletEnabled val="1"/>
        </dgm:presLayoutVars>
      </dgm:prSet>
      <dgm:spPr/>
    </dgm:pt>
    <dgm:pt modelId="{273CE75D-06FD-4E37-8BD9-06B2C0D8BF73}" type="pres">
      <dgm:prSet presAssocID="{38A1BD07-6431-41FD-876F-88CF15C28344}" presName="ChildText" presStyleLbl="revTx" presStyleIdx="1" presStyleCnt="3">
        <dgm:presLayoutVars>
          <dgm:chMax val="0"/>
          <dgm:chPref val="0"/>
          <dgm:bulletEnabled val="1"/>
        </dgm:presLayoutVars>
      </dgm:prSet>
      <dgm:spPr/>
    </dgm:pt>
    <dgm:pt modelId="{15F61DF5-C0DA-4924-925E-F9A6497F77F6}" type="pres">
      <dgm:prSet presAssocID="{20421018-6C4B-469A-8368-BC6B8C76945D}" presName="sibTrans" presStyleCnt="0"/>
      <dgm:spPr/>
    </dgm:pt>
    <dgm:pt modelId="{4EC23FBB-4143-49D8-9274-26B15C6A11DD}" type="pres">
      <dgm:prSet presAssocID="{C136FDA1-B103-439A-B858-646E603F9546}" presName="composite" presStyleCnt="0"/>
      <dgm:spPr/>
    </dgm:pt>
    <dgm:pt modelId="{9BFE5046-A9CE-4C88-A3E7-BB8CC39EC47A}" type="pres">
      <dgm:prSet presAssocID="{C136FDA1-B103-439A-B858-646E603F9546}" presName="ParentText" presStyleLbl="node1" presStyleIdx="2" presStyleCnt="3">
        <dgm:presLayoutVars>
          <dgm:chMax val="1"/>
          <dgm:chPref val="1"/>
          <dgm:bulletEnabled val="1"/>
        </dgm:presLayoutVars>
      </dgm:prSet>
      <dgm:spPr/>
    </dgm:pt>
    <dgm:pt modelId="{944EB6AB-FB47-4F8E-84AD-EAC479B02D1C}" type="pres">
      <dgm:prSet presAssocID="{C136FDA1-B103-439A-B858-646E603F9546}" presName="FinalChildText" presStyleLbl="revTx" presStyleIdx="2" presStyleCnt="3">
        <dgm:presLayoutVars>
          <dgm:chMax val="0"/>
          <dgm:chPref val="0"/>
          <dgm:bulletEnabled val="1"/>
        </dgm:presLayoutVars>
      </dgm:prSet>
      <dgm:spPr/>
    </dgm:pt>
  </dgm:ptLst>
  <dgm:cxnLst>
    <dgm:cxn modelId="{76C00D1D-2E0C-4A31-9F16-CD1A318C9689}" srcId="{16E3001D-E27F-4164-AA0D-9FD569D5FAB1}" destId="{38A1BD07-6431-41FD-876F-88CF15C28344}" srcOrd="1" destOrd="0" parTransId="{D413AD3D-A3F5-4ADB-9A4B-5CA4E5A2DC8A}" sibTransId="{20421018-6C4B-469A-8368-BC6B8C76945D}"/>
    <dgm:cxn modelId="{53544F32-9618-457E-BF0D-32C356F6CC10}" srcId="{16E3001D-E27F-4164-AA0D-9FD569D5FAB1}" destId="{C136FDA1-B103-439A-B858-646E603F9546}" srcOrd="2" destOrd="0" parTransId="{1F7A8B5E-A48C-4FAD-9118-81DA28DA28BB}" sibTransId="{611F4A10-024D-4429-AFBE-61002F400C99}"/>
    <dgm:cxn modelId="{7CDBF83E-D81A-4117-BD6D-1A3D09B3F234}" type="presOf" srcId="{3BD676FD-93E1-4063-A1CE-891981B285BE}" destId="{273CE75D-06FD-4E37-8BD9-06B2C0D8BF73}" srcOrd="0" destOrd="0" presId="urn:microsoft.com/office/officeart/2005/8/layout/StepDownProcess"/>
    <dgm:cxn modelId="{C1F82845-6E39-42F8-996F-6CC610E10292}" type="presOf" srcId="{38A1BD07-6431-41FD-876F-88CF15C28344}" destId="{2B17AD36-B7AF-43FD-849C-18782713662E}" srcOrd="0" destOrd="0" presId="urn:microsoft.com/office/officeart/2005/8/layout/StepDownProcess"/>
    <dgm:cxn modelId="{C1254A4D-70EB-436E-8790-643CD410065F}" srcId="{E281350D-4B6C-4735-BAA9-B235C5D1A562}" destId="{C02FB3A6-7244-40F6-A569-1858112B310C}" srcOrd="0" destOrd="0" parTransId="{559AEFEA-BCFF-442D-BB6F-B87EE9E12AD9}" sibTransId="{06134A8B-57C1-44A6-B14B-F82F4F4CE337}"/>
    <dgm:cxn modelId="{7BC2CD6F-2BBE-4D08-A8B7-23337AAA6B96}" type="presOf" srcId="{E281350D-4B6C-4735-BAA9-B235C5D1A562}" destId="{D8684613-75FA-46CB-9A07-83B5715BA394}" srcOrd="0" destOrd="0" presId="urn:microsoft.com/office/officeart/2005/8/layout/StepDownProcess"/>
    <dgm:cxn modelId="{CB44EF52-8DEE-4857-A14E-F15514A80BCD}" type="presOf" srcId="{09EB48FC-54EF-4A90-95F7-A72E86539A83}" destId="{944EB6AB-FB47-4F8E-84AD-EAC479B02D1C}" srcOrd="0" destOrd="0" presId="urn:microsoft.com/office/officeart/2005/8/layout/StepDownProcess"/>
    <dgm:cxn modelId="{366FEE7D-8CEB-4F93-9BED-60B48680F95A}" type="presOf" srcId="{16E3001D-E27F-4164-AA0D-9FD569D5FAB1}" destId="{90055931-310B-489C-BF83-2030FFE6FF37}" srcOrd="0" destOrd="0" presId="urn:microsoft.com/office/officeart/2005/8/layout/StepDownProcess"/>
    <dgm:cxn modelId="{EBBDCA94-3DFF-4D8B-9E7D-D6C731084ED2}" srcId="{C136FDA1-B103-439A-B858-646E603F9546}" destId="{09EB48FC-54EF-4A90-95F7-A72E86539A83}" srcOrd="0" destOrd="0" parTransId="{3455F35A-CD84-4F9D-8E25-65F0310E1756}" sibTransId="{0AB3F30B-A867-4B78-845A-464CF5ADC482}"/>
    <dgm:cxn modelId="{E43F80BA-5F9D-43D6-BE83-C6CD74E931BF}" srcId="{38A1BD07-6431-41FD-876F-88CF15C28344}" destId="{3BD676FD-93E1-4063-A1CE-891981B285BE}" srcOrd="0" destOrd="0" parTransId="{94A15E37-A444-409F-B392-35A55DE00313}" sibTransId="{3C811300-DF70-44D4-9B04-4F224792174A}"/>
    <dgm:cxn modelId="{3C978BC1-CD2B-486D-A0E2-B9726EB954A8}" type="presOf" srcId="{C02FB3A6-7244-40F6-A569-1858112B310C}" destId="{8603E639-C437-4CE6-80A7-CFAEE58CE891}" srcOrd="0" destOrd="0" presId="urn:microsoft.com/office/officeart/2005/8/layout/StepDownProcess"/>
    <dgm:cxn modelId="{AF4D97E8-0175-44E1-8E26-CAF7414CD942}" srcId="{16E3001D-E27F-4164-AA0D-9FD569D5FAB1}" destId="{E281350D-4B6C-4735-BAA9-B235C5D1A562}" srcOrd="0" destOrd="0" parTransId="{E98EC930-F1E4-4367-9C35-CF72E869D33B}" sibTransId="{86E16F43-81B4-40D3-BA8F-CE4ADCD86EC3}"/>
    <dgm:cxn modelId="{03B22DF0-0F99-4A40-8C8E-FD72821FDF32}" type="presOf" srcId="{C136FDA1-B103-439A-B858-646E603F9546}" destId="{9BFE5046-A9CE-4C88-A3E7-BB8CC39EC47A}" srcOrd="0" destOrd="0" presId="urn:microsoft.com/office/officeart/2005/8/layout/StepDownProcess"/>
    <dgm:cxn modelId="{447D85A5-F84E-42B2-BAAD-5A98EFAFF592}" type="presParOf" srcId="{90055931-310B-489C-BF83-2030FFE6FF37}" destId="{2723A7EE-DA86-4B2C-AAC4-04DDCE29916B}" srcOrd="0" destOrd="0" presId="urn:microsoft.com/office/officeart/2005/8/layout/StepDownProcess"/>
    <dgm:cxn modelId="{F44A42F4-F9DE-40E6-847A-A90DF04270AA}" type="presParOf" srcId="{2723A7EE-DA86-4B2C-AAC4-04DDCE29916B}" destId="{7D0270FA-18D7-4AE4-8248-4CFB6F84308C}" srcOrd="0" destOrd="0" presId="urn:microsoft.com/office/officeart/2005/8/layout/StepDownProcess"/>
    <dgm:cxn modelId="{AEB7A563-5E31-46AB-BB2F-9B3C04A7E617}" type="presParOf" srcId="{2723A7EE-DA86-4B2C-AAC4-04DDCE29916B}" destId="{D8684613-75FA-46CB-9A07-83B5715BA394}" srcOrd="1" destOrd="0" presId="urn:microsoft.com/office/officeart/2005/8/layout/StepDownProcess"/>
    <dgm:cxn modelId="{36E0760B-021E-4844-93A7-4F807744BC56}" type="presParOf" srcId="{2723A7EE-DA86-4B2C-AAC4-04DDCE29916B}" destId="{8603E639-C437-4CE6-80A7-CFAEE58CE891}" srcOrd="2" destOrd="0" presId="urn:microsoft.com/office/officeart/2005/8/layout/StepDownProcess"/>
    <dgm:cxn modelId="{43D2506D-EA4A-4C7D-A4D0-10AC9E0A79AC}" type="presParOf" srcId="{90055931-310B-489C-BF83-2030FFE6FF37}" destId="{C9B7906B-A8E9-4BEA-AEAF-18BECE563FAA}" srcOrd="1" destOrd="0" presId="urn:microsoft.com/office/officeart/2005/8/layout/StepDownProcess"/>
    <dgm:cxn modelId="{3949E8ED-CC44-4149-9B00-D3A182031AA7}" type="presParOf" srcId="{90055931-310B-489C-BF83-2030FFE6FF37}" destId="{A0890E5D-C1FE-4A8E-A679-73DAA30849D5}" srcOrd="2" destOrd="0" presId="urn:microsoft.com/office/officeart/2005/8/layout/StepDownProcess"/>
    <dgm:cxn modelId="{7108CD28-A2E5-4719-A870-5405EA0E6CFF}" type="presParOf" srcId="{A0890E5D-C1FE-4A8E-A679-73DAA30849D5}" destId="{4DD5FD59-6AC8-4854-996C-2D693F1051A6}" srcOrd="0" destOrd="0" presId="urn:microsoft.com/office/officeart/2005/8/layout/StepDownProcess"/>
    <dgm:cxn modelId="{16C7B931-53DE-4211-AC0A-627B97EA276A}" type="presParOf" srcId="{A0890E5D-C1FE-4A8E-A679-73DAA30849D5}" destId="{2B17AD36-B7AF-43FD-849C-18782713662E}" srcOrd="1" destOrd="0" presId="urn:microsoft.com/office/officeart/2005/8/layout/StepDownProcess"/>
    <dgm:cxn modelId="{1CED19CC-6CE7-466B-B197-95D292AE6E2F}" type="presParOf" srcId="{A0890E5D-C1FE-4A8E-A679-73DAA30849D5}" destId="{273CE75D-06FD-4E37-8BD9-06B2C0D8BF73}" srcOrd="2" destOrd="0" presId="urn:microsoft.com/office/officeart/2005/8/layout/StepDownProcess"/>
    <dgm:cxn modelId="{EBC21B63-BE10-4D5F-9EE8-35A549DED975}" type="presParOf" srcId="{90055931-310B-489C-BF83-2030FFE6FF37}" destId="{15F61DF5-C0DA-4924-925E-F9A6497F77F6}" srcOrd="3" destOrd="0" presId="urn:microsoft.com/office/officeart/2005/8/layout/StepDownProcess"/>
    <dgm:cxn modelId="{07601F86-6807-44C8-87AB-A0213332AE38}" type="presParOf" srcId="{90055931-310B-489C-BF83-2030FFE6FF37}" destId="{4EC23FBB-4143-49D8-9274-26B15C6A11DD}" srcOrd="4" destOrd="0" presId="urn:microsoft.com/office/officeart/2005/8/layout/StepDownProcess"/>
    <dgm:cxn modelId="{B70E1283-0A7E-449E-9230-8D83DA2AE427}" type="presParOf" srcId="{4EC23FBB-4143-49D8-9274-26B15C6A11DD}" destId="{9BFE5046-A9CE-4C88-A3E7-BB8CC39EC47A}" srcOrd="0" destOrd="0" presId="urn:microsoft.com/office/officeart/2005/8/layout/StepDownProcess"/>
    <dgm:cxn modelId="{88E749FA-DECB-4938-B7EC-7C979684C9B3}" type="presParOf" srcId="{4EC23FBB-4143-49D8-9274-26B15C6A11DD}" destId="{944EB6AB-FB47-4F8E-84AD-EAC479B02D1C}"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3604B-DF23-42AE-8D6F-5886328F1430}">
      <dsp:nvSpPr>
        <dsp:cNvPr id="0" name=""/>
        <dsp:cNvSpPr/>
      </dsp:nvSpPr>
      <dsp:spPr>
        <a:xfrm>
          <a:off x="4476" y="21"/>
          <a:ext cx="5353488" cy="1383424"/>
        </a:xfrm>
        <a:prstGeom prst="roundRect">
          <a:avLst>
            <a:gd name="adj" fmla="val 10000"/>
          </a:avLst>
        </a:prstGeom>
        <a:gradFill rotWithShape="0">
          <a:gsLst>
            <a:gs pos="0">
              <a:schemeClr val="accent3">
                <a:alpha val="80000"/>
                <a:hueOff val="0"/>
                <a:satOff val="0"/>
                <a:lumOff val="0"/>
                <a:alphaOff val="0"/>
                <a:tint val="50000"/>
                <a:satMod val="300000"/>
              </a:schemeClr>
            </a:gs>
            <a:gs pos="35000">
              <a:schemeClr val="accent3">
                <a:alpha val="80000"/>
                <a:hueOff val="0"/>
                <a:satOff val="0"/>
                <a:lumOff val="0"/>
                <a:alphaOff val="0"/>
                <a:tint val="37000"/>
                <a:satMod val="300000"/>
              </a:schemeClr>
            </a:gs>
            <a:gs pos="100000">
              <a:schemeClr val="accent3">
                <a:alpha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xmlns:a="http://schemas.openxmlformats.org/drawingml/2006/main" marL="0" lvl="0" indent="0" algn="ctr" defTabSz="1955800">
            <a:lnSpc>
              <a:spcPct val="90000"/>
            </a:lnSpc>
            <a:spcBef>
              <a:spcPct val="0"/>
            </a:spcBef>
            <a:spcAft>
              <a:spcPct val="35000"/>
            </a:spcAft>
            <a:buNone/>
          </a:pPr>
          <a:r xmlns:a="http://schemas.openxmlformats.org/drawingml/2006/main">
            <a:rPr lang="uk" sz="4400" kern="1200" noProof="0" dirty="0"/>
            <a:t>Громадський</a:t>
          </a:r>
        </a:p>
      </dsp:txBody>
      <dsp:txXfrm>
        <a:off x="44995" y="40540"/>
        <a:ext cx="5272450" cy="1302386"/>
      </dsp:txXfrm>
    </dsp:sp>
    <dsp:sp modelId="{732AF0D3-C400-484F-AD26-0FEA67EE8C08}">
      <dsp:nvSpPr>
        <dsp:cNvPr id="0" name=""/>
        <dsp:cNvSpPr/>
      </dsp:nvSpPr>
      <dsp:spPr>
        <a:xfrm>
          <a:off x="4476" y="1571269"/>
          <a:ext cx="2081459" cy="1383424"/>
        </a:xfrm>
        <a:prstGeom prst="roundRect">
          <a:avLst>
            <a:gd name="adj" fmla="val 10000"/>
          </a:avLst>
        </a:prstGeom>
        <a:gradFill rotWithShape="0">
          <a:gsLst>
            <a:gs pos="0">
              <a:schemeClr val="accent3">
                <a:alpha val="70000"/>
                <a:hueOff val="0"/>
                <a:satOff val="0"/>
                <a:lumOff val="0"/>
                <a:alphaOff val="0"/>
                <a:tint val="50000"/>
                <a:satMod val="300000"/>
              </a:schemeClr>
            </a:gs>
            <a:gs pos="35000">
              <a:schemeClr val="accent3">
                <a:alpha val="70000"/>
                <a:hueOff val="0"/>
                <a:satOff val="0"/>
                <a:lumOff val="0"/>
                <a:alphaOff val="0"/>
                <a:tint val="37000"/>
                <a:satMod val="300000"/>
              </a:schemeClr>
            </a:gs>
            <a:gs pos="100000">
              <a:schemeClr val="accent3">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xmlns:a="http://schemas.openxmlformats.org/drawingml/2006/main" marL="0" lvl="0" indent="0" algn="ctr" defTabSz="800100">
            <a:lnSpc>
              <a:spcPct val="90000"/>
            </a:lnSpc>
            <a:spcBef>
              <a:spcPct val="0"/>
            </a:spcBef>
            <a:spcAft>
              <a:spcPct val="35000"/>
            </a:spcAft>
            <a:buNone/>
          </a:pPr>
          <a:r xmlns:a="http://schemas.openxmlformats.org/drawingml/2006/main">
            <a:rPr lang="uk" sz="1800" kern="1200" noProof="0" dirty="0"/>
            <a:t>Гранти</a:t>
          </a:r>
        </a:p>
      </dsp:txBody>
      <dsp:txXfrm>
        <a:off x="44995" y="1611788"/>
        <a:ext cx="2000421" cy="1302386"/>
      </dsp:txXfrm>
    </dsp:sp>
    <dsp:sp modelId="{FA3EEF2E-35EE-4E52-A284-D7DBCCD6173D}">
      <dsp:nvSpPr>
        <dsp:cNvPr id="0" name=""/>
        <dsp:cNvSpPr/>
      </dsp:nvSpPr>
      <dsp:spPr>
        <a:xfrm>
          <a:off x="4476" y="3142517"/>
          <a:ext cx="1019323" cy="1383424"/>
        </a:xfrm>
        <a:prstGeom prst="roundRect">
          <a:avLst>
            <a:gd name="adj" fmla="val 10000"/>
          </a:avLst>
        </a:prstGeom>
        <a:gradFill rotWithShape="0">
          <a:gsLst>
            <a:gs pos="0">
              <a:schemeClr val="accent3">
                <a:alpha val="50000"/>
                <a:hueOff val="0"/>
                <a:satOff val="0"/>
                <a:lumOff val="0"/>
                <a:alphaOff val="0"/>
                <a:tint val="50000"/>
                <a:satMod val="300000"/>
              </a:schemeClr>
            </a:gs>
            <a:gs pos="35000">
              <a:schemeClr val="accent3">
                <a:alpha val="50000"/>
                <a:hueOff val="0"/>
                <a:satOff val="0"/>
                <a:lumOff val="0"/>
                <a:alphaOff val="0"/>
                <a:tint val="37000"/>
                <a:satMod val="300000"/>
              </a:schemeClr>
            </a:gs>
            <a:gs pos="100000">
              <a:schemeClr val="accent3">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xmlns:a="http://schemas.openxmlformats.org/drawingml/2006/main" marL="0" lvl="0" indent="0" algn="ctr" defTabSz="800100">
            <a:lnSpc>
              <a:spcPct val="90000"/>
            </a:lnSpc>
            <a:spcBef>
              <a:spcPct val="0"/>
            </a:spcBef>
            <a:spcAft>
              <a:spcPct val="35000"/>
            </a:spcAft>
            <a:buNone/>
          </a:pPr>
          <a:r xmlns:a="http://schemas.openxmlformats.org/drawingml/2006/main">
            <a:rPr lang="uk" sz="1800" kern="1200" noProof="0" dirty="0"/>
            <a:t>ЄС</a:t>
          </a:r>
        </a:p>
      </dsp:txBody>
      <dsp:txXfrm>
        <a:off x="34331" y="3172372"/>
        <a:ext cx="959613" cy="1323714"/>
      </dsp:txXfrm>
    </dsp:sp>
    <dsp:sp modelId="{3296C730-6301-4428-8D6A-FF293BB14426}">
      <dsp:nvSpPr>
        <dsp:cNvPr id="0" name=""/>
        <dsp:cNvSpPr/>
      </dsp:nvSpPr>
      <dsp:spPr>
        <a:xfrm>
          <a:off x="1066611" y="3142517"/>
          <a:ext cx="1019323" cy="1383424"/>
        </a:xfrm>
        <a:prstGeom prst="roundRect">
          <a:avLst>
            <a:gd name="adj" fmla="val 10000"/>
          </a:avLst>
        </a:prstGeom>
        <a:gradFill rotWithShape="0">
          <a:gsLst>
            <a:gs pos="0">
              <a:schemeClr val="accent3">
                <a:alpha val="50000"/>
                <a:hueOff val="0"/>
                <a:satOff val="0"/>
                <a:lumOff val="0"/>
                <a:alphaOff val="0"/>
                <a:tint val="50000"/>
                <a:satMod val="300000"/>
              </a:schemeClr>
            </a:gs>
            <a:gs pos="35000">
              <a:schemeClr val="accent3">
                <a:alpha val="50000"/>
                <a:hueOff val="0"/>
                <a:satOff val="0"/>
                <a:lumOff val="0"/>
                <a:alphaOff val="0"/>
                <a:tint val="37000"/>
                <a:satMod val="300000"/>
              </a:schemeClr>
            </a:gs>
            <a:gs pos="100000">
              <a:schemeClr val="accent3">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xmlns:a="http://schemas.openxmlformats.org/drawingml/2006/main" marL="0" lvl="0" indent="0" algn="ctr" defTabSz="800100">
            <a:lnSpc>
              <a:spcPct val="90000"/>
            </a:lnSpc>
            <a:spcBef>
              <a:spcPct val="0"/>
            </a:spcBef>
            <a:spcAft>
              <a:spcPct val="35000"/>
            </a:spcAft>
            <a:buNone/>
          </a:pPr>
          <a:r xmlns:a="http://schemas.openxmlformats.org/drawingml/2006/main">
            <a:rPr lang="uk" sz="1800" kern="1200" noProof="0" dirty="0"/>
            <a:t>Держава</a:t>
          </a:r>
        </a:p>
      </dsp:txBody>
      <dsp:txXfrm>
        <a:off x="1096466" y="3172372"/>
        <a:ext cx="959613" cy="1323714"/>
      </dsp:txXfrm>
    </dsp:sp>
    <dsp:sp modelId="{9588932D-08DC-4ECE-BC1A-7FF931E3470E}">
      <dsp:nvSpPr>
        <dsp:cNvPr id="0" name=""/>
        <dsp:cNvSpPr/>
      </dsp:nvSpPr>
      <dsp:spPr>
        <a:xfrm>
          <a:off x="2171558" y="1571269"/>
          <a:ext cx="1019323" cy="1383424"/>
        </a:xfrm>
        <a:prstGeom prst="roundRect">
          <a:avLst>
            <a:gd name="adj" fmla="val 10000"/>
          </a:avLst>
        </a:prstGeom>
        <a:gradFill rotWithShape="0">
          <a:gsLst>
            <a:gs pos="0">
              <a:schemeClr val="accent3">
                <a:alpha val="70000"/>
                <a:hueOff val="0"/>
                <a:satOff val="0"/>
                <a:lumOff val="0"/>
                <a:alphaOff val="0"/>
                <a:tint val="50000"/>
                <a:satMod val="300000"/>
              </a:schemeClr>
            </a:gs>
            <a:gs pos="35000">
              <a:schemeClr val="accent3">
                <a:alpha val="70000"/>
                <a:hueOff val="0"/>
                <a:satOff val="0"/>
                <a:lumOff val="0"/>
                <a:alphaOff val="0"/>
                <a:tint val="37000"/>
                <a:satMod val="300000"/>
              </a:schemeClr>
            </a:gs>
            <a:gs pos="100000">
              <a:schemeClr val="accent3">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xmlns:a="http://schemas.openxmlformats.org/drawingml/2006/main" marL="0" lvl="0" indent="0" algn="ctr" defTabSz="800100">
            <a:lnSpc>
              <a:spcPct val="90000"/>
            </a:lnSpc>
            <a:spcBef>
              <a:spcPct val="0"/>
            </a:spcBef>
            <a:spcAft>
              <a:spcPct val="35000"/>
            </a:spcAft>
            <a:buNone/>
          </a:pPr>
          <a:r xmlns:a="http://schemas.openxmlformats.org/drawingml/2006/main">
            <a:rPr lang="uk" sz="1800" kern="1200" noProof="0" dirty="0"/>
            <a:t>Власний капітал</a:t>
          </a:r>
        </a:p>
      </dsp:txBody>
      <dsp:txXfrm>
        <a:off x="2201413" y="1601124"/>
        <a:ext cx="959613" cy="1323714"/>
      </dsp:txXfrm>
    </dsp:sp>
    <dsp:sp modelId="{6A6CDF67-5410-4D85-9DA1-79C2479AE505}">
      <dsp:nvSpPr>
        <dsp:cNvPr id="0" name=""/>
        <dsp:cNvSpPr/>
      </dsp:nvSpPr>
      <dsp:spPr>
        <a:xfrm>
          <a:off x="3276505" y="1571269"/>
          <a:ext cx="2081459" cy="1383424"/>
        </a:xfrm>
        <a:prstGeom prst="roundRect">
          <a:avLst>
            <a:gd name="adj" fmla="val 10000"/>
          </a:avLst>
        </a:prstGeom>
        <a:gradFill rotWithShape="0">
          <a:gsLst>
            <a:gs pos="0">
              <a:schemeClr val="accent3">
                <a:alpha val="70000"/>
                <a:hueOff val="0"/>
                <a:satOff val="0"/>
                <a:lumOff val="0"/>
                <a:alphaOff val="0"/>
                <a:tint val="50000"/>
                <a:satMod val="300000"/>
              </a:schemeClr>
            </a:gs>
            <a:gs pos="35000">
              <a:schemeClr val="accent3">
                <a:alpha val="70000"/>
                <a:hueOff val="0"/>
                <a:satOff val="0"/>
                <a:lumOff val="0"/>
                <a:alphaOff val="0"/>
                <a:tint val="37000"/>
                <a:satMod val="300000"/>
              </a:schemeClr>
            </a:gs>
            <a:gs pos="100000">
              <a:schemeClr val="accent3">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xmlns:a="http://schemas.openxmlformats.org/drawingml/2006/main" marL="0" lvl="0" indent="0" algn="ctr" defTabSz="800100">
            <a:lnSpc>
              <a:spcPct val="90000"/>
            </a:lnSpc>
            <a:spcBef>
              <a:spcPct val="0"/>
            </a:spcBef>
            <a:spcAft>
              <a:spcPct val="35000"/>
            </a:spcAft>
            <a:buNone/>
          </a:pPr>
          <a:r xmlns:a="http://schemas.openxmlformats.org/drawingml/2006/main">
            <a:rPr lang="uk" sz="1800" kern="1200" noProof="0" dirty="0"/>
            <a:t>борг</a:t>
          </a:r>
        </a:p>
      </dsp:txBody>
      <dsp:txXfrm>
        <a:off x="3317024" y="1611788"/>
        <a:ext cx="2000421" cy="1302386"/>
      </dsp:txXfrm>
    </dsp:sp>
    <dsp:sp modelId="{81D45675-5D71-4466-8138-43A89FA60F8E}">
      <dsp:nvSpPr>
        <dsp:cNvPr id="0" name=""/>
        <dsp:cNvSpPr/>
      </dsp:nvSpPr>
      <dsp:spPr>
        <a:xfrm>
          <a:off x="3276505" y="3142517"/>
          <a:ext cx="1019323" cy="1383424"/>
        </a:xfrm>
        <a:prstGeom prst="roundRect">
          <a:avLst>
            <a:gd name="adj" fmla="val 10000"/>
          </a:avLst>
        </a:prstGeom>
        <a:gradFill rotWithShape="0">
          <a:gsLst>
            <a:gs pos="0">
              <a:schemeClr val="accent3">
                <a:alpha val="50000"/>
                <a:hueOff val="0"/>
                <a:satOff val="0"/>
                <a:lumOff val="0"/>
                <a:alphaOff val="0"/>
                <a:tint val="50000"/>
                <a:satMod val="300000"/>
              </a:schemeClr>
            </a:gs>
            <a:gs pos="35000">
              <a:schemeClr val="accent3">
                <a:alpha val="50000"/>
                <a:hueOff val="0"/>
                <a:satOff val="0"/>
                <a:lumOff val="0"/>
                <a:alphaOff val="0"/>
                <a:tint val="37000"/>
                <a:satMod val="300000"/>
              </a:schemeClr>
            </a:gs>
            <a:gs pos="100000">
              <a:schemeClr val="accent3">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xmlns:a="http://schemas.openxmlformats.org/drawingml/2006/main" marL="0" lvl="0" indent="0" algn="ctr" defTabSz="800100">
            <a:lnSpc>
              <a:spcPct val="90000"/>
            </a:lnSpc>
            <a:spcBef>
              <a:spcPct val="0"/>
            </a:spcBef>
            <a:spcAft>
              <a:spcPct val="35000"/>
            </a:spcAft>
            <a:buNone/>
          </a:pPr>
          <a:r xmlns:a="http://schemas.openxmlformats.org/drawingml/2006/main">
            <a:rPr lang="uk" sz="1800" kern="1200" noProof="0" dirty="0"/>
            <a:t>Кредити</a:t>
          </a:r>
        </a:p>
      </dsp:txBody>
      <dsp:txXfrm>
        <a:off x="3306360" y="3172372"/>
        <a:ext cx="959613" cy="1323714"/>
      </dsp:txXfrm>
    </dsp:sp>
    <dsp:sp modelId="{4A96CE7B-4392-4591-8BCB-8C3B1F030591}">
      <dsp:nvSpPr>
        <dsp:cNvPr id="0" name=""/>
        <dsp:cNvSpPr/>
      </dsp:nvSpPr>
      <dsp:spPr>
        <a:xfrm>
          <a:off x="4338641" y="3142517"/>
          <a:ext cx="1019323" cy="1383424"/>
        </a:xfrm>
        <a:prstGeom prst="roundRect">
          <a:avLst>
            <a:gd name="adj" fmla="val 10000"/>
          </a:avLst>
        </a:prstGeom>
        <a:gradFill rotWithShape="0">
          <a:gsLst>
            <a:gs pos="0">
              <a:schemeClr val="accent3">
                <a:alpha val="50000"/>
                <a:hueOff val="0"/>
                <a:satOff val="0"/>
                <a:lumOff val="0"/>
                <a:alphaOff val="0"/>
                <a:tint val="50000"/>
                <a:satMod val="300000"/>
              </a:schemeClr>
            </a:gs>
            <a:gs pos="35000">
              <a:schemeClr val="accent3">
                <a:alpha val="50000"/>
                <a:hueOff val="0"/>
                <a:satOff val="0"/>
                <a:lumOff val="0"/>
                <a:alphaOff val="0"/>
                <a:tint val="37000"/>
                <a:satMod val="300000"/>
              </a:schemeClr>
            </a:gs>
            <a:gs pos="100000">
              <a:schemeClr val="accent3">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xmlns:a="http://schemas.openxmlformats.org/drawingml/2006/main" marL="0" lvl="0" indent="0" algn="ctr" defTabSz="800100">
            <a:lnSpc>
              <a:spcPct val="90000"/>
            </a:lnSpc>
            <a:spcBef>
              <a:spcPct val="0"/>
            </a:spcBef>
            <a:spcAft>
              <a:spcPct val="35000"/>
            </a:spcAft>
            <a:buNone/>
          </a:pPr>
          <a:r xmlns:a="http://schemas.openxmlformats.org/drawingml/2006/main">
            <a:rPr lang="uk" sz="1800" kern="1200" noProof="0" dirty="0"/>
            <a:t>Гарантії</a:t>
          </a:r>
        </a:p>
      </dsp:txBody>
      <dsp:txXfrm>
        <a:off x="4368496" y="3172372"/>
        <a:ext cx="959613" cy="1323714"/>
      </dsp:txXfrm>
    </dsp:sp>
    <dsp:sp modelId="{8CF747C6-3CAC-41F9-9434-7F8EB22A5D63}">
      <dsp:nvSpPr>
        <dsp:cNvPr id="0" name=""/>
        <dsp:cNvSpPr/>
      </dsp:nvSpPr>
      <dsp:spPr>
        <a:xfrm>
          <a:off x="5529211" y="21"/>
          <a:ext cx="5439111" cy="1383424"/>
        </a:xfrm>
        <a:prstGeom prst="roundRect">
          <a:avLst>
            <a:gd name="adj" fmla="val 10000"/>
          </a:avLst>
        </a:prstGeom>
        <a:gradFill rotWithShape="0">
          <a:gsLst>
            <a:gs pos="0">
              <a:schemeClr val="accent3">
                <a:alpha val="80000"/>
                <a:hueOff val="0"/>
                <a:satOff val="0"/>
                <a:lumOff val="0"/>
                <a:alphaOff val="0"/>
                <a:tint val="50000"/>
                <a:satMod val="300000"/>
              </a:schemeClr>
            </a:gs>
            <a:gs pos="35000">
              <a:schemeClr val="accent3">
                <a:alpha val="80000"/>
                <a:hueOff val="0"/>
                <a:satOff val="0"/>
                <a:lumOff val="0"/>
                <a:alphaOff val="0"/>
                <a:tint val="37000"/>
                <a:satMod val="300000"/>
              </a:schemeClr>
            </a:gs>
            <a:gs pos="100000">
              <a:schemeClr val="accent3">
                <a:alpha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xmlns:a="http://schemas.openxmlformats.org/drawingml/2006/main" marL="0" lvl="0" indent="0" algn="ctr" defTabSz="1955800">
            <a:lnSpc>
              <a:spcPct val="90000"/>
            </a:lnSpc>
            <a:spcBef>
              <a:spcPct val="0"/>
            </a:spcBef>
            <a:spcAft>
              <a:spcPct val="35000"/>
            </a:spcAft>
            <a:buNone/>
          </a:pPr>
          <a:r xmlns:a="http://schemas.openxmlformats.org/drawingml/2006/main">
            <a:rPr lang="uk" sz="4400" kern="1200" noProof="0" dirty="0"/>
            <a:t>Приватний</a:t>
          </a:r>
        </a:p>
      </dsp:txBody>
      <dsp:txXfrm>
        <a:off x="5569730" y="40540"/>
        <a:ext cx="5358073" cy="1302386"/>
      </dsp:txXfrm>
    </dsp:sp>
    <dsp:sp modelId="{FD7DB4C4-FBCC-48C4-BEFE-958241BCDD82}">
      <dsp:nvSpPr>
        <dsp:cNvPr id="0" name=""/>
        <dsp:cNvSpPr/>
      </dsp:nvSpPr>
      <dsp:spPr>
        <a:xfrm>
          <a:off x="5529211" y="1571269"/>
          <a:ext cx="1019323" cy="1383424"/>
        </a:xfrm>
        <a:prstGeom prst="roundRect">
          <a:avLst>
            <a:gd name="adj" fmla="val 10000"/>
          </a:avLst>
        </a:prstGeom>
        <a:gradFill rotWithShape="0">
          <a:gsLst>
            <a:gs pos="0">
              <a:schemeClr val="accent3">
                <a:alpha val="70000"/>
                <a:hueOff val="0"/>
                <a:satOff val="0"/>
                <a:lumOff val="0"/>
                <a:alphaOff val="0"/>
                <a:tint val="50000"/>
                <a:satMod val="300000"/>
              </a:schemeClr>
            </a:gs>
            <a:gs pos="35000">
              <a:schemeClr val="accent3">
                <a:alpha val="70000"/>
                <a:hueOff val="0"/>
                <a:satOff val="0"/>
                <a:lumOff val="0"/>
                <a:alphaOff val="0"/>
                <a:tint val="37000"/>
                <a:satMod val="300000"/>
              </a:schemeClr>
            </a:gs>
            <a:gs pos="100000">
              <a:schemeClr val="accent3">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xmlns:a="http://schemas.openxmlformats.org/drawingml/2006/main" marL="0" lvl="0" indent="0" algn="ctr" defTabSz="711200">
            <a:lnSpc>
              <a:spcPct val="90000"/>
            </a:lnSpc>
            <a:spcBef>
              <a:spcPct val="0"/>
            </a:spcBef>
            <a:spcAft>
              <a:spcPct val="35000"/>
            </a:spcAft>
            <a:buNone/>
          </a:pPr>
          <a:r xmlns:a="http://schemas.openxmlformats.org/drawingml/2006/main">
            <a:rPr lang="uk" sz="1600" kern="1200" noProof="0" dirty="0"/>
            <a:t>Ангели-інвестори</a:t>
          </a:r>
        </a:p>
      </dsp:txBody>
      <dsp:txXfrm>
        <a:off x="5559066" y="1601124"/>
        <a:ext cx="959613" cy="1323714"/>
      </dsp:txXfrm>
    </dsp:sp>
    <dsp:sp modelId="{FB3BCA95-2F99-400D-909A-2D098DE8F941}">
      <dsp:nvSpPr>
        <dsp:cNvPr id="0" name=""/>
        <dsp:cNvSpPr/>
      </dsp:nvSpPr>
      <dsp:spPr>
        <a:xfrm>
          <a:off x="6634158" y="1571269"/>
          <a:ext cx="1019323" cy="1383424"/>
        </a:xfrm>
        <a:prstGeom prst="roundRect">
          <a:avLst>
            <a:gd name="adj" fmla="val 10000"/>
          </a:avLst>
        </a:prstGeom>
        <a:gradFill rotWithShape="0">
          <a:gsLst>
            <a:gs pos="0">
              <a:schemeClr val="accent3">
                <a:alpha val="70000"/>
                <a:hueOff val="0"/>
                <a:satOff val="0"/>
                <a:lumOff val="0"/>
                <a:alphaOff val="0"/>
                <a:tint val="50000"/>
                <a:satMod val="300000"/>
              </a:schemeClr>
            </a:gs>
            <a:gs pos="35000">
              <a:schemeClr val="accent3">
                <a:alpha val="70000"/>
                <a:hueOff val="0"/>
                <a:satOff val="0"/>
                <a:lumOff val="0"/>
                <a:alphaOff val="0"/>
                <a:tint val="37000"/>
                <a:satMod val="300000"/>
              </a:schemeClr>
            </a:gs>
            <a:gs pos="100000">
              <a:schemeClr val="accent3">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xmlns:a="http://schemas.openxmlformats.org/drawingml/2006/main" marL="0" lvl="0" indent="0" algn="ctr" defTabSz="711200">
            <a:lnSpc>
              <a:spcPct val="90000"/>
            </a:lnSpc>
            <a:spcBef>
              <a:spcPct val="0"/>
            </a:spcBef>
            <a:spcAft>
              <a:spcPct val="35000"/>
            </a:spcAft>
            <a:buNone/>
          </a:pPr>
          <a:r xmlns:a="http://schemas.openxmlformats.org/drawingml/2006/main">
            <a:rPr lang="uk" sz="1600" kern="1200" noProof="0" dirty="0"/>
            <a:t>Венчурний капітал</a:t>
          </a:r>
        </a:p>
      </dsp:txBody>
      <dsp:txXfrm>
        <a:off x="6664013" y="1601124"/>
        <a:ext cx="959613" cy="1323714"/>
      </dsp:txXfrm>
    </dsp:sp>
    <dsp:sp modelId="{BB33C788-7451-4837-9CB8-7051F2C12FCD}">
      <dsp:nvSpPr>
        <dsp:cNvPr id="0" name=""/>
        <dsp:cNvSpPr/>
      </dsp:nvSpPr>
      <dsp:spPr>
        <a:xfrm>
          <a:off x="7739105" y="1571269"/>
          <a:ext cx="1019323" cy="1383424"/>
        </a:xfrm>
        <a:prstGeom prst="roundRect">
          <a:avLst>
            <a:gd name="adj" fmla="val 10000"/>
          </a:avLst>
        </a:prstGeom>
        <a:gradFill rotWithShape="0">
          <a:gsLst>
            <a:gs pos="0">
              <a:schemeClr val="accent3">
                <a:alpha val="70000"/>
                <a:hueOff val="0"/>
                <a:satOff val="0"/>
                <a:lumOff val="0"/>
                <a:alphaOff val="0"/>
                <a:tint val="50000"/>
                <a:satMod val="300000"/>
              </a:schemeClr>
            </a:gs>
            <a:gs pos="35000">
              <a:schemeClr val="accent3">
                <a:alpha val="70000"/>
                <a:hueOff val="0"/>
                <a:satOff val="0"/>
                <a:lumOff val="0"/>
                <a:alphaOff val="0"/>
                <a:tint val="37000"/>
                <a:satMod val="300000"/>
              </a:schemeClr>
            </a:gs>
            <a:gs pos="100000">
              <a:schemeClr val="accent3">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xmlns:a="http://schemas.openxmlformats.org/drawingml/2006/main" marL="0" lvl="0" indent="0" algn="ctr" defTabSz="711200">
            <a:lnSpc>
              <a:spcPct val="90000"/>
            </a:lnSpc>
            <a:spcBef>
              <a:spcPct val="0"/>
            </a:spcBef>
            <a:spcAft>
              <a:spcPct val="35000"/>
            </a:spcAft>
            <a:buNone/>
          </a:pPr>
          <a:r xmlns:a="http://schemas.openxmlformats.org/drawingml/2006/main">
            <a:rPr lang="uk" sz="1600" kern="1200" noProof="0" dirty="0"/>
            <a:t>Прискорювачі</a:t>
          </a:r>
        </a:p>
      </dsp:txBody>
      <dsp:txXfrm>
        <a:off x="7768960" y="1601124"/>
        <a:ext cx="959613" cy="1323714"/>
      </dsp:txXfrm>
    </dsp:sp>
    <dsp:sp modelId="{F5671653-D421-484A-AE76-9D559A07BE98}">
      <dsp:nvSpPr>
        <dsp:cNvPr id="0" name=""/>
        <dsp:cNvSpPr/>
      </dsp:nvSpPr>
      <dsp:spPr>
        <a:xfrm>
          <a:off x="8844052" y="1571269"/>
          <a:ext cx="1019323" cy="1383424"/>
        </a:xfrm>
        <a:prstGeom prst="roundRect">
          <a:avLst>
            <a:gd name="adj" fmla="val 10000"/>
          </a:avLst>
        </a:prstGeom>
        <a:gradFill rotWithShape="0">
          <a:gsLst>
            <a:gs pos="0">
              <a:schemeClr val="accent3">
                <a:alpha val="70000"/>
                <a:hueOff val="0"/>
                <a:satOff val="0"/>
                <a:lumOff val="0"/>
                <a:alphaOff val="0"/>
                <a:tint val="50000"/>
                <a:satMod val="300000"/>
              </a:schemeClr>
            </a:gs>
            <a:gs pos="35000">
              <a:schemeClr val="accent3">
                <a:alpha val="70000"/>
                <a:hueOff val="0"/>
                <a:satOff val="0"/>
                <a:lumOff val="0"/>
                <a:alphaOff val="0"/>
                <a:tint val="37000"/>
                <a:satMod val="300000"/>
              </a:schemeClr>
            </a:gs>
            <a:gs pos="100000">
              <a:schemeClr val="accent3">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xmlns:a="http://schemas.openxmlformats.org/drawingml/2006/main" marL="0" lvl="0" indent="0" algn="ctr" defTabSz="711200">
            <a:lnSpc>
              <a:spcPct val="90000"/>
            </a:lnSpc>
            <a:spcBef>
              <a:spcPct val="0"/>
            </a:spcBef>
            <a:spcAft>
              <a:spcPct val="35000"/>
            </a:spcAft>
            <a:buNone/>
          </a:pPr>
          <a:r xmlns:a="http://schemas.openxmlformats.org/drawingml/2006/main">
            <a:rPr lang="uk" sz="1600" kern="1200" noProof="0" dirty="0"/>
            <a:t>Власний</a:t>
          </a:r>
        </a:p>
      </dsp:txBody>
      <dsp:txXfrm>
        <a:off x="8873907" y="1601124"/>
        <a:ext cx="959613" cy="1323714"/>
      </dsp:txXfrm>
    </dsp:sp>
    <dsp:sp modelId="{9B1AD5BD-392E-4C9D-AAB3-ADF284A1382C}">
      <dsp:nvSpPr>
        <dsp:cNvPr id="0" name=""/>
        <dsp:cNvSpPr/>
      </dsp:nvSpPr>
      <dsp:spPr>
        <a:xfrm>
          <a:off x="9948999" y="1571269"/>
          <a:ext cx="1019323" cy="1383424"/>
        </a:xfrm>
        <a:prstGeom prst="roundRect">
          <a:avLst>
            <a:gd name="adj" fmla="val 10000"/>
          </a:avLst>
        </a:prstGeom>
        <a:gradFill rotWithShape="0">
          <a:gsLst>
            <a:gs pos="0">
              <a:schemeClr val="accent3">
                <a:alpha val="70000"/>
                <a:hueOff val="0"/>
                <a:satOff val="0"/>
                <a:lumOff val="0"/>
                <a:alphaOff val="0"/>
                <a:tint val="50000"/>
                <a:satMod val="300000"/>
              </a:schemeClr>
            </a:gs>
            <a:gs pos="35000">
              <a:schemeClr val="accent3">
                <a:alpha val="70000"/>
                <a:hueOff val="0"/>
                <a:satOff val="0"/>
                <a:lumOff val="0"/>
                <a:alphaOff val="0"/>
                <a:tint val="37000"/>
                <a:satMod val="300000"/>
              </a:schemeClr>
            </a:gs>
            <a:gs pos="100000">
              <a:schemeClr val="accent3">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xmlns:a="http://schemas.openxmlformats.org/drawingml/2006/main" marL="0" lvl="0" indent="0" algn="ctr" defTabSz="711200">
            <a:lnSpc>
              <a:spcPct val="90000"/>
            </a:lnSpc>
            <a:spcBef>
              <a:spcPct val="0"/>
            </a:spcBef>
            <a:spcAft>
              <a:spcPct val="35000"/>
            </a:spcAft>
            <a:buNone/>
          </a:pPr>
          <a:r xmlns:a="http://schemas.openxmlformats.org/drawingml/2006/main">
            <a:rPr lang="uk" sz="1600" kern="1200" noProof="0" dirty="0"/>
            <a:t>Краудфандинг</a:t>
          </a:r>
        </a:p>
      </dsp:txBody>
      <dsp:txXfrm>
        <a:off x="9978854" y="1601124"/>
        <a:ext cx="959613" cy="1323714"/>
      </dsp:txXfrm>
    </dsp:sp>
    <dsp:sp modelId="{360C3372-A6E9-4560-97BA-343DE3110321}">
      <dsp:nvSpPr>
        <dsp:cNvPr id="0" name=""/>
        <dsp:cNvSpPr/>
      </dsp:nvSpPr>
      <dsp:spPr>
        <a:xfrm>
          <a:off x="9948999" y="3142517"/>
          <a:ext cx="1019323" cy="1383424"/>
        </a:xfrm>
        <a:prstGeom prst="roundRect">
          <a:avLst>
            <a:gd name="adj" fmla="val 10000"/>
          </a:avLst>
        </a:prstGeom>
        <a:gradFill rotWithShape="0">
          <a:gsLst>
            <a:gs pos="0">
              <a:schemeClr val="accent3">
                <a:alpha val="50000"/>
                <a:hueOff val="0"/>
                <a:satOff val="0"/>
                <a:lumOff val="0"/>
                <a:alphaOff val="0"/>
                <a:tint val="50000"/>
                <a:satMod val="300000"/>
              </a:schemeClr>
            </a:gs>
            <a:gs pos="35000">
              <a:schemeClr val="accent3">
                <a:alpha val="50000"/>
                <a:hueOff val="0"/>
                <a:satOff val="0"/>
                <a:lumOff val="0"/>
                <a:alphaOff val="0"/>
                <a:tint val="37000"/>
                <a:satMod val="300000"/>
              </a:schemeClr>
            </a:gs>
            <a:gs pos="100000">
              <a:schemeClr val="accent3">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xmlns:a="http://schemas.openxmlformats.org/drawingml/2006/main" marL="0" lvl="0" indent="0" algn="ctr" defTabSz="711200">
            <a:lnSpc>
              <a:spcPct val="90000"/>
            </a:lnSpc>
            <a:spcBef>
              <a:spcPct val="0"/>
            </a:spcBef>
            <a:spcAft>
              <a:spcPct val="35000"/>
            </a:spcAft>
            <a:buNone/>
          </a:pPr>
          <a:r xmlns:a="http://schemas.openxmlformats.org/drawingml/2006/main">
            <a:rPr lang="uk" sz="1600" kern="1200" noProof="0" dirty="0"/>
            <a:t>ICO</a:t>
          </a:r>
        </a:p>
      </dsp:txBody>
      <dsp:txXfrm>
        <a:off x="9978854" y="3172372"/>
        <a:ext cx="959613" cy="1323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620FC-23F2-47DF-B917-9EE6026D4633}">
      <dsp:nvSpPr>
        <dsp:cNvPr id="0" name=""/>
        <dsp:cNvSpPr/>
      </dsp:nvSpPr>
      <dsp:spPr>
        <a:xfrm>
          <a:off x="27223" y="2636"/>
          <a:ext cx="2465832" cy="6164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xmlns:a="http://schemas.openxmlformats.org/drawingml/2006/main" marL="0" lvl="0" indent="0" algn="l" defTabSz="711200">
            <a:lnSpc>
              <a:spcPct val="90000"/>
            </a:lnSpc>
            <a:spcBef>
              <a:spcPct val="0"/>
            </a:spcBef>
            <a:spcAft>
              <a:spcPct val="35000"/>
            </a:spcAft>
            <a:buNone/>
          </a:pPr>
          <a:r xmlns:a="http://schemas.openxmlformats.org/drawingml/2006/main">
            <a:rPr lang="uk" sz="1600" b="1" kern="1200" dirty="0"/>
            <a:t>1. Ви поза межами</a:t>
          </a:r>
          <a:r xmlns:a="http://schemas.openxmlformats.org/drawingml/2006/main">
            <a:rPr lang="uk" sz="1600" b="1" kern="1200" dirty="0"/>
            <a:t> </a:t>
          </a:r>
          <a:r xmlns:a="http://schemas.openxmlformats.org/drawingml/2006/main">
            <a:rPr lang="uk" sz="1600" b="1" kern="1200" dirty="0" err="1"/>
            <a:t>етап </a:t>
          </a:r>
          <a:r xmlns:a="http://schemas.openxmlformats.org/drawingml/2006/main">
            <a:rPr lang="uk" sz="1600" b="1" kern="1200" dirty="0"/>
            <a:t>запуску?</a:t>
          </a:r>
        </a:p>
      </dsp:txBody>
      <dsp:txXfrm>
        <a:off x="45278" y="20691"/>
        <a:ext cx="2429722" cy="580348"/>
      </dsp:txXfrm>
    </dsp:sp>
    <dsp:sp modelId="{16A6B525-D98F-40DA-8C46-482537C274AC}">
      <dsp:nvSpPr>
        <dsp:cNvPr id="0" name=""/>
        <dsp:cNvSpPr/>
      </dsp:nvSpPr>
      <dsp:spPr>
        <a:xfrm rot="5400000">
          <a:off x="1144554" y="634506"/>
          <a:ext cx="231171" cy="27740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5400000">
        <a:off x="1176918" y="657624"/>
        <a:ext cx="166444" cy="161820"/>
      </dsp:txXfrm>
    </dsp:sp>
    <dsp:sp modelId="{AF9F2827-B406-4536-AC0A-987820C3EA7E}">
      <dsp:nvSpPr>
        <dsp:cNvPr id="0" name=""/>
        <dsp:cNvSpPr/>
      </dsp:nvSpPr>
      <dsp:spPr>
        <a:xfrm>
          <a:off x="27223" y="927323"/>
          <a:ext cx="2465832" cy="61645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xmlns:a="http://schemas.openxmlformats.org/drawingml/2006/main" marL="0" lvl="0" indent="0" algn="l" defTabSz="711200">
            <a:lnSpc>
              <a:spcPct val="90000"/>
            </a:lnSpc>
            <a:spcBef>
              <a:spcPct val="0"/>
            </a:spcBef>
            <a:spcAft>
              <a:spcPct val="35000"/>
            </a:spcAft>
            <a:buNone/>
          </a:pPr>
          <a:r xmlns:a="http://schemas.openxmlformats.org/drawingml/2006/main">
            <a:rPr lang="uk" sz="1600" b="1" kern="1200" dirty="0"/>
            <a:t>2 </a:t>
          </a:r>
          <a:r xmlns:a="http://schemas.openxmlformats.org/drawingml/2006/main">
            <a:rPr lang="uk" sz="1400" b="1" kern="1200" dirty="0"/>
            <a:t>. Пошук інвестора</a:t>
          </a:r>
        </a:p>
        <a:p>
          <a:pPr xmlns:a="http://schemas.openxmlformats.org/drawingml/2006/main" marL="114300" lvl="1" indent="-114300" algn="l" defTabSz="622300">
            <a:lnSpc>
              <a:spcPct val="90000"/>
            </a:lnSpc>
            <a:spcBef>
              <a:spcPct val="0"/>
            </a:spcBef>
            <a:spcAft>
              <a:spcPct val="15000"/>
            </a:spcAft>
            <a:buChar char="•"/>
          </a:pPr>
          <a:r xmlns:a="http://schemas.openxmlformats.org/drawingml/2006/main">
            <a:rPr lang="uk" sz="1400" b="1" kern="1200" dirty="0">
              <a:hlinkClick xmlns:r="http://schemas.openxmlformats.org/officeDocument/2006/relationships" r:id="rId1"/>
            </a:rPr>
            <a:t>Angel.co </a:t>
          </a:r>
          <a:r xmlns:a="http://schemas.openxmlformats.org/drawingml/2006/main">
            <a:rPr lang="uk" sz="1400" b="1" kern="1200" dirty="0"/>
            <a:t>, </a:t>
          </a:r>
          <a:r xmlns:a="http://schemas.openxmlformats.org/drawingml/2006/main">
            <a:rPr lang="uk" sz="1400" b="1" kern="1200" dirty="0">
              <a:hlinkClick xmlns:r="http://schemas.openxmlformats.org/officeDocument/2006/relationships" r:id="rId2"/>
            </a:rPr>
            <a:t>EBAN </a:t>
          </a:r>
          <a:r xmlns:a="http://schemas.openxmlformats.org/drawingml/2006/main">
            <a:rPr lang="uk" sz="1400" b="1" kern="1200" dirty="0"/>
            <a:t>, …</a:t>
          </a:r>
        </a:p>
      </dsp:txBody>
      <dsp:txXfrm>
        <a:off x="45278" y="945378"/>
        <a:ext cx="2429722" cy="580348"/>
      </dsp:txXfrm>
    </dsp:sp>
    <dsp:sp modelId="{1BC9D23B-2AE9-424C-9AFD-BABE0C8AD9E4}">
      <dsp:nvSpPr>
        <dsp:cNvPr id="0" name=""/>
        <dsp:cNvSpPr/>
      </dsp:nvSpPr>
      <dsp:spPr>
        <a:xfrm rot="5400000">
          <a:off x="1144554" y="1559193"/>
          <a:ext cx="231171" cy="27740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5400000">
        <a:off x="1176918" y="1582311"/>
        <a:ext cx="166444" cy="161820"/>
      </dsp:txXfrm>
    </dsp:sp>
    <dsp:sp modelId="{C3D2755C-D7D1-4697-AD0B-B84690222EF1}">
      <dsp:nvSpPr>
        <dsp:cNvPr id="0" name=""/>
        <dsp:cNvSpPr/>
      </dsp:nvSpPr>
      <dsp:spPr>
        <a:xfrm>
          <a:off x="27223" y="1852010"/>
          <a:ext cx="2465832" cy="61645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xmlns:a="http://schemas.openxmlformats.org/drawingml/2006/main" marL="0" lvl="0" indent="0" algn="l" defTabSz="622300">
            <a:lnSpc>
              <a:spcPct val="90000"/>
            </a:lnSpc>
            <a:spcBef>
              <a:spcPct val="0"/>
            </a:spcBef>
            <a:spcAft>
              <a:spcPct val="35000"/>
            </a:spcAft>
            <a:buNone/>
          </a:pPr>
          <a:r xmlns:a="http://schemas.openxmlformats.org/drawingml/2006/main">
            <a:rPr lang="uk" sz="1400" b="1" kern="1200" dirty="0"/>
            <a:t>3 </a:t>
          </a:r>
          <a:r xmlns:a="http://schemas.openxmlformats.org/drawingml/2006/main">
            <a:rPr lang="uk" sz="1600" b="1" kern="1200" dirty="0"/>
            <a:t>. </a:t>
          </a:r>
          <a:r xmlns:a="http://schemas.openxmlformats.org/drawingml/2006/main">
            <a:rPr lang="uk" sz="1400" b="1" kern="1200" dirty="0"/>
            <a:t>Підготуйте хорошу подачу</a:t>
          </a:r>
        </a:p>
        <a:p>
          <a:pPr xmlns:a="http://schemas.openxmlformats.org/drawingml/2006/main" marL="114300" lvl="1" indent="-114300" algn="l" defTabSz="622300">
            <a:lnSpc>
              <a:spcPct val="90000"/>
            </a:lnSpc>
            <a:spcBef>
              <a:spcPct val="0"/>
            </a:spcBef>
            <a:spcAft>
              <a:spcPct val="15000"/>
            </a:spcAft>
            <a:buChar char="•"/>
          </a:pPr>
          <a:r xmlns:a="http://schemas.openxmlformats.org/drawingml/2006/main">
            <a:rPr lang="uk" sz="1400" b="1" kern="1200" dirty="0"/>
            <a:t>+ фінансові прогнози</a:t>
          </a:r>
        </a:p>
      </dsp:txBody>
      <dsp:txXfrm>
        <a:off x="45278" y="1870065"/>
        <a:ext cx="2429722" cy="580348"/>
      </dsp:txXfrm>
    </dsp:sp>
    <dsp:sp modelId="{A7701DE2-F407-4B6B-AF17-3933016A7F98}">
      <dsp:nvSpPr>
        <dsp:cNvPr id="0" name=""/>
        <dsp:cNvSpPr/>
      </dsp:nvSpPr>
      <dsp:spPr>
        <a:xfrm rot="5400000">
          <a:off x="1144554" y="2483880"/>
          <a:ext cx="231171" cy="27740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5400000">
        <a:off x="1176918" y="2506998"/>
        <a:ext cx="166444" cy="161820"/>
      </dsp:txXfrm>
    </dsp:sp>
    <dsp:sp modelId="{3BA1A971-74F8-4703-90EC-8D0A711E24DB}">
      <dsp:nvSpPr>
        <dsp:cNvPr id="0" name=""/>
        <dsp:cNvSpPr/>
      </dsp:nvSpPr>
      <dsp:spPr>
        <a:xfrm>
          <a:off x="27223" y="2776698"/>
          <a:ext cx="2465832" cy="61645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xmlns:a="http://schemas.openxmlformats.org/drawingml/2006/main" marL="0" lvl="0" indent="0" algn="l" defTabSz="622300">
            <a:lnSpc>
              <a:spcPct val="90000"/>
            </a:lnSpc>
            <a:spcBef>
              <a:spcPct val="0"/>
            </a:spcBef>
            <a:spcAft>
              <a:spcPct val="35000"/>
            </a:spcAft>
            <a:buNone/>
          </a:pPr>
          <a:r xmlns:a="http://schemas.openxmlformats.org/drawingml/2006/main">
            <a:rPr lang="uk" sz="1400" b="1" kern="1200" dirty="0"/>
            <a:t>4 </a:t>
          </a:r>
          <a:r xmlns:a="http://schemas.openxmlformats.org/drawingml/2006/main">
            <a:rPr lang="uk" sz="1200" b="1" kern="1200" dirty="0"/>
            <a:t>. Визначтеся з правом власності</a:t>
          </a:r>
        </a:p>
        <a:p>
          <a:pPr xmlns:a="http://schemas.openxmlformats.org/drawingml/2006/main" marL="114300" lvl="1" indent="-114300" algn="l" defTabSz="533400">
            <a:lnSpc>
              <a:spcPct val="90000"/>
            </a:lnSpc>
            <a:spcBef>
              <a:spcPct val="0"/>
            </a:spcBef>
            <a:spcAft>
              <a:spcPct val="15000"/>
            </a:spcAft>
            <a:buChar char="•"/>
          </a:pPr>
          <a:r xmlns:a="http://schemas.openxmlformats.org/drawingml/2006/main">
            <a:rPr lang="uk" sz="1200" b="1" kern="1200" dirty="0"/>
            <a:t>Але не здавайтеся занадто багато (&lt; 30%)</a:t>
          </a:r>
        </a:p>
      </dsp:txBody>
      <dsp:txXfrm>
        <a:off x="45278" y="2794753"/>
        <a:ext cx="2429722" cy="580348"/>
      </dsp:txXfrm>
    </dsp:sp>
    <dsp:sp modelId="{36C6BA8A-1F25-49D6-AEFF-980C7B68E66B}">
      <dsp:nvSpPr>
        <dsp:cNvPr id="0" name=""/>
        <dsp:cNvSpPr/>
      </dsp:nvSpPr>
      <dsp:spPr>
        <a:xfrm rot="5400000">
          <a:off x="1144554" y="3408567"/>
          <a:ext cx="231171" cy="27740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176918" y="3431685"/>
        <a:ext cx="166444" cy="161820"/>
      </dsp:txXfrm>
    </dsp:sp>
    <dsp:sp modelId="{554D4D98-F448-4F31-AA28-8C24AB82FB42}">
      <dsp:nvSpPr>
        <dsp:cNvPr id="0" name=""/>
        <dsp:cNvSpPr/>
      </dsp:nvSpPr>
      <dsp:spPr>
        <a:xfrm>
          <a:off x="27223" y="3701385"/>
          <a:ext cx="2465832" cy="616458"/>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xmlns:a="http://schemas.openxmlformats.org/drawingml/2006/main" marL="0" lvl="0" indent="0" algn="l" defTabSz="622300">
            <a:lnSpc>
              <a:spcPct val="90000"/>
            </a:lnSpc>
            <a:spcBef>
              <a:spcPct val="0"/>
            </a:spcBef>
            <a:spcAft>
              <a:spcPct val="35000"/>
            </a:spcAft>
            <a:buNone/>
          </a:pPr>
          <a:r xmlns:a="http://schemas.openxmlformats.org/drawingml/2006/main">
            <a:rPr lang="uk" sz="1400" b="1" kern="1200" dirty="0"/>
            <a:t>Витрачайте гроші з розумом</a:t>
          </a:r>
        </a:p>
        <a:p>
          <a:pPr xmlns:a="http://schemas.openxmlformats.org/drawingml/2006/main" marL="114300" lvl="1" indent="-114300" algn="l" defTabSz="622300">
            <a:lnSpc>
              <a:spcPct val="90000"/>
            </a:lnSpc>
            <a:spcBef>
              <a:spcPct val="0"/>
            </a:spcBef>
            <a:spcAft>
              <a:spcPct val="15000"/>
            </a:spcAft>
            <a:buChar char="•"/>
          </a:pPr>
          <a:r xmlns:a="http://schemas.openxmlformats.org/drawingml/2006/main">
            <a:rPr lang="uk" sz="1400" b="1" kern="1200" dirty="0"/>
            <a:t>(це не твоє)</a:t>
          </a:r>
        </a:p>
      </dsp:txBody>
      <dsp:txXfrm>
        <a:off x="45278" y="3719440"/>
        <a:ext cx="2429722" cy="5803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620FC-23F2-47DF-B917-9EE6026D4633}">
      <dsp:nvSpPr>
        <dsp:cNvPr id="0" name=""/>
        <dsp:cNvSpPr/>
      </dsp:nvSpPr>
      <dsp:spPr>
        <a:xfrm>
          <a:off x="42685" y="544"/>
          <a:ext cx="2794948" cy="63762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xmlns:a="http://schemas.openxmlformats.org/drawingml/2006/main" marL="0" lvl="0" indent="0" algn="l" defTabSz="533400">
            <a:lnSpc>
              <a:spcPct val="90000"/>
            </a:lnSpc>
            <a:spcBef>
              <a:spcPct val="0"/>
            </a:spcBef>
            <a:spcAft>
              <a:spcPct val="35000"/>
            </a:spcAft>
            <a:buNone/>
          </a:pPr>
          <a:r xmlns:a="http://schemas.openxmlformats.org/drawingml/2006/main">
            <a:rPr lang="uk" sz="1200" b="1" kern="1200" dirty="0"/>
            <a:t>1 </a:t>
          </a:r>
          <a:r xmlns:a="http://schemas.openxmlformats.org/drawingml/2006/main">
            <a:rPr lang="uk" sz="1400" b="1" kern="1200" dirty="0"/>
            <a:t>. </a:t>
          </a:r>
          <a:r xmlns:a="http://schemas.openxmlformats.org/drawingml/2006/main">
            <a:rPr lang="uk" sz="1200" b="1" kern="1200" dirty="0"/>
            <a:t>Проведіть дослідження</a:t>
          </a:r>
        </a:p>
        <a:p>
          <a:pPr xmlns:a="http://schemas.openxmlformats.org/drawingml/2006/main" marL="114300" lvl="1" indent="-114300" algn="l" defTabSz="533400">
            <a:lnSpc>
              <a:spcPct val="90000"/>
            </a:lnSpc>
            <a:spcBef>
              <a:spcPct val="0"/>
            </a:spcBef>
            <a:spcAft>
              <a:spcPct val="15000"/>
            </a:spcAft>
            <a:buChar char="•"/>
          </a:pPr>
          <a:r xmlns:a="http://schemas.openxmlformats.org/drawingml/2006/main">
            <a:rPr lang="uk" sz="1200" b="1" kern="1200" dirty="0"/>
            <a:t>Наставники, місцезнаходження, навчальна програма?</a:t>
          </a:r>
        </a:p>
      </dsp:txBody>
      <dsp:txXfrm>
        <a:off x="61361" y="19220"/>
        <a:ext cx="2757596" cy="600277"/>
      </dsp:txXfrm>
    </dsp:sp>
    <dsp:sp modelId="{16A6B525-D98F-40DA-8C46-482537C274AC}">
      <dsp:nvSpPr>
        <dsp:cNvPr id="0" name=""/>
        <dsp:cNvSpPr/>
      </dsp:nvSpPr>
      <dsp:spPr>
        <a:xfrm rot="5400000">
          <a:off x="1320604" y="654115"/>
          <a:ext cx="239111" cy="28693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354081" y="678026"/>
        <a:ext cx="172159" cy="167378"/>
      </dsp:txXfrm>
    </dsp:sp>
    <dsp:sp modelId="{AF9F2827-B406-4536-AC0A-987820C3EA7E}">
      <dsp:nvSpPr>
        <dsp:cNvPr id="0" name=""/>
        <dsp:cNvSpPr/>
      </dsp:nvSpPr>
      <dsp:spPr>
        <a:xfrm>
          <a:off x="42685" y="956989"/>
          <a:ext cx="2794948" cy="63762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xmlns:a="http://schemas.openxmlformats.org/drawingml/2006/main" marL="0" lvl="0" indent="0" algn="l" defTabSz="533400">
            <a:lnSpc>
              <a:spcPct val="90000"/>
            </a:lnSpc>
            <a:spcBef>
              <a:spcPct val="0"/>
            </a:spcBef>
            <a:spcAft>
              <a:spcPct val="35000"/>
            </a:spcAft>
            <a:buNone/>
          </a:pPr>
          <a:r xmlns:a="http://schemas.openxmlformats.org/drawingml/2006/main">
            <a:rPr lang="uk" sz="1200" b="1" kern="1200" dirty="0"/>
            <a:t>2. Проконсультуватися з випускниками</a:t>
          </a:r>
        </a:p>
        <a:p>
          <a:pPr xmlns:a="http://schemas.openxmlformats.org/drawingml/2006/main" marL="114300" lvl="1" indent="-114300" algn="l" defTabSz="533400">
            <a:lnSpc>
              <a:spcPct val="90000"/>
            </a:lnSpc>
            <a:spcBef>
              <a:spcPct val="0"/>
            </a:spcBef>
            <a:spcAft>
              <a:spcPct val="15000"/>
            </a:spcAft>
            <a:buChar char="•"/>
          </a:pPr>
          <a:r xmlns:a="http://schemas.openxmlformats.org/drawingml/2006/main">
            <a:rPr lang="uk" sz="1200" b="1" kern="1200" dirty="0"/>
            <a:t>Зв'яжіться та обговоріть досвід</a:t>
          </a:r>
        </a:p>
      </dsp:txBody>
      <dsp:txXfrm>
        <a:off x="61361" y="975665"/>
        <a:ext cx="2757596" cy="600277"/>
      </dsp:txXfrm>
    </dsp:sp>
    <dsp:sp modelId="{535DD2B1-81D2-4013-B538-409ED3BF5559}">
      <dsp:nvSpPr>
        <dsp:cNvPr id="0" name=""/>
        <dsp:cNvSpPr/>
      </dsp:nvSpPr>
      <dsp:spPr>
        <a:xfrm rot="5400000">
          <a:off x="1320604" y="1610559"/>
          <a:ext cx="239111" cy="28693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354081" y="1634470"/>
        <a:ext cx="172159" cy="167378"/>
      </dsp:txXfrm>
    </dsp:sp>
    <dsp:sp modelId="{EF7D2D83-0498-443C-AFBD-18174E4EFDF2}">
      <dsp:nvSpPr>
        <dsp:cNvPr id="0" name=""/>
        <dsp:cNvSpPr/>
      </dsp:nvSpPr>
      <dsp:spPr>
        <a:xfrm>
          <a:off x="42685" y="1913433"/>
          <a:ext cx="2794948" cy="63762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xmlns:a="http://schemas.openxmlformats.org/drawingml/2006/main" marL="0" lvl="0" indent="0" algn="l" defTabSz="533400">
            <a:lnSpc>
              <a:spcPct val="90000"/>
            </a:lnSpc>
            <a:spcBef>
              <a:spcPct val="0"/>
            </a:spcBef>
            <a:spcAft>
              <a:spcPct val="35000"/>
            </a:spcAft>
            <a:buNone/>
          </a:pPr>
          <a:r xmlns:a="http://schemas.openxmlformats.org/drawingml/2006/main">
            <a:rPr lang="uk" sz="1200" b="1" kern="1200" dirty="0"/>
            <a:t>3. Зберіть свою команду</a:t>
          </a:r>
        </a:p>
        <a:p>
          <a:pPr xmlns:a="http://schemas.openxmlformats.org/drawingml/2006/main" marL="114300" lvl="1" indent="-114300" algn="l" defTabSz="533400">
            <a:lnSpc>
              <a:spcPct val="90000"/>
            </a:lnSpc>
            <a:spcBef>
              <a:spcPct val="0"/>
            </a:spcBef>
            <a:spcAft>
              <a:spcPct val="15000"/>
            </a:spcAft>
            <a:buChar char="•"/>
          </a:pPr>
          <a:r xmlns:a="http://schemas.openxmlformats.org/drawingml/2006/main">
            <a:rPr lang="uk" sz="1200" b="1" kern="1200" dirty="0"/>
            <a:t>Команда 1 </a:t>
          </a:r>
          <a:r xmlns:a="http://schemas.openxmlformats.org/drawingml/2006/main">
            <a:rPr lang="uk" sz="1200" b="1" kern="1200" baseline="30000" dirty="0"/>
            <a:t>, </a:t>
          </a:r>
          <a:r xmlns:a="http://schemas.openxmlformats.org/drawingml/2006/main">
            <a:rPr lang="uk" sz="1200" b="1" kern="1200" dirty="0"/>
            <a:t>ідея </a:t>
          </a:r>
          <a:r xmlns:a="http://schemas.openxmlformats.org/drawingml/2006/main">
            <a:rPr lang="uk" sz="1200" b="1" kern="1200" baseline="30000" dirty="0"/>
            <a:t>2</a:t>
          </a:r>
          <a:endParaRPr xmlns:a="http://schemas.openxmlformats.org/drawingml/2006/main" lang="en-US" sz="1200" b="1" kern="1200" dirty="0"/>
        </a:p>
      </dsp:txBody>
      <dsp:txXfrm>
        <a:off x="61361" y="1932109"/>
        <a:ext cx="2757596" cy="600277"/>
      </dsp:txXfrm>
    </dsp:sp>
    <dsp:sp modelId="{C9E71675-9A02-4392-8D01-07147CE478D1}">
      <dsp:nvSpPr>
        <dsp:cNvPr id="0" name=""/>
        <dsp:cNvSpPr/>
      </dsp:nvSpPr>
      <dsp:spPr>
        <a:xfrm rot="5400000">
          <a:off x="1320604" y="2567003"/>
          <a:ext cx="239111" cy="28693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354081" y="2590914"/>
        <a:ext cx="172159" cy="167378"/>
      </dsp:txXfrm>
    </dsp:sp>
    <dsp:sp modelId="{8027DE76-D636-4AF1-B982-D73964E29281}">
      <dsp:nvSpPr>
        <dsp:cNvPr id="0" name=""/>
        <dsp:cNvSpPr/>
      </dsp:nvSpPr>
      <dsp:spPr>
        <a:xfrm>
          <a:off x="42685" y="2869877"/>
          <a:ext cx="2794948" cy="63762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xmlns:a="http://schemas.openxmlformats.org/drawingml/2006/main" marL="0" lvl="0" indent="0" algn="l" defTabSz="533400">
            <a:lnSpc>
              <a:spcPct val="90000"/>
            </a:lnSpc>
            <a:spcBef>
              <a:spcPct val="0"/>
            </a:spcBef>
            <a:spcAft>
              <a:spcPct val="35000"/>
            </a:spcAft>
            <a:buNone/>
          </a:pPr>
          <a:r xmlns:a="http://schemas.openxmlformats.org/drawingml/2006/main">
            <a:rPr lang="uk" sz="1200" b="1" kern="1200" dirty="0"/>
            <a:t>4. Підготуйте свій виступ</a:t>
          </a:r>
        </a:p>
        <a:p>
          <a:pPr xmlns:a="http://schemas.openxmlformats.org/drawingml/2006/main" marL="114300" lvl="1" indent="-114300" algn="l" defTabSz="533400">
            <a:lnSpc>
              <a:spcPct val="90000"/>
            </a:lnSpc>
            <a:spcBef>
              <a:spcPct val="0"/>
            </a:spcBef>
            <a:spcAft>
              <a:spcPct val="15000"/>
            </a:spcAft>
            <a:buChar char="•"/>
          </a:pPr>
          <a:r xmlns:a="http://schemas.openxmlformats.org/drawingml/2006/main">
            <a:rPr lang="uk" sz="1200" b="1" kern="1200" dirty="0"/>
            <a:t>Виконавці не переможці</a:t>
          </a:r>
        </a:p>
      </dsp:txBody>
      <dsp:txXfrm>
        <a:off x="61361" y="2888553"/>
        <a:ext cx="2757596" cy="600277"/>
      </dsp:txXfrm>
    </dsp:sp>
    <dsp:sp modelId="{B75DBED3-A68E-481A-8540-3E5582BBFBF6}">
      <dsp:nvSpPr>
        <dsp:cNvPr id="0" name=""/>
        <dsp:cNvSpPr/>
      </dsp:nvSpPr>
      <dsp:spPr>
        <a:xfrm rot="5400000">
          <a:off x="1320604" y="3523447"/>
          <a:ext cx="239111" cy="28693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354081" y="3547358"/>
        <a:ext cx="172159" cy="167378"/>
      </dsp:txXfrm>
    </dsp:sp>
    <dsp:sp modelId="{1CDF233B-8926-4186-BFAB-19AA62F6170D}">
      <dsp:nvSpPr>
        <dsp:cNvPr id="0" name=""/>
        <dsp:cNvSpPr/>
      </dsp:nvSpPr>
      <dsp:spPr>
        <a:xfrm>
          <a:off x="42685" y="3826321"/>
          <a:ext cx="2794948" cy="63762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xmlns:a="http://schemas.openxmlformats.org/drawingml/2006/main" marL="0" lvl="0" indent="0" algn="l" defTabSz="533400">
            <a:lnSpc>
              <a:spcPct val="90000"/>
            </a:lnSpc>
            <a:spcBef>
              <a:spcPct val="0"/>
            </a:spcBef>
            <a:spcAft>
              <a:spcPct val="35000"/>
            </a:spcAft>
            <a:buNone/>
          </a:pPr>
          <a:r xmlns:a="http://schemas.openxmlformats.org/drawingml/2006/main">
            <a:rPr lang="uk" sz="1200" b="1" kern="1200" dirty="0"/>
            <a:t>5. Дайте</a:t>
          </a:r>
        </a:p>
        <a:p>
          <a:pPr xmlns:a="http://schemas.openxmlformats.org/drawingml/2006/main" marL="114300" lvl="1" indent="-114300" algn="l" defTabSz="533400">
            <a:lnSpc>
              <a:spcPct val="90000"/>
            </a:lnSpc>
            <a:spcBef>
              <a:spcPct val="0"/>
            </a:spcBef>
            <a:spcAft>
              <a:spcPct val="15000"/>
            </a:spcAft>
            <a:buChar char="•"/>
          </a:pPr>
          <a:r xmlns:a="http://schemas.openxmlformats.org/drawingml/2006/main">
            <a:rPr lang="uk" sz="1200" b="1" kern="1200" dirty="0"/>
            <a:t>Власний капітал?</a:t>
          </a:r>
        </a:p>
      </dsp:txBody>
      <dsp:txXfrm>
        <a:off x="61361" y="3844997"/>
        <a:ext cx="2757596" cy="6002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3F336-A70C-4930-82B0-18771C1C8FCD}">
      <dsp:nvSpPr>
        <dsp:cNvPr id="0" name=""/>
        <dsp:cNvSpPr/>
      </dsp:nvSpPr>
      <dsp:spPr>
        <a:xfrm rot="5400000">
          <a:off x="-150662" y="155184"/>
          <a:ext cx="1004415" cy="703091"/>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xmlns:a="http://schemas.openxmlformats.org/drawingml/2006/main" marL="0" lvl="0" indent="0" algn="ctr" defTabSz="622300">
            <a:lnSpc>
              <a:spcPct val="90000"/>
            </a:lnSpc>
            <a:spcBef>
              <a:spcPct val="0"/>
            </a:spcBef>
            <a:spcAft>
              <a:spcPct val="35000"/>
            </a:spcAft>
            <a:buNone/>
          </a:pPr>
          <a:r xmlns:a="http://schemas.openxmlformats.org/drawingml/2006/main">
            <a:rPr lang="uk" sz="1400" b="1" kern="1200" dirty="0"/>
            <a:t>1. Розуміти</a:t>
          </a:r>
        </a:p>
      </dsp:txBody>
      <dsp:txXfrm rot="-5400000">
        <a:off x="1" y="356068"/>
        <a:ext cx="703091" cy="301324"/>
      </dsp:txXfrm>
    </dsp:sp>
    <dsp:sp modelId="{4F5B93C6-1B5D-4F2F-B64F-76F4A2219CA3}">
      <dsp:nvSpPr>
        <dsp:cNvPr id="0" name=""/>
        <dsp:cNvSpPr/>
      </dsp:nvSpPr>
      <dsp:spPr>
        <a:xfrm rot="5400000">
          <a:off x="1429094" y="-721481"/>
          <a:ext cx="653213" cy="2105220"/>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xmlns:a="http://schemas.openxmlformats.org/drawingml/2006/main" marL="114300" lvl="1" indent="-114300" algn="l" defTabSz="622300">
            <a:lnSpc>
              <a:spcPct val="90000"/>
            </a:lnSpc>
            <a:spcBef>
              <a:spcPct val="0"/>
            </a:spcBef>
            <a:spcAft>
              <a:spcPct val="15000"/>
            </a:spcAft>
            <a:buChar char="•"/>
          </a:pPr>
          <a:r xmlns:a="http://schemas.openxmlformats.org/drawingml/2006/main">
            <a:rPr lang="uk" sz="1400" kern="1200" dirty="0"/>
            <a:t>Зрозумійте продукт, клієнтів і ринок</a:t>
          </a:r>
        </a:p>
      </dsp:txBody>
      <dsp:txXfrm rot="-5400000">
        <a:off x="703091" y="36409"/>
        <a:ext cx="2073333" cy="589439"/>
      </dsp:txXfrm>
    </dsp:sp>
    <dsp:sp modelId="{BECC3CE1-5236-4721-B8BD-A7A5A9B88619}">
      <dsp:nvSpPr>
        <dsp:cNvPr id="0" name=""/>
        <dsp:cNvSpPr/>
      </dsp:nvSpPr>
      <dsp:spPr>
        <a:xfrm rot="5400000">
          <a:off x="-150662" y="999941"/>
          <a:ext cx="1004415" cy="703091"/>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xmlns:a="http://schemas.openxmlformats.org/drawingml/2006/main" marL="0" lvl="0" indent="0" algn="ctr" defTabSz="622300">
            <a:lnSpc>
              <a:spcPct val="90000"/>
            </a:lnSpc>
            <a:spcBef>
              <a:spcPct val="0"/>
            </a:spcBef>
            <a:spcAft>
              <a:spcPct val="35000"/>
            </a:spcAft>
            <a:buNone/>
          </a:pPr>
          <a:r xmlns:a="http://schemas.openxmlformats.org/drawingml/2006/main">
            <a:rPr lang="uk" sz="1400" b="1" kern="1200" dirty="0"/>
            <a:t>2. План</a:t>
          </a:r>
        </a:p>
      </dsp:txBody>
      <dsp:txXfrm rot="-5400000">
        <a:off x="1" y="1200825"/>
        <a:ext cx="703091" cy="301324"/>
      </dsp:txXfrm>
    </dsp:sp>
    <dsp:sp modelId="{23768BDB-98BF-48C0-BF41-12EAA342FABC}">
      <dsp:nvSpPr>
        <dsp:cNvPr id="0" name=""/>
        <dsp:cNvSpPr/>
      </dsp:nvSpPr>
      <dsp:spPr>
        <a:xfrm rot="5400000">
          <a:off x="1429266" y="123103"/>
          <a:ext cx="652870" cy="2105220"/>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xmlns:a="http://schemas.openxmlformats.org/drawingml/2006/main" marL="114300" lvl="1" indent="-114300" algn="l" defTabSz="622300">
            <a:lnSpc>
              <a:spcPct val="90000"/>
            </a:lnSpc>
            <a:spcBef>
              <a:spcPct val="0"/>
            </a:spcBef>
            <a:spcAft>
              <a:spcPct val="15000"/>
            </a:spcAft>
            <a:buChar char="•"/>
          </a:pPr>
          <a:r xmlns:a="http://schemas.openxmlformats.org/drawingml/2006/main">
            <a:rPr lang="uk" sz="1400" kern="1200" dirty="0"/>
            <a:t>Підготуйте детальний бізнес-план </a:t>
          </a:r>
          <a:r xmlns:a="http://schemas.openxmlformats.org/drawingml/2006/main">
            <a:rPr lang="uk" sz="1400" kern="1200" dirty="0"/>
            <a:t>і </a:t>
          </a:r>
          <a:r xmlns:a="http://schemas.openxmlformats.org/drawingml/2006/main">
            <a:rPr lang="uk" sz="1400" kern="1200" dirty="0" err="1"/>
            <a:t>презентацію</a:t>
          </a:r>
          <a:endParaRPr xmlns:a="http://schemas.openxmlformats.org/drawingml/2006/main" lang="en-US" sz="1400" kern="1200" dirty="0"/>
        </a:p>
      </dsp:txBody>
      <dsp:txXfrm rot="-5400000">
        <a:off x="703091" y="881148"/>
        <a:ext cx="2073350" cy="589130"/>
      </dsp:txXfrm>
    </dsp:sp>
    <dsp:sp modelId="{87D2247D-DFEE-4A57-9BC6-626F41FC8785}">
      <dsp:nvSpPr>
        <dsp:cNvPr id="0" name=""/>
        <dsp:cNvSpPr/>
      </dsp:nvSpPr>
      <dsp:spPr>
        <a:xfrm rot="5400000">
          <a:off x="-150662" y="1844698"/>
          <a:ext cx="1004415" cy="703091"/>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xmlns:a="http://schemas.openxmlformats.org/drawingml/2006/main" marL="0" lvl="0" indent="0" algn="ctr" defTabSz="622300">
            <a:lnSpc>
              <a:spcPct val="90000"/>
            </a:lnSpc>
            <a:spcBef>
              <a:spcPct val="0"/>
            </a:spcBef>
            <a:spcAft>
              <a:spcPct val="35000"/>
            </a:spcAft>
            <a:buNone/>
          </a:pPr>
          <a:r xmlns:a="http://schemas.openxmlformats.org/drawingml/2006/main">
            <a:rPr lang="uk" sz="1400" b="1" kern="1200" dirty="0"/>
            <a:t>3. Здійснити</a:t>
          </a:r>
        </a:p>
      </dsp:txBody>
      <dsp:txXfrm rot="-5400000">
        <a:off x="1" y="2045582"/>
        <a:ext cx="703091" cy="301324"/>
      </dsp:txXfrm>
    </dsp:sp>
    <dsp:sp modelId="{3D14147B-FC0C-4B87-BBF9-746F1603BD24}">
      <dsp:nvSpPr>
        <dsp:cNvPr id="0" name=""/>
        <dsp:cNvSpPr/>
      </dsp:nvSpPr>
      <dsp:spPr>
        <a:xfrm rot="5400000">
          <a:off x="1429266" y="967860"/>
          <a:ext cx="652870" cy="2105220"/>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xmlns:a="http://schemas.openxmlformats.org/drawingml/2006/main" marL="114300" lvl="1" indent="-114300" algn="l" defTabSz="622300">
            <a:lnSpc>
              <a:spcPct val="90000"/>
            </a:lnSpc>
            <a:spcBef>
              <a:spcPct val="0"/>
            </a:spcBef>
            <a:spcAft>
              <a:spcPct val="15000"/>
            </a:spcAft>
            <a:buChar char="•"/>
          </a:pPr>
          <a:r xmlns:a="http://schemas.openxmlformats.org/drawingml/2006/main">
            <a:rPr lang="uk" sz="1400" kern="1200" dirty="0"/>
            <a:t>Проявіть відданість: інвестуйте власні фінанси та наполегливо працюйте</a:t>
          </a:r>
        </a:p>
      </dsp:txBody>
      <dsp:txXfrm rot="-5400000">
        <a:off x="703091" y="1725905"/>
        <a:ext cx="2073350" cy="589130"/>
      </dsp:txXfrm>
    </dsp:sp>
    <dsp:sp modelId="{C62709EA-13C7-4829-B7E4-3474B06AB9D8}">
      <dsp:nvSpPr>
        <dsp:cNvPr id="0" name=""/>
        <dsp:cNvSpPr/>
      </dsp:nvSpPr>
      <dsp:spPr>
        <a:xfrm rot="5400000">
          <a:off x="-150662" y="2689455"/>
          <a:ext cx="1004415" cy="703091"/>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xmlns:a="http://schemas.openxmlformats.org/drawingml/2006/main" marL="0" lvl="0" indent="0" algn="ctr" defTabSz="622300">
            <a:lnSpc>
              <a:spcPct val="90000"/>
            </a:lnSpc>
            <a:spcBef>
              <a:spcPct val="0"/>
            </a:spcBef>
            <a:spcAft>
              <a:spcPct val="35000"/>
            </a:spcAft>
            <a:buNone/>
          </a:pPr>
          <a:r xmlns:a="http://schemas.openxmlformats.org/drawingml/2006/main">
            <a:rPr lang="uk" sz="1400" b="1" kern="1200" dirty="0"/>
            <a:t>4. Рентабельність інвестицій</a:t>
          </a:r>
        </a:p>
      </dsp:txBody>
      <dsp:txXfrm rot="-5400000">
        <a:off x="1" y="2890339"/>
        <a:ext cx="703091" cy="301324"/>
      </dsp:txXfrm>
    </dsp:sp>
    <dsp:sp modelId="{040212B2-2AD0-42DC-8C5C-0267334FE020}">
      <dsp:nvSpPr>
        <dsp:cNvPr id="0" name=""/>
        <dsp:cNvSpPr/>
      </dsp:nvSpPr>
      <dsp:spPr>
        <a:xfrm rot="5400000">
          <a:off x="1429266" y="1812617"/>
          <a:ext cx="652870" cy="2105220"/>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xmlns:a="http://schemas.openxmlformats.org/drawingml/2006/main" marL="114300" lvl="1" indent="-114300" algn="l" defTabSz="622300">
            <a:lnSpc>
              <a:spcPct val="90000"/>
            </a:lnSpc>
            <a:spcBef>
              <a:spcPct val="0"/>
            </a:spcBef>
            <a:spcAft>
              <a:spcPct val="15000"/>
            </a:spcAft>
            <a:buChar char="•"/>
          </a:pPr>
          <a:r xmlns:a="http://schemas.openxmlformats.org/drawingml/2006/main">
            <a:rPr lang="uk" sz="1400" kern="1200" dirty="0"/>
            <a:t>Показати 20-25% ROI</a:t>
          </a:r>
        </a:p>
      </dsp:txBody>
      <dsp:txXfrm rot="-5400000">
        <a:off x="703091" y="2570662"/>
        <a:ext cx="2073350" cy="589130"/>
      </dsp:txXfrm>
    </dsp:sp>
    <dsp:sp modelId="{C99A1D1B-070C-4E36-A422-8FD2EC79C5B5}">
      <dsp:nvSpPr>
        <dsp:cNvPr id="0" name=""/>
        <dsp:cNvSpPr/>
      </dsp:nvSpPr>
      <dsp:spPr>
        <a:xfrm rot="5400000">
          <a:off x="-150662" y="3534212"/>
          <a:ext cx="1004415" cy="703091"/>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xmlns:a="http://schemas.openxmlformats.org/drawingml/2006/main" marL="0" lvl="0" indent="0" algn="ctr" defTabSz="622300">
            <a:lnSpc>
              <a:spcPct val="90000"/>
            </a:lnSpc>
            <a:spcBef>
              <a:spcPct val="0"/>
            </a:spcBef>
            <a:spcAft>
              <a:spcPct val="35000"/>
            </a:spcAft>
            <a:buNone/>
          </a:pPr>
          <a:r xmlns:a="http://schemas.openxmlformats.org/drawingml/2006/main">
            <a:rPr lang="uk" sz="1400" b="1" kern="1200" dirty="0"/>
            <a:t>4. Вихід</a:t>
          </a:r>
        </a:p>
      </dsp:txBody>
      <dsp:txXfrm rot="-5400000">
        <a:off x="1" y="3735096"/>
        <a:ext cx="703091" cy="301324"/>
      </dsp:txXfrm>
    </dsp:sp>
    <dsp:sp modelId="{1CE61E20-CB4C-47F3-A42F-126F4FE0C40E}">
      <dsp:nvSpPr>
        <dsp:cNvPr id="0" name=""/>
        <dsp:cNvSpPr/>
      </dsp:nvSpPr>
      <dsp:spPr>
        <a:xfrm rot="5400000">
          <a:off x="1429266" y="2657375"/>
          <a:ext cx="652870" cy="2105220"/>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xmlns:a="http://schemas.openxmlformats.org/drawingml/2006/main" marL="114300" lvl="1" indent="-114300" algn="l" defTabSz="622300">
            <a:lnSpc>
              <a:spcPct val="90000"/>
            </a:lnSpc>
            <a:spcBef>
              <a:spcPct val="0"/>
            </a:spcBef>
            <a:spcAft>
              <a:spcPct val="15000"/>
            </a:spcAft>
            <a:buChar char="•"/>
          </a:pPr>
          <a:r xmlns:a="http://schemas.openxmlformats.org/drawingml/2006/main">
            <a:rPr lang="uk" sz="1400" kern="1200" dirty="0"/>
            <a:t>Подумайте про стратегію виходу (3 </a:t>
          </a:r>
          <a:r xmlns:a="http://schemas.openxmlformats.org/drawingml/2006/main">
            <a:rPr lang="uk" sz="1400" kern="1200" dirty="0" err="1"/>
            <a:t>роки </a:t>
          </a:r>
          <a:r xmlns:a="http://schemas.openxmlformats.org/drawingml/2006/main">
            <a:rPr lang="uk" sz="1400" kern="1200" dirty="0"/>
            <a:t>)</a:t>
          </a:r>
        </a:p>
      </dsp:txBody>
      <dsp:txXfrm rot="-5400000">
        <a:off x="703091" y="3415420"/>
        <a:ext cx="2073350" cy="5891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3F336-A70C-4930-82B0-18771C1C8FCD}">
      <dsp:nvSpPr>
        <dsp:cNvPr id="0" name=""/>
        <dsp:cNvSpPr/>
      </dsp:nvSpPr>
      <dsp:spPr>
        <a:xfrm rot="5400000">
          <a:off x="-166652" y="170416"/>
          <a:ext cx="1111015" cy="777710"/>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xmlns:a="http://schemas.openxmlformats.org/drawingml/2006/main" marL="0" lvl="0" indent="0" algn="ctr" defTabSz="533400">
            <a:lnSpc>
              <a:spcPct val="90000"/>
            </a:lnSpc>
            <a:spcBef>
              <a:spcPct val="0"/>
            </a:spcBef>
            <a:spcAft>
              <a:spcPct val="35000"/>
            </a:spcAft>
            <a:buNone/>
          </a:pPr>
          <a:r xmlns:a="http://schemas.openxmlformats.org/drawingml/2006/main">
            <a:rPr lang="uk" sz="1200" b="1" kern="1200" dirty="0"/>
            <a:t>1. Визначтеся: Тип проекту?</a:t>
          </a:r>
        </a:p>
      </dsp:txBody>
      <dsp:txXfrm rot="-5400000">
        <a:off x="1" y="392618"/>
        <a:ext cx="777710" cy="333305"/>
      </dsp:txXfrm>
    </dsp:sp>
    <dsp:sp modelId="{4F5B93C6-1B5D-4F2F-B64F-76F4A2219CA3}">
      <dsp:nvSpPr>
        <dsp:cNvPr id="0" name=""/>
        <dsp:cNvSpPr/>
      </dsp:nvSpPr>
      <dsp:spPr>
        <a:xfrm rot="5400000">
          <a:off x="1683769" y="-883443"/>
          <a:ext cx="722539" cy="253465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xmlns:a="http://schemas.openxmlformats.org/drawingml/2006/main" marL="114300" lvl="1" indent="-114300" algn="l" defTabSz="533400">
            <a:lnSpc>
              <a:spcPct val="90000"/>
            </a:lnSpc>
            <a:spcBef>
              <a:spcPct val="0"/>
            </a:spcBef>
            <a:spcAft>
              <a:spcPct val="15000"/>
            </a:spcAft>
            <a:buChar char="•"/>
          </a:pPr>
          <a:r xmlns:a="http://schemas.openxmlformats.org/drawingml/2006/main">
            <a:rPr lang="uk" sz="1200" kern="1200" dirty="0"/>
            <a:t>Дослідження, навчання, мобільність, культура, інфраструктура, співпраця?</a:t>
          </a:r>
        </a:p>
      </dsp:txBody>
      <dsp:txXfrm rot="-5400000">
        <a:off x="777711" y="57886"/>
        <a:ext cx="2499386" cy="651997"/>
      </dsp:txXfrm>
    </dsp:sp>
    <dsp:sp modelId="{BECC3CE1-5236-4721-B8BD-A7A5A9B88619}">
      <dsp:nvSpPr>
        <dsp:cNvPr id="0" name=""/>
        <dsp:cNvSpPr/>
      </dsp:nvSpPr>
      <dsp:spPr>
        <a:xfrm rot="5400000">
          <a:off x="-166652" y="1131702"/>
          <a:ext cx="1111015" cy="777710"/>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xmlns:a="http://schemas.openxmlformats.org/drawingml/2006/main" marL="0" lvl="0" indent="0" algn="ctr" defTabSz="533400">
            <a:lnSpc>
              <a:spcPct val="90000"/>
            </a:lnSpc>
            <a:spcBef>
              <a:spcPct val="0"/>
            </a:spcBef>
            <a:spcAft>
              <a:spcPct val="35000"/>
            </a:spcAft>
            <a:buNone/>
          </a:pPr>
          <a:r xmlns:a="http://schemas.openxmlformats.org/drawingml/2006/main">
            <a:rPr lang="uk" sz="1200" b="1" kern="1200" dirty="0"/>
            <a:t>2. Вирішіть: Фаза ?</a:t>
          </a:r>
        </a:p>
      </dsp:txBody>
      <dsp:txXfrm rot="-5400000">
        <a:off x="1" y="1353904"/>
        <a:ext cx="777710" cy="333305"/>
      </dsp:txXfrm>
    </dsp:sp>
    <dsp:sp modelId="{23768BDB-98BF-48C0-BF41-12EAA342FABC}">
      <dsp:nvSpPr>
        <dsp:cNvPr id="0" name=""/>
        <dsp:cNvSpPr/>
      </dsp:nvSpPr>
      <dsp:spPr>
        <a:xfrm rot="5400000">
          <a:off x="1683959" y="58802"/>
          <a:ext cx="722160" cy="2534657"/>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xmlns:a="http://schemas.openxmlformats.org/drawingml/2006/main" marL="114300" lvl="1" indent="-114300" algn="l" defTabSz="533400">
            <a:lnSpc>
              <a:spcPct val="90000"/>
            </a:lnSpc>
            <a:spcBef>
              <a:spcPct val="0"/>
            </a:spcBef>
            <a:spcAft>
              <a:spcPct val="15000"/>
            </a:spcAft>
            <a:buChar char="•"/>
          </a:pPr>
          <a:r xmlns:a="http://schemas.openxmlformats.org/drawingml/2006/main">
            <a:rPr lang="uk" sz="1200" kern="1200" dirty="0"/>
            <a:t>Ідея, розробка, комерціалізація, поширення? TRL!</a:t>
          </a:r>
        </a:p>
      </dsp:txBody>
      <dsp:txXfrm rot="-5400000">
        <a:off x="777711" y="1000304"/>
        <a:ext cx="2499404" cy="651654"/>
      </dsp:txXfrm>
    </dsp:sp>
    <dsp:sp modelId="{87D2247D-DFEE-4A57-9BC6-626F41FC8785}">
      <dsp:nvSpPr>
        <dsp:cNvPr id="0" name=""/>
        <dsp:cNvSpPr/>
      </dsp:nvSpPr>
      <dsp:spPr>
        <a:xfrm rot="5400000">
          <a:off x="-166652" y="2092989"/>
          <a:ext cx="1111015" cy="777710"/>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xmlns:a="http://schemas.openxmlformats.org/drawingml/2006/main" marL="0" lvl="0" indent="0" algn="ctr" defTabSz="533400">
            <a:lnSpc>
              <a:spcPct val="90000"/>
            </a:lnSpc>
            <a:spcBef>
              <a:spcPct val="0"/>
            </a:spcBef>
            <a:spcAft>
              <a:spcPct val="35000"/>
            </a:spcAft>
            <a:buNone/>
          </a:pPr>
          <a:r xmlns:a="http://schemas.openxmlformats.org/drawingml/2006/main">
            <a:rPr lang="uk" sz="1200" b="1" kern="1200" dirty="0"/>
            <a:t>3. Вирішіть: місцезнаходження</a:t>
          </a:r>
        </a:p>
      </dsp:txBody>
      <dsp:txXfrm rot="-5400000">
        <a:off x="1" y="2315191"/>
        <a:ext cx="777710" cy="333305"/>
      </dsp:txXfrm>
    </dsp:sp>
    <dsp:sp modelId="{3D14147B-FC0C-4B87-BBF9-746F1603BD24}">
      <dsp:nvSpPr>
        <dsp:cNvPr id="0" name=""/>
        <dsp:cNvSpPr/>
      </dsp:nvSpPr>
      <dsp:spPr>
        <a:xfrm rot="5400000">
          <a:off x="1683959" y="1020088"/>
          <a:ext cx="722160" cy="2534657"/>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xmlns:a="http://schemas.openxmlformats.org/drawingml/2006/main" marL="114300" lvl="1" indent="-114300" algn="l" defTabSz="533400">
            <a:lnSpc>
              <a:spcPct val="90000"/>
            </a:lnSpc>
            <a:spcBef>
              <a:spcPct val="0"/>
            </a:spcBef>
            <a:spcAft>
              <a:spcPct val="15000"/>
            </a:spcAft>
            <a:buChar char="•"/>
          </a:pPr>
          <a:r xmlns:a="http://schemas.openxmlformats.org/drawingml/2006/main">
            <a:rPr lang="uk" sz="1200" kern="1200" dirty="0"/>
            <a:t>Національний, транскордонний, міжнародний?</a:t>
          </a:r>
        </a:p>
      </dsp:txBody>
      <dsp:txXfrm rot="-5400000">
        <a:off x="777711" y="1961590"/>
        <a:ext cx="2499404" cy="651654"/>
      </dsp:txXfrm>
    </dsp:sp>
    <dsp:sp modelId="{C62709EA-13C7-4829-B7E4-3474B06AB9D8}">
      <dsp:nvSpPr>
        <dsp:cNvPr id="0" name=""/>
        <dsp:cNvSpPr/>
      </dsp:nvSpPr>
      <dsp:spPr>
        <a:xfrm rot="5400000">
          <a:off x="-166652" y="3054276"/>
          <a:ext cx="1111015" cy="777710"/>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xmlns:a="http://schemas.openxmlformats.org/drawingml/2006/main" marL="0" lvl="0" indent="0" algn="ctr" defTabSz="533400">
            <a:lnSpc>
              <a:spcPct val="90000"/>
            </a:lnSpc>
            <a:spcBef>
              <a:spcPct val="0"/>
            </a:spcBef>
            <a:spcAft>
              <a:spcPct val="35000"/>
            </a:spcAft>
            <a:buNone/>
          </a:pPr>
          <a:r xmlns:a="http://schemas.openxmlformats.org/drawingml/2006/main">
            <a:rPr lang="uk" sz="1200" b="1" kern="1200" dirty="0"/>
            <a:t>4. Пріоритети ЄС?</a:t>
          </a:r>
        </a:p>
      </dsp:txBody>
      <dsp:txXfrm rot="-5400000">
        <a:off x="1" y="3276478"/>
        <a:ext cx="777710" cy="333305"/>
      </dsp:txXfrm>
    </dsp:sp>
    <dsp:sp modelId="{040212B2-2AD0-42DC-8C5C-0267334FE020}">
      <dsp:nvSpPr>
        <dsp:cNvPr id="0" name=""/>
        <dsp:cNvSpPr/>
      </dsp:nvSpPr>
      <dsp:spPr>
        <a:xfrm rot="5400000">
          <a:off x="1683959" y="1981375"/>
          <a:ext cx="722160" cy="2534657"/>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xmlns:a="http://schemas.openxmlformats.org/drawingml/2006/main" marL="114300" lvl="1" indent="-114300" algn="l" defTabSz="533400">
            <a:lnSpc>
              <a:spcPct val="90000"/>
            </a:lnSpc>
            <a:spcBef>
              <a:spcPct val="0"/>
            </a:spcBef>
            <a:spcAft>
              <a:spcPct val="15000"/>
            </a:spcAft>
            <a:buChar char="•"/>
          </a:pPr>
          <a:r xmlns:a="http://schemas.openxmlformats.org/drawingml/2006/main">
            <a:rPr lang="uk" sz="1200" kern="1200" dirty="0"/>
            <a:t>Зайнятість, дослідження та розробки, зміна клімату, освіта, бідність</a:t>
          </a:r>
        </a:p>
      </dsp:txBody>
      <dsp:txXfrm rot="-5400000">
        <a:off x="777711" y="2922877"/>
        <a:ext cx="2499404" cy="651654"/>
      </dsp:txXfrm>
    </dsp:sp>
    <dsp:sp modelId="{C99A1D1B-070C-4E36-A422-8FD2EC79C5B5}">
      <dsp:nvSpPr>
        <dsp:cNvPr id="0" name=""/>
        <dsp:cNvSpPr/>
      </dsp:nvSpPr>
      <dsp:spPr>
        <a:xfrm rot="5400000">
          <a:off x="-166652" y="4015562"/>
          <a:ext cx="1111015" cy="777710"/>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xmlns:a="http://schemas.openxmlformats.org/drawingml/2006/main" marL="0" lvl="0" indent="0" algn="ctr" defTabSz="533400">
            <a:lnSpc>
              <a:spcPct val="90000"/>
            </a:lnSpc>
            <a:spcBef>
              <a:spcPct val="0"/>
            </a:spcBef>
            <a:spcAft>
              <a:spcPct val="35000"/>
            </a:spcAft>
            <a:buNone/>
          </a:pPr>
          <a:r xmlns:a="http://schemas.openxmlformats.org/drawingml/2006/main">
            <a:rPr lang="uk" sz="1200" b="1" kern="1200" dirty="0"/>
            <a:t>4. Виберіть:</a:t>
          </a:r>
        </a:p>
      </dsp:txBody>
      <dsp:txXfrm rot="-5400000">
        <a:off x="1" y="4237764"/>
        <a:ext cx="777710" cy="333305"/>
      </dsp:txXfrm>
    </dsp:sp>
    <dsp:sp modelId="{1CE61E20-CB4C-47F3-A42F-126F4FE0C40E}">
      <dsp:nvSpPr>
        <dsp:cNvPr id="0" name=""/>
        <dsp:cNvSpPr/>
      </dsp:nvSpPr>
      <dsp:spPr>
        <a:xfrm rot="5400000">
          <a:off x="1683959" y="2942662"/>
          <a:ext cx="722160" cy="2534657"/>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xmlns:a="http://schemas.openxmlformats.org/drawingml/2006/main" marL="114300" lvl="1" indent="-114300" algn="l" defTabSz="533400">
            <a:lnSpc>
              <a:spcPct val="90000"/>
            </a:lnSpc>
            <a:spcBef>
              <a:spcPct val="0"/>
            </a:spcBef>
            <a:spcAft>
              <a:spcPct val="15000"/>
            </a:spcAft>
            <a:buChar char="•"/>
          </a:pPr>
          <a:r xmlns:a="http://schemas.openxmlformats.org/drawingml/2006/main">
            <a:rPr lang="uk" sz="1200" kern="1200" dirty="0"/>
            <a:t>H2020, Erasmus+, Life, Creative Europe, Структурні фонди,…</a:t>
          </a:r>
        </a:p>
      </dsp:txBody>
      <dsp:txXfrm rot="-5400000">
        <a:off x="777711" y="3884164"/>
        <a:ext cx="2499404" cy="6516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25EFF-C875-428C-A4A8-3AD8CE01C189}">
      <dsp:nvSpPr>
        <dsp:cNvPr id="0" name=""/>
        <dsp:cNvSpPr/>
      </dsp:nvSpPr>
      <dsp:spPr>
        <a:xfrm>
          <a:off x="84570" y="0"/>
          <a:ext cx="3443821" cy="60665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xmlns:a="http://schemas.openxmlformats.org/drawingml/2006/main" marL="0" lvl="0" indent="0" algn="l" defTabSz="533400">
            <a:lnSpc>
              <a:spcPct val="90000"/>
            </a:lnSpc>
            <a:spcBef>
              <a:spcPct val="0"/>
            </a:spcBef>
            <a:spcAft>
              <a:spcPct val="35000"/>
            </a:spcAft>
            <a:buNone/>
          </a:pPr>
          <a:r xmlns:a="http://schemas.openxmlformats.org/drawingml/2006/main">
            <a:rPr lang="uk" sz="1200" b="1" kern="1200" dirty="0"/>
            <a:t>1. Виберіть свій проект</a:t>
          </a:r>
        </a:p>
        <a:p>
          <a:pPr xmlns:a="http://schemas.openxmlformats.org/drawingml/2006/main" marL="114300" lvl="1" indent="-114300" algn="l" defTabSz="533400">
            <a:lnSpc>
              <a:spcPct val="90000"/>
            </a:lnSpc>
            <a:spcBef>
              <a:spcPct val="0"/>
            </a:spcBef>
            <a:spcAft>
              <a:spcPct val="15000"/>
            </a:spcAft>
            <a:buChar char="•"/>
          </a:pPr>
          <a:r xmlns:a="http://schemas.openxmlformats.org/drawingml/2006/main">
            <a:rPr lang="uk" sz="1200" b="1" kern="1200" dirty="0"/>
            <a:t>Конкретний, чіткий результат</a:t>
          </a:r>
        </a:p>
      </dsp:txBody>
      <dsp:txXfrm>
        <a:off x="102338" y="17768"/>
        <a:ext cx="3408285" cy="571121"/>
      </dsp:txXfrm>
    </dsp:sp>
    <dsp:sp modelId="{FFC91CAE-0D12-4AED-904D-14E2752E7166}">
      <dsp:nvSpPr>
        <dsp:cNvPr id="0" name=""/>
        <dsp:cNvSpPr/>
      </dsp:nvSpPr>
      <dsp:spPr>
        <a:xfrm rot="5558833">
          <a:off x="1669753" y="624108"/>
          <a:ext cx="231170" cy="27299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705041" y="645058"/>
        <a:ext cx="163797" cy="161819"/>
      </dsp:txXfrm>
    </dsp:sp>
    <dsp:sp modelId="{EB6C0EF5-2D36-4C50-ABA6-A4E675AB3B0C}">
      <dsp:nvSpPr>
        <dsp:cNvPr id="0" name=""/>
        <dsp:cNvSpPr/>
      </dsp:nvSpPr>
      <dsp:spPr>
        <a:xfrm>
          <a:off x="42285" y="914555"/>
          <a:ext cx="3443821" cy="60665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xmlns:a="http://schemas.openxmlformats.org/drawingml/2006/main" marL="0" lvl="0" indent="0" algn="l" defTabSz="533400">
            <a:lnSpc>
              <a:spcPct val="90000"/>
            </a:lnSpc>
            <a:spcBef>
              <a:spcPct val="0"/>
            </a:spcBef>
            <a:spcAft>
              <a:spcPct val="35000"/>
            </a:spcAft>
            <a:buNone/>
          </a:pPr>
          <a:r xmlns:a="http://schemas.openxmlformats.org/drawingml/2006/main">
            <a:rPr lang="uk" sz="1200" b="1" kern="1200" dirty="0"/>
            <a:t>2. Виберіть реалістичний бюджет</a:t>
          </a:r>
        </a:p>
        <a:p>
          <a:pPr xmlns:a="http://schemas.openxmlformats.org/drawingml/2006/main" marL="114300" lvl="1" indent="-114300" algn="l" defTabSz="533400">
            <a:lnSpc>
              <a:spcPct val="90000"/>
            </a:lnSpc>
            <a:spcBef>
              <a:spcPct val="0"/>
            </a:spcBef>
            <a:spcAft>
              <a:spcPct val="15000"/>
            </a:spcAft>
            <a:buChar char="•"/>
          </a:pPr>
          <a:r xmlns:a="http://schemas.openxmlformats.org/drawingml/2006/main">
            <a:rPr lang="uk" sz="1200" b="1" kern="1200" dirty="0"/>
            <a:t>= цільове фінансування + комісії</a:t>
          </a:r>
        </a:p>
      </dsp:txBody>
      <dsp:txXfrm>
        <a:off x="60053" y="932323"/>
        <a:ext cx="3408285" cy="571121"/>
      </dsp:txXfrm>
    </dsp:sp>
    <dsp:sp modelId="{DF0CC364-EB3A-4D8F-9D24-1639D7A4D8C6}">
      <dsp:nvSpPr>
        <dsp:cNvPr id="0" name=""/>
        <dsp:cNvSpPr/>
      </dsp:nvSpPr>
      <dsp:spPr>
        <a:xfrm rot="5400000">
          <a:off x="1650447" y="1536378"/>
          <a:ext cx="227496" cy="27299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682297" y="1559128"/>
        <a:ext cx="163797" cy="159247"/>
      </dsp:txXfrm>
    </dsp:sp>
    <dsp:sp modelId="{33F552EE-4237-425A-98EB-683D219576AB}">
      <dsp:nvSpPr>
        <dsp:cNvPr id="0" name=""/>
        <dsp:cNvSpPr/>
      </dsp:nvSpPr>
      <dsp:spPr>
        <a:xfrm>
          <a:off x="42285" y="1824540"/>
          <a:ext cx="3443821" cy="60665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xmlns:a="http://schemas.openxmlformats.org/drawingml/2006/main" marL="0" lvl="0" indent="0" algn="l" defTabSz="533400">
            <a:lnSpc>
              <a:spcPct val="90000"/>
            </a:lnSpc>
            <a:spcBef>
              <a:spcPct val="0"/>
            </a:spcBef>
            <a:spcAft>
              <a:spcPct val="35000"/>
            </a:spcAft>
            <a:buNone/>
          </a:pPr>
          <a:r xmlns:a="http://schemas.openxmlformats.org/drawingml/2006/main">
            <a:rPr lang="uk" sz="1200" b="1" kern="1200" dirty="0"/>
            <a:t>3. Підготуйте переконливу промову</a:t>
          </a:r>
        </a:p>
        <a:p>
          <a:pPr xmlns:a="http://schemas.openxmlformats.org/drawingml/2006/main" marL="114300" lvl="1" indent="-114300" algn="l" defTabSz="533400">
            <a:lnSpc>
              <a:spcPct val="90000"/>
            </a:lnSpc>
            <a:spcBef>
              <a:spcPct val="0"/>
            </a:spcBef>
            <a:spcAft>
              <a:spcPct val="15000"/>
            </a:spcAft>
            <a:buChar char="•"/>
          </a:pPr>
          <a:r xmlns:a="http://schemas.openxmlformats.org/drawingml/2006/main">
            <a:rPr lang="uk" sz="1200" b="1" kern="1200" dirty="0"/>
            <a:t>наприклад, коротке відео, яке привертає увагу</a:t>
          </a:r>
        </a:p>
      </dsp:txBody>
      <dsp:txXfrm>
        <a:off x="60053" y="1842308"/>
        <a:ext cx="3408285" cy="571121"/>
      </dsp:txXfrm>
    </dsp:sp>
    <dsp:sp modelId="{205695ED-86C0-4442-8E10-00C04C60A5B1}">
      <dsp:nvSpPr>
        <dsp:cNvPr id="0" name=""/>
        <dsp:cNvSpPr/>
      </dsp:nvSpPr>
      <dsp:spPr>
        <a:xfrm rot="5400000">
          <a:off x="1650447" y="2446364"/>
          <a:ext cx="227496" cy="27299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682297" y="2469114"/>
        <a:ext cx="163797" cy="159247"/>
      </dsp:txXfrm>
    </dsp:sp>
    <dsp:sp modelId="{A621AB6B-D7BF-4ED3-91EC-57D29448E66F}">
      <dsp:nvSpPr>
        <dsp:cNvPr id="0" name=""/>
        <dsp:cNvSpPr/>
      </dsp:nvSpPr>
      <dsp:spPr>
        <a:xfrm>
          <a:off x="42285" y="2734526"/>
          <a:ext cx="3443821" cy="60665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xmlns:a="http://schemas.openxmlformats.org/drawingml/2006/main" marL="0" lvl="0" indent="0" algn="l" defTabSz="533400">
            <a:lnSpc>
              <a:spcPct val="90000"/>
            </a:lnSpc>
            <a:spcBef>
              <a:spcPct val="0"/>
            </a:spcBef>
            <a:spcAft>
              <a:spcPct val="35000"/>
            </a:spcAft>
            <a:buNone/>
          </a:pPr>
          <a:r xmlns:a="http://schemas.openxmlformats.org/drawingml/2006/main">
            <a:rPr lang="uk" sz="1200" b="1" kern="1200" dirty="0"/>
            <a:t>4. Знайдіть краудфандингову платформу</a:t>
          </a:r>
        </a:p>
        <a:p>
          <a:pPr xmlns:a="http://schemas.openxmlformats.org/drawingml/2006/main" marL="114300" lvl="1" indent="-114300" algn="l" defTabSz="533400">
            <a:lnSpc>
              <a:spcPct val="90000"/>
            </a:lnSpc>
            <a:spcBef>
              <a:spcPct val="0"/>
            </a:spcBef>
            <a:spcAft>
              <a:spcPct val="15000"/>
            </a:spcAft>
            <a:buChar char="•"/>
          </a:pPr>
          <a:r xmlns:a="http://schemas.openxmlformats.org/drawingml/2006/main">
            <a:rPr lang="uk" sz="1200" kern="1200" dirty="0"/>
            <a:t>Kickstarter, </a:t>
          </a:r>
          <a:r xmlns:a="http://schemas.openxmlformats.org/drawingml/2006/main">
            <a:rPr lang="uk" sz="1200" kern="1200" dirty="0" err="1"/>
            <a:t>Adrifund </a:t>
          </a:r>
          <a:r xmlns:a="http://schemas.openxmlformats.org/drawingml/2006/main">
            <a:rPr lang="uk" sz="1200" kern="1200" dirty="0"/>
            <a:t>, …</a:t>
          </a:r>
          <a:endParaRPr xmlns:a="http://schemas.openxmlformats.org/drawingml/2006/main" lang="en-US" sz="1200" b="1" kern="1200" dirty="0"/>
        </a:p>
      </dsp:txBody>
      <dsp:txXfrm>
        <a:off x="60053" y="2752294"/>
        <a:ext cx="3408285" cy="571121"/>
      </dsp:txXfrm>
    </dsp:sp>
    <dsp:sp modelId="{BA272E82-1B3E-4EE8-8375-1275E6F8E22F}">
      <dsp:nvSpPr>
        <dsp:cNvPr id="0" name=""/>
        <dsp:cNvSpPr/>
      </dsp:nvSpPr>
      <dsp:spPr>
        <a:xfrm rot="5400000">
          <a:off x="1650447" y="3356349"/>
          <a:ext cx="227496" cy="27299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682297" y="3379099"/>
        <a:ext cx="163797" cy="159247"/>
      </dsp:txXfrm>
    </dsp:sp>
    <dsp:sp modelId="{E5E790FF-BE85-494C-9A80-2D7A8DE721BE}">
      <dsp:nvSpPr>
        <dsp:cNvPr id="0" name=""/>
        <dsp:cNvSpPr/>
      </dsp:nvSpPr>
      <dsp:spPr>
        <a:xfrm>
          <a:off x="42285" y="3644511"/>
          <a:ext cx="3443821" cy="60665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xmlns:a="http://schemas.openxmlformats.org/drawingml/2006/main" marL="0" lvl="0" indent="0" algn="l" defTabSz="533400">
            <a:lnSpc>
              <a:spcPct val="90000"/>
            </a:lnSpc>
            <a:spcBef>
              <a:spcPct val="0"/>
            </a:spcBef>
            <a:spcAft>
              <a:spcPct val="35000"/>
            </a:spcAft>
            <a:buNone/>
          </a:pPr>
          <a:r xmlns:a="http://schemas.openxmlformats.org/drawingml/2006/main">
            <a:rPr lang="uk" sz="1200" b="1" kern="1200" dirty="0"/>
            <a:t>5. Розпочати кампанію</a:t>
          </a:r>
        </a:p>
        <a:p>
          <a:pPr xmlns:a="http://schemas.openxmlformats.org/drawingml/2006/main" marL="114300" lvl="1" indent="-114300" algn="l" defTabSz="533400">
            <a:lnSpc>
              <a:spcPct val="90000"/>
            </a:lnSpc>
            <a:spcBef>
              <a:spcPct val="0"/>
            </a:spcBef>
            <a:spcAft>
              <a:spcPct val="15000"/>
            </a:spcAft>
            <a:buChar char="•"/>
          </a:pPr>
          <a:r xmlns:a="http://schemas.openxmlformats.org/drawingml/2006/main">
            <a:rPr lang="uk" sz="1200" b="1" kern="1200" dirty="0"/>
            <a:t>Використовуйте соціальні мережі, щоб поширити інформацію</a:t>
          </a:r>
        </a:p>
      </dsp:txBody>
      <dsp:txXfrm>
        <a:off x="60053" y="3662279"/>
        <a:ext cx="3408285" cy="571121"/>
      </dsp:txXfrm>
    </dsp:sp>
    <dsp:sp modelId="{DD46B660-941E-4C43-AEFC-1A6F1FE59149}">
      <dsp:nvSpPr>
        <dsp:cNvPr id="0" name=""/>
        <dsp:cNvSpPr/>
      </dsp:nvSpPr>
      <dsp:spPr>
        <a:xfrm rot="5400000">
          <a:off x="1650447" y="4266335"/>
          <a:ext cx="227496" cy="272995"/>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682297" y="4289085"/>
        <a:ext cx="163797" cy="159247"/>
      </dsp:txXfrm>
    </dsp:sp>
    <dsp:sp modelId="{4616134F-84C8-43D7-A5BC-FF36B9C4DB85}">
      <dsp:nvSpPr>
        <dsp:cNvPr id="0" name=""/>
        <dsp:cNvSpPr/>
      </dsp:nvSpPr>
      <dsp:spPr>
        <a:xfrm>
          <a:off x="42285" y="4554497"/>
          <a:ext cx="3443821" cy="60665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xmlns:a="http://schemas.openxmlformats.org/drawingml/2006/main" marL="0" lvl="0" indent="0" algn="l" defTabSz="533400">
            <a:lnSpc>
              <a:spcPct val="90000"/>
            </a:lnSpc>
            <a:spcBef>
              <a:spcPct val="0"/>
            </a:spcBef>
            <a:spcAft>
              <a:spcPct val="35000"/>
            </a:spcAft>
            <a:buNone/>
          </a:pPr>
          <a:r xmlns:a="http://schemas.openxmlformats.org/drawingml/2006/main">
            <a:rPr lang="uk" sz="1200" b="1" kern="1200" dirty="0"/>
            <a:t>6. Підтримуйте зв'язок</a:t>
          </a:r>
        </a:p>
        <a:p>
          <a:pPr xmlns:a="http://schemas.openxmlformats.org/drawingml/2006/main" marL="114300" lvl="1" indent="-114300" algn="l" defTabSz="533400">
            <a:lnSpc>
              <a:spcPct val="90000"/>
            </a:lnSpc>
            <a:spcBef>
              <a:spcPct val="0"/>
            </a:spcBef>
            <a:spcAft>
              <a:spcPct val="15000"/>
            </a:spcAft>
            <a:buChar char="•"/>
          </a:pPr>
          <a:r xmlns:a="http://schemas.openxmlformats.org/drawingml/2006/main">
            <a:rPr lang="uk" sz="1200" b="1" kern="1200" dirty="0"/>
            <a:t>Оновлення про прогрес</a:t>
          </a:r>
        </a:p>
      </dsp:txBody>
      <dsp:txXfrm>
        <a:off x="60053" y="4572265"/>
        <a:ext cx="3408285" cy="5711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5BC79-BB31-47B8-9CB3-E2FC41DAD0D3}">
      <dsp:nvSpPr>
        <dsp:cNvPr id="0" name=""/>
        <dsp:cNvSpPr/>
      </dsp:nvSpPr>
      <dsp:spPr>
        <a:xfrm>
          <a:off x="3817" y="96906"/>
          <a:ext cx="2222152" cy="888861"/>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xmlns:a="http://schemas.openxmlformats.org/drawingml/2006/main" marL="0" lvl="0" indent="0" algn="ctr" defTabSz="622300">
            <a:lnSpc>
              <a:spcPct val="90000"/>
            </a:lnSpc>
            <a:spcBef>
              <a:spcPct val="0"/>
            </a:spcBef>
            <a:spcAft>
              <a:spcPct val="35000"/>
            </a:spcAft>
            <a:buNone/>
          </a:pPr>
          <a:r xmlns:a="http://schemas.openxmlformats.org/drawingml/2006/main">
            <a:rPr lang="uk" sz="1400" kern="1200" dirty="0"/>
            <a:t>1. Ідея проекту + whitepaper</a:t>
          </a:r>
        </a:p>
      </dsp:txBody>
      <dsp:txXfrm>
        <a:off x="448248" y="96906"/>
        <a:ext cx="1333291" cy="888861"/>
      </dsp:txXfrm>
    </dsp:sp>
    <dsp:sp modelId="{4E352DF6-8CFE-4B1D-9B30-AE45109A6F0F}">
      <dsp:nvSpPr>
        <dsp:cNvPr id="0" name=""/>
        <dsp:cNvSpPr/>
      </dsp:nvSpPr>
      <dsp:spPr>
        <a:xfrm>
          <a:off x="2003754" y="96906"/>
          <a:ext cx="2222152" cy="888861"/>
        </a:xfrm>
        <a:prstGeom prst="chevron">
          <a:avLst/>
        </a:prstGeom>
        <a:solidFill>
          <a:schemeClr val="accent2">
            <a:hueOff val="-485121"/>
            <a:satOff val="-27976"/>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xmlns:a="http://schemas.openxmlformats.org/drawingml/2006/main" marL="0" lvl="0" indent="0" algn="ctr" defTabSz="622300">
            <a:lnSpc>
              <a:spcPct val="90000"/>
            </a:lnSpc>
            <a:spcBef>
              <a:spcPct val="0"/>
            </a:spcBef>
            <a:spcAft>
              <a:spcPct val="35000"/>
            </a:spcAft>
            <a:buNone/>
          </a:pPr>
          <a:r xmlns:a="http://schemas.openxmlformats.org/drawingml/2006/main">
            <a:rPr lang="uk" sz="1400" kern="1200" dirty="0"/>
            <a:t>2. Компанія випускає токени</a:t>
          </a:r>
        </a:p>
      </dsp:txBody>
      <dsp:txXfrm>
        <a:off x="2448185" y="96906"/>
        <a:ext cx="1333291" cy="888861"/>
      </dsp:txXfrm>
    </dsp:sp>
    <dsp:sp modelId="{62E4D20D-0551-4E64-89C1-0D1592F7A88A}">
      <dsp:nvSpPr>
        <dsp:cNvPr id="0" name=""/>
        <dsp:cNvSpPr/>
      </dsp:nvSpPr>
      <dsp:spPr>
        <a:xfrm>
          <a:off x="4003692" y="96906"/>
          <a:ext cx="2222152" cy="888861"/>
        </a:xfrm>
        <a:prstGeom prst="chevron">
          <a:avLst/>
        </a:prstGeom>
        <a:solidFill>
          <a:schemeClr val="accent2">
            <a:hueOff val="-970242"/>
            <a:satOff val="-55952"/>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xmlns:a="http://schemas.openxmlformats.org/drawingml/2006/main" marL="0" lvl="0" indent="0" algn="ctr" defTabSz="622300">
            <a:lnSpc>
              <a:spcPct val="90000"/>
            </a:lnSpc>
            <a:spcBef>
              <a:spcPct val="0"/>
            </a:spcBef>
            <a:spcAft>
              <a:spcPct val="35000"/>
            </a:spcAft>
            <a:buNone/>
          </a:pPr>
          <a:r xmlns:a="http://schemas.openxmlformats.org/drawingml/2006/main">
            <a:rPr lang="uk" sz="1400" kern="1200" dirty="0"/>
            <a:t>3. Інвестори купують токени (використовуючи BTC або ETH)</a:t>
          </a:r>
        </a:p>
      </dsp:txBody>
      <dsp:txXfrm>
        <a:off x="4448123" y="96906"/>
        <a:ext cx="1333291" cy="888861"/>
      </dsp:txXfrm>
    </dsp:sp>
    <dsp:sp modelId="{4F4F9809-CB15-4D37-B581-9EA7017C918D}">
      <dsp:nvSpPr>
        <dsp:cNvPr id="0" name=""/>
        <dsp:cNvSpPr/>
      </dsp:nvSpPr>
      <dsp:spPr>
        <a:xfrm>
          <a:off x="6003629" y="96906"/>
          <a:ext cx="2222152" cy="888861"/>
        </a:xfrm>
        <a:prstGeom prst="chevron">
          <a:avLst/>
        </a:prstGeom>
        <a:solidFill>
          <a:schemeClr val="accent2">
            <a:hueOff val="-1455363"/>
            <a:satOff val="-83928"/>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xmlns:a="http://schemas.openxmlformats.org/drawingml/2006/main" marL="0" lvl="0" indent="0" algn="ctr" defTabSz="622300">
            <a:lnSpc>
              <a:spcPct val="90000"/>
            </a:lnSpc>
            <a:spcBef>
              <a:spcPct val="0"/>
            </a:spcBef>
            <a:spcAft>
              <a:spcPct val="35000"/>
            </a:spcAft>
            <a:buNone/>
          </a:pPr>
          <a:r xmlns:a="http://schemas.openxmlformats.org/drawingml/2006/main">
            <a:rPr lang="uk" sz="1400" kern="1200" dirty="0"/>
            <a:t>4. Інвестори обмінюють токени на послуги або продають їх</a:t>
          </a:r>
        </a:p>
      </dsp:txBody>
      <dsp:txXfrm>
        <a:off x="6448060" y="96906"/>
        <a:ext cx="1333291" cy="8888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270FA-18D7-4AE4-8248-4CFB6F84308C}">
      <dsp:nvSpPr>
        <dsp:cNvPr id="0" name=""/>
        <dsp:cNvSpPr/>
      </dsp:nvSpPr>
      <dsp:spPr>
        <a:xfrm rot="5400000">
          <a:off x="1015547" y="1389136"/>
          <a:ext cx="1228571" cy="139868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684613-75FA-46CB-9A07-83B5715BA394}">
      <dsp:nvSpPr>
        <dsp:cNvPr id="0" name=""/>
        <dsp:cNvSpPr/>
      </dsp:nvSpPr>
      <dsp:spPr>
        <a:xfrm>
          <a:off x="748911" y="0"/>
          <a:ext cx="2068191" cy="1447666"/>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xmlns:a="http://schemas.openxmlformats.org/drawingml/2006/main" marL="0" lvl="0" indent="0" algn="ctr" defTabSz="889000">
            <a:lnSpc>
              <a:spcPct val="90000"/>
            </a:lnSpc>
            <a:spcBef>
              <a:spcPct val="0"/>
            </a:spcBef>
            <a:spcAft>
              <a:spcPct val="35000"/>
            </a:spcAft>
            <a:buNone/>
          </a:pPr>
          <a:r xmlns:a="http://schemas.openxmlformats.org/drawingml/2006/main">
            <a:rPr lang="uk" sz="2000" kern="1200" dirty="0"/>
            <a:t>Відокремте ажіотаж від реальності</a:t>
          </a:r>
        </a:p>
      </dsp:txBody>
      <dsp:txXfrm>
        <a:off x="819593" y="70682"/>
        <a:ext cx="1926827" cy="1306302"/>
      </dsp:txXfrm>
    </dsp:sp>
    <dsp:sp modelId="{8603E639-C437-4CE6-80A7-CFAEE58CE891}">
      <dsp:nvSpPr>
        <dsp:cNvPr id="0" name=""/>
        <dsp:cNvSpPr/>
      </dsp:nvSpPr>
      <dsp:spPr>
        <a:xfrm>
          <a:off x="2758242" y="165308"/>
          <a:ext cx="1504205" cy="1170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xmlns:a="http://schemas.openxmlformats.org/drawingml/2006/main" marL="171450" lvl="1" indent="-171450" algn="l" defTabSz="711200">
            <a:lnSpc>
              <a:spcPct val="90000"/>
            </a:lnSpc>
            <a:spcBef>
              <a:spcPct val="0"/>
            </a:spcBef>
            <a:spcAft>
              <a:spcPct val="15000"/>
            </a:spcAft>
            <a:buChar char="•"/>
          </a:pPr>
          <a:r xmlns:a="http://schemas.openxmlformats.org/drawingml/2006/main">
            <a:rPr lang="uk" sz="1600" kern="1200" dirty="0"/>
            <a:t>Легше, ніж традиційні джерела фінансування, але нелегко</a:t>
          </a:r>
        </a:p>
      </dsp:txBody>
      <dsp:txXfrm>
        <a:off x="2758242" y="165308"/>
        <a:ext cx="1504205" cy="1170068"/>
      </dsp:txXfrm>
    </dsp:sp>
    <dsp:sp modelId="{4DD5FD59-6AC8-4854-996C-2D693F1051A6}">
      <dsp:nvSpPr>
        <dsp:cNvPr id="0" name=""/>
        <dsp:cNvSpPr/>
      </dsp:nvSpPr>
      <dsp:spPr>
        <a:xfrm rot="5400000">
          <a:off x="2730298" y="3015344"/>
          <a:ext cx="1228571" cy="1398685"/>
        </a:xfrm>
        <a:prstGeom prst="bentUpArrow">
          <a:avLst>
            <a:gd name="adj1" fmla="val 32840"/>
            <a:gd name="adj2" fmla="val 25000"/>
            <a:gd name="adj3" fmla="val 35780"/>
          </a:avLst>
        </a:prstGeom>
        <a:solidFill>
          <a:schemeClr val="accent1">
            <a:tint val="50000"/>
            <a:hueOff val="-12719064"/>
            <a:satOff val="34075"/>
            <a:lumOff val="123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17AD36-B7AF-43FD-849C-18782713662E}">
      <dsp:nvSpPr>
        <dsp:cNvPr id="0" name=""/>
        <dsp:cNvSpPr/>
      </dsp:nvSpPr>
      <dsp:spPr>
        <a:xfrm>
          <a:off x="2404801" y="1653448"/>
          <a:ext cx="2068191" cy="1447666"/>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xmlns:a="http://schemas.openxmlformats.org/drawingml/2006/main" marL="0" lvl="0" indent="0" algn="ctr" defTabSz="889000">
            <a:lnSpc>
              <a:spcPct val="90000"/>
            </a:lnSpc>
            <a:spcBef>
              <a:spcPct val="0"/>
            </a:spcBef>
            <a:spcAft>
              <a:spcPct val="35000"/>
            </a:spcAft>
            <a:buNone/>
          </a:pPr>
          <a:r xmlns:a="http://schemas.openxmlformats.org/drawingml/2006/main">
            <a:rPr lang="uk" sz="2000" kern="1200" dirty="0"/>
            <a:t>Зрозумійте проблеми з законодавством, відповідністю та безпекою</a:t>
          </a:r>
        </a:p>
      </dsp:txBody>
      <dsp:txXfrm>
        <a:off x="2475483" y="1724130"/>
        <a:ext cx="1926827" cy="1306302"/>
      </dsp:txXfrm>
    </dsp:sp>
    <dsp:sp modelId="{273CE75D-06FD-4E37-8BD9-06B2C0D8BF73}">
      <dsp:nvSpPr>
        <dsp:cNvPr id="0" name=""/>
        <dsp:cNvSpPr/>
      </dsp:nvSpPr>
      <dsp:spPr>
        <a:xfrm>
          <a:off x="4472993" y="1791516"/>
          <a:ext cx="1504205" cy="1170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xmlns:a="http://schemas.openxmlformats.org/drawingml/2006/main" marL="171450" lvl="1" indent="-171450" algn="l" defTabSz="711200">
            <a:lnSpc>
              <a:spcPct val="90000"/>
            </a:lnSpc>
            <a:spcBef>
              <a:spcPct val="0"/>
            </a:spcBef>
            <a:spcAft>
              <a:spcPct val="15000"/>
            </a:spcAft>
            <a:buChar char="•"/>
          </a:pPr>
          <a:r xmlns:a="http://schemas.openxmlformats.org/drawingml/2006/main">
            <a:rPr lang="uk" sz="1600" kern="1200" dirty="0"/>
            <a:t>Залучіть експертів з права та ІТ-безпеки</a:t>
          </a:r>
        </a:p>
      </dsp:txBody>
      <dsp:txXfrm>
        <a:off x="4472993" y="1791516"/>
        <a:ext cx="1504205" cy="1170068"/>
      </dsp:txXfrm>
    </dsp:sp>
    <dsp:sp modelId="{9BFE5046-A9CE-4C88-A3E7-BB8CC39EC47A}">
      <dsp:nvSpPr>
        <dsp:cNvPr id="0" name=""/>
        <dsp:cNvSpPr/>
      </dsp:nvSpPr>
      <dsp:spPr>
        <a:xfrm>
          <a:off x="4119552" y="3279655"/>
          <a:ext cx="2068191" cy="1447666"/>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xmlns:a="http://schemas.openxmlformats.org/drawingml/2006/main" marL="0" lvl="0" indent="0" algn="ctr" defTabSz="889000">
            <a:lnSpc>
              <a:spcPct val="90000"/>
            </a:lnSpc>
            <a:spcBef>
              <a:spcPct val="0"/>
            </a:spcBef>
            <a:spcAft>
              <a:spcPct val="35000"/>
            </a:spcAft>
            <a:buNone/>
          </a:pPr>
          <a:r xmlns:a="http://schemas.openxmlformats.org/drawingml/2006/main">
            <a:rPr lang="uk" sz="2000" kern="1200" dirty="0"/>
            <a:t>Навчайте свою команду</a:t>
          </a:r>
        </a:p>
      </dsp:txBody>
      <dsp:txXfrm>
        <a:off x="4190234" y="3350337"/>
        <a:ext cx="1926827" cy="1306302"/>
      </dsp:txXfrm>
    </dsp:sp>
    <dsp:sp modelId="{944EB6AB-FB47-4F8E-84AD-EAC479B02D1C}">
      <dsp:nvSpPr>
        <dsp:cNvPr id="0" name=""/>
        <dsp:cNvSpPr/>
      </dsp:nvSpPr>
      <dsp:spPr>
        <a:xfrm>
          <a:off x="6187743" y="3417723"/>
          <a:ext cx="1504205" cy="1170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xmlns:a="http://schemas.openxmlformats.org/drawingml/2006/main" marL="228600" lvl="1" indent="-228600" algn="l" defTabSz="889000">
            <a:lnSpc>
              <a:spcPct val="90000"/>
            </a:lnSpc>
            <a:spcBef>
              <a:spcPct val="0"/>
            </a:spcBef>
            <a:spcAft>
              <a:spcPct val="15000"/>
            </a:spcAft>
            <a:buChar char="•"/>
          </a:pPr>
          <a:r xmlns:a="http://schemas.openxmlformats.org/drawingml/2006/main">
            <a:rPr lang="uk" sz="2000" kern="1200" dirty="0"/>
            <a:t>Від C-suite вниз</a:t>
          </a:r>
        </a:p>
      </dsp:txBody>
      <dsp:txXfrm>
        <a:off x="6187743" y="3417723"/>
        <a:ext cx="1504205" cy="11700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medium.com/@adrianbarwicki/hack-your-ico-marketing-strategy-750a10032fb3"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 name="Google Shape;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r xmlns:a="http://schemas.openxmlformats.org/drawingml/2006/main">
              <a:rPr lang="uk" dirty="0"/>
              <a:t>http://www.eu-startups.com/2017/12/top-40-business-angels-that-are-rocking-europe-and-help-startups-grow/</a:t>
            </a:r>
          </a:p>
          <a:p>
            <a:endParaRPr lang="en-US" dirty="0"/>
          </a:p>
          <a:p>
            <a:endParaRPr lang="sl-SI" dirty="0"/>
          </a:p>
        </p:txBody>
      </p:sp>
      <p:sp>
        <p:nvSpPr>
          <p:cNvPr id="4" name="Ograda številke diapozitiva 3"/>
          <p:cNvSpPr>
            <a:spLocks noGrp="1"/>
          </p:cNvSpPr>
          <p:nvPr>
            <p:ph type="sldNum" sz="quarter" idx="10"/>
          </p:nvPr>
        </p:nvSpPr>
        <p:spPr/>
        <p:txBody>
          <a:bodyPr/>
          <a:lstStyle/>
          <a:p>
            <a:fld id="{46E2C264-1118-49D5-A62B-244C331CC437}" type="slidenum">
              <a:rPr lang="it-IT" smtClean="0"/>
              <a:pPr/>
              <a:t>26</a:t>
            </a:fld>
            <a:endParaRPr lang="it-IT"/>
          </a:p>
        </p:txBody>
      </p:sp>
    </p:spTree>
    <p:extLst>
      <p:ext uri="{BB962C8B-B14F-4D97-AF65-F5344CB8AC3E}">
        <p14:creationId xmlns:p14="http://schemas.microsoft.com/office/powerpoint/2010/main" val="3058550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pPr xmlns:a="http://schemas.openxmlformats.org/drawingml/2006/main" marL="0" marR="0" indent="0" algn="l" defTabSz="914400" rtl="0" eaLnBrk="1" fontAlgn="auto" latinLnBrk="0" hangingPunct="1">
              <a:lnSpc>
                <a:spcPct val="100000"/>
              </a:lnSpc>
              <a:spcBef>
                <a:spcPts val="0"/>
              </a:spcBef>
              <a:spcAft>
                <a:spcPts val="0"/>
              </a:spcAft>
              <a:buClrTx/>
              <a:buSzTx/>
              <a:buFontTx/>
              <a:buNone/>
              <a:tabLst/>
              <a:defRPr/>
            </a:pPr>
            <a:r xmlns:a="http://schemas.openxmlformats.org/drawingml/2006/main">
              <a:rPr lang="uk" dirty="0"/>
              <a:t>https://www.bdc.ca/en/articles-tools/start-buy-business/start-business/pages/start-up-financing-sources.aspx</a:t>
            </a:r>
          </a:p>
        </p:txBody>
      </p:sp>
      <p:sp>
        <p:nvSpPr>
          <p:cNvPr id="4" name="Ograda številke diapozitiva 3"/>
          <p:cNvSpPr>
            <a:spLocks noGrp="1"/>
          </p:cNvSpPr>
          <p:nvPr>
            <p:ph type="sldNum" sz="quarter" idx="10"/>
          </p:nvPr>
        </p:nvSpPr>
        <p:spPr/>
        <p:txBody>
          <a:bodyPr/>
          <a:lstStyle/>
          <a:p>
            <a:fld id="{46E2C264-1118-49D5-A62B-244C331CC437}" type="slidenum">
              <a:rPr lang="it-IT" smtClean="0"/>
              <a:pPr/>
              <a:t>27</a:t>
            </a:fld>
            <a:endParaRPr lang="it-IT"/>
          </a:p>
        </p:txBody>
      </p:sp>
    </p:spTree>
    <p:extLst>
      <p:ext uri="{BB962C8B-B14F-4D97-AF65-F5344CB8AC3E}">
        <p14:creationId xmlns:p14="http://schemas.microsoft.com/office/powerpoint/2010/main" val="214543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r xmlns:a="http://schemas.openxmlformats.org/drawingml/2006/main">
              <a:rPr lang="uk" dirty="0"/>
              <a:t>https://www.entrepreneur.com/article/235980</a:t>
            </a:r>
          </a:p>
          <a:p>
            <a:endParaRPr lang="sl-SI" dirty="0"/>
          </a:p>
        </p:txBody>
      </p:sp>
      <p:sp>
        <p:nvSpPr>
          <p:cNvPr id="4" name="Ograda številke diapozitiva 3"/>
          <p:cNvSpPr>
            <a:spLocks noGrp="1"/>
          </p:cNvSpPr>
          <p:nvPr>
            <p:ph type="sldNum" sz="quarter" idx="10"/>
          </p:nvPr>
        </p:nvSpPr>
        <p:spPr/>
        <p:txBody>
          <a:bodyPr/>
          <a:lstStyle/>
          <a:p>
            <a:fld id="{46E2C264-1118-49D5-A62B-244C331CC437}" type="slidenum">
              <a:rPr lang="it-IT" smtClean="0"/>
              <a:pPr/>
              <a:t>29</a:t>
            </a:fld>
            <a:endParaRPr lang="it-IT"/>
          </a:p>
        </p:txBody>
      </p:sp>
    </p:spTree>
    <p:extLst>
      <p:ext uri="{BB962C8B-B14F-4D97-AF65-F5344CB8AC3E}">
        <p14:creationId xmlns:p14="http://schemas.microsoft.com/office/powerpoint/2010/main" val="3058550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pPr xmlns:a="http://schemas.openxmlformats.org/drawingml/2006/main" marL="0" marR="0" indent="0" algn="l" defTabSz="914400" rtl="0" eaLnBrk="1" fontAlgn="auto" latinLnBrk="0" hangingPunct="1">
              <a:lnSpc>
                <a:spcPct val="100000"/>
              </a:lnSpc>
              <a:spcBef>
                <a:spcPts val="0"/>
              </a:spcBef>
              <a:spcAft>
                <a:spcPts val="0"/>
              </a:spcAft>
              <a:buClrTx/>
              <a:buSzTx/>
              <a:buFontTx/>
              <a:buNone/>
              <a:tabLst/>
              <a:defRPr/>
            </a:pPr>
            <a:r xmlns:a="http://schemas.openxmlformats.org/drawingml/2006/main">
              <a:rPr lang="uk" dirty="0"/>
              <a:t>https://www.thebalance.com/what-is-a-venture-capitalist-2947071</a:t>
            </a:r>
          </a:p>
        </p:txBody>
      </p:sp>
      <p:sp>
        <p:nvSpPr>
          <p:cNvPr id="4" name="Ograda številke diapozitiva 3"/>
          <p:cNvSpPr>
            <a:spLocks noGrp="1"/>
          </p:cNvSpPr>
          <p:nvPr>
            <p:ph type="sldNum" sz="quarter" idx="10"/>
          </p:nvPr>
        </p:nvSpPr>
        <p:spPr/>
        <p:txBody>
          <a:bodyPr/>
          <a:lstStyle/>
          <a:p>
            <a:fld id="{46E2C264-1118-49D5-A62B-244C331CC437}" type="slidenum">
              <a:rPr lang="it-IT" smtClean="0"/>
              <a:pPr/>
              <a:t>31</a:t>
            </a:fld>
            <a:endParaRPr lang="it-IT"/>
          </a:p>
        </p:txBody>
      </p:sp>
    </p:spTree>
    <p:extLst>
      <p:ext uri="{BB962C8B-B14F-4D97-AF65-F5344CB8AC3E}">
        <p14:creationId xmlns:p14="http://schemas.microsoft.com/office/powerpoint/2010/main" val="958823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r xmlns:a="http://schemas.openxmlformats.org/drawingml/2006/main">
              <a:rPr lang="uk" dirty="0"/>
              <a:t>https://www.entrepreneur.com/article/235980</a:t>
            </a:r>
          </a:p>
          <a:p>
            <a:endParaRPr lang="sl-SI" dirty="0"/>
          </a:p>
        </p:txBody>
      </p:sp>
      <p:sp>
        <p:nvSpPr>
          <p:cNvPr id="4" name="Ograda številke diapozitiva 3"/>
          <p:cNvSpPr>
            <a:spLocks noGrp="1"/>
          </p:cNvSpPr>
          <p:nvPr>
            <p:ph type="sldNum" sz="quarter" idx="10"/>
          </p:nvPr>
        </p:nvSpPr>
        <p:spPr/>
        <p:txBody>
          <a:bodyPr/>
          <a:lstStyle/>
          <a:p>
            <a:fld id="{46E2C264-1118-49D5-A62B-244C331CC437}" type="slidenum">
              <a:rPr lang="it-IT" smtClean="0"/>
              <a:pPr/>
              <a:t>32</a:t>
            </a:fld>
            <a:endParaRPr lang="it-IT"/>
          </a:p>
        </p:txBody>
      </p:sp>
    </p:spTree>
    <p:extLst>
      <p:ext uri="{BB962C8B-B14F-4D97-AF65-F5344CB8AC3E}">
        <p14:creationId xmlns:p14="http://schemas.microsoft.com/office/powerpoint/2010/main" val="3058550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pPr xmlns:a="http://schemas.openxmlformats.org/drawingml/2006/main" marL="0" marR="0" indent="0" algn="l" defTabSz="914400" rtl="0" eaLnBrk="1" fontAlgn="auto" latinLnBrk="0" hangingPunct="1">
              <a:lnSpc>
                <a:spcPct val="100000"/>
              </a:lnSpc>
              <a:spcBef>
                <a:spcPts val="0"/>
              </a:spcBef>
              <a:spcAft>
                <a:spcPts val="0"/>
              </a:spcAft>
              <a:buClrTx/>
              <a:buSzTx/>
              <a:buFontTx/>
              <a:buNone/>
              <a:tabLst/>
              <a:defRPr/>
            </a:pPr>
            <a:r xmlns:a="http://schemas.openxmlformats.org/drawingml/2006/main">
              <a:rPr lang="uk" dirty="0" err="1"/>
              <a:t>Джерело </a:t>
            </a:r>
            <a:r xmlns:a="http://schemas.openxmlformats.org/drawingml/2006/main">
              <a:rPr lang="uk" dirty="0"/>
              <a:t>: https://startupfundingbook.com/public-funding-for-startups/</a:t>
            </a:r>
            <a:endParaRPr xmlns:a="http://schemas.openxmlformats.org/drawingml/2006/main" lang="en-US" dirty="0"/>
          </a:p>
          <a:p>
            <a:endParaRPr lang="sl-SI" dirty="0"/>
          </a:p>
        </p:txBody>
      </p:sp>
      <p:sp>
        <p:nvSpPr>
          <p:cNvPr id="4" name="Ograda številke diapozitiva 3"/>
          <p:cNvSpPr>
            <a:spLocks noGrp="1"/>
          </p:cNvSpPr>
          <p:nvPr>
            <p:ph type="sldNum" sz="quarter" idx="10"/>
          </p:nvPr>
        </p:nvSpPr>
        <p:spPr/>
        <p:txBody>
          <a:bodyPr/>
          <a:lstStyle/>
          <a:p>
            <a:fld id="{46E2C264-1118-49D5-A62B-244C331CC437}" type="slidenum">
              <a:rPr lang="it-IT" smtClean="0"/>
              <a:pPr/>
              <a:t>36</a:t>
            </a:fld>
            <a:endParaRPr lang="it-IT"/>
          </a:p>
        </p:txBody>
      </p:sp>
    </p:spTree>
    <p:extLst>
      <p:ext uri="{BB962C8B-B14F-4D97-AF65-F5344CB8AC3E}">
        <p14:creationId xmlns:p14="http://schemas.microsoft.com/office/powerpoint/2010/main" val="238238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pPr xmlns:a="http://schemas.openxmlformats.org/drawingml/2006/main" marL="0" marR="0" lvl="0" indent="0" algn="l" defTabSz="914400" rtl="0" eaLnBrk="1" fontAlgn="auto" latinLnBrk="0" hangingPunct="1">
              <a:lnSpc>
                <a:spcPct val="100000"/>
              </a:lnSpc>
              <a:spcBef>
                <a:spcPts val="0"/>
              </a:spcBef>
              <a:spcAft>
                <a:spcPts val="0"/>
              </a:spcAft>
              <a:buClrTx/>
              <a:buSzTx/>
              <a:buFontTx/>
              <a:buNone/>
              <a:tabLst/>
              <a:defRPr/>
            </a:pPr>
            <a:r xmlns:a="http://schemas.openxmlformats.org/drawingml/2006/main">
              <a:rPr lang="uk" dirty="0" err="1"/>
              <a:t>Джерело </a:t>
            </a:r>
            <a:r xmlns:a="http://schemas.openxmlformats.org/drawingml/2006/main">
              <a:rPr lang="uk" dirty="0"/>
              <a:t>: https://startupfundingbook.com/public-funding-for-startups/</a:t>
            </a:r>
            <a:endParaRPr xmlns:a="http://schemas.openxmlformats.org/drawingml/2006/main" lang="en-US" dirty="0"/>
          </a:p>
          <a:p>
            <a:endParaRPr lang="en-US" dirty="0"/>
          </a:p>
          <a:p>
            <a:endParaRPr lang="sl-SI" dirty="0"/>
          </a:p>
        </p:txBody>
      </p:sp>
      <p:sp>
        <p:nvSpPr>
          <p:cNvPr id="4" name="Ograda številke diapozitiva 3"/>
          <p:cNvSpPr>
            <a:spLocks noGrp="1"/>
          </p:cNvSpPr>
          <p:nvPr>
            <p:ph type="sldNum" sz="quarter" idx="10"/>
          </p:nvPr>
        </p:nvSpPr>
        <p:spPr/>
        <p:txBody>
          <a:bodyPr/>
          <a:lstStyle/>
          <a:p>
            <a:fld id="{46E2C264-1118-49D5-A62B-244C331CC437}" type="slidenum">
              <a:rPr lang="it-IT" smtClean="0"/>
              <a:pPr/>
              <a:t>37</a:t>
            </a:fld>
            <a:endParaRPr lang="it-IT"/>
          </a:p>
        </p:txBody>
      </p:sp>
    </p:spTree>
    <p:extLst>
      <p:ext uri="{BB962C8B-B14F-4D97-AF65-F5344CB8AC3E}">
        <p14:creationId xmlns:p14="http://schemas.microsoft.com/office/powerpoint/2010/main" val="3929695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46E2C264-1118-49D5-A62B-244C331CC437}" type="slidenum">
              <a:rPr lang="it-IT" smtClean="0"/>
              <a:pPr/>
              <a:t>38</a:t>
            </a:fld>
            <a:endParaRPr lang="it-IT"/>
          </a:p>
        </p:txBody>
      </p:sp>
    </p:spTree>
    <p:extLst>
      <p:ext uri="{BB962C8B-B14F-4D97-AF65-F5344CB8AC3E}">
        <p14:creationId xmlns:p14="http://schemas.microsoft.com/office/powerpoint/2010/main" val="3058550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pPr xmlns:a="http://schemas.openxmlformats.org/drawingml/2006/main" marL="0" marR="0" indent="0" algn="l" defTabSz="914400" rtl="0" eaLnBrk="1" fontAlgn="auto" latinLnBrk="0" hangingPunct="1">
              <a:lnSpc>
                <a:spcPct val="100000"/>
              </a:lnSpc>
              <a:spcBef>
                <a:spcPts val="0"/>
              </a:spcBef>
              <a:spcAft>
                <a:spcPts val="0"/>
              </a:spcAft>
              <a:buClrTx/>
              <a:buSzTx/>
              <a:buFontTx/>
              <a:buNone/>
              <a:tabLst/>
              <a:defRPr/>
            </a:pPr>
            <a:r xmlns:a="http://schemas.openxmlformats.org/drawingml/2006/main">
              <a:rPr lang="uk" dirty="0"/>
              <a:t>https://www.forbes.com/sites/wilschroter/2014/04/16/top-10-business-crowdfunding-campaigns-of-all-time/#48ce6d13e9fd</a:t>
            </a:r>
          </a:p>
        </p:txBody>
      </p:sp>
      <p:sp>
        <p:nvSpPr>
          <p:cNvPr id="4" name="Ograda številke diapozitiva 3"/>
          <p:cNvSpPr>
            <a:spLocks noGrp="1"/>
          </p:cNvSpPr>
          <p:nvPr>
            <p:ph type="sldNum" sz="quarter" idx="10"/>
          </p:nvPr>
        </p:nvSpPr>
        <p:spPr/>
        <p:txBody>
          <a:bodyPr/>
          <a:lstStyle/>
          <a:p>
            <a:fld id="{46E2C264-1118-49D5-A62B-244C331CC437}" type="slidenum">
              <a:rPr lang="it-IT" smtClean="0"/>
              <a:pPr/>
              <a:t>40</a:t>
            </a:fld>
            <a:endParaRPr lang="it-IT"/>
          </a:p>
        </p:txBody>
      </p:sp>
    </p:spTree>
    <p:extLst>
      <p:ext uri="{BB962C8B-B14F-4D97-AF65-F5344CB8AC3E}">
        <p14:creationId xmlns:p14="http://schemas.microsoft.com/office/powerpoint/2010/main" val="3657764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r xmlns:a="http://schemas.openxmlformats.org/drawingml/2006/main">
              <a:rPr lang="uk" dirty="0"/>
              <a:t>https://knowhownonprofit.org/how-to/how-to-and-why-set-up-a-crowdfunding-campaign</a:t>
            </a:r>
          </a:p>
          <a:p>
            <a:r xmlns:a="http://schemas.openxmlformats.org/drawingml/2006/main">
              <a:rPr lang="uk" dirty="0"/>
              <a:t>https://www.entrepreneur.com/article/288277</a:t>
            </a:r>
          </a:p>
        </p:txBody>
      </p:sp>
      <p:sp>
        <p:nvSpPr>
          <p:cNvPr id="4" name="Ograda številke diapozitiva 3"/>
          <p:cNvSpPr>
            <a:spLocks noGrp="1"/>
          </p:cNvSpPr>
          <p:nvPr>
            <p:ph type="sldNum" sz="quarter" idx="10"/>
          </p:nvPr>
        </p:nvSpPr>
        <p:spPr/>
        <p:txBody>
          <a:bodyPr/>
          <a:lstStyle/>
          <a:p>
            <a:fld id="{46E2C264-1118-49D5-A62B-244C331CC437}" type="slidenum">
              <a:rPr lang="it-IT" smtClean="0"/>
              <a:pPr/>
              <a:t>41</a:t>
            </a:fld>
            <a:endParaRPr lang="it-IT"/>
          </a:p>
        </p:txBody>
      </p:sp>
    </p:spTree>
    <p:extLst>
      <p:ext uri="{BB962C8B-B14F-4D97-AF65-F5344CB8AC3E}">
        <p14:creationId xmlns:p14="http://schemas.microsoft.com/office/powerpoint/2010/main" val="3058550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pPr xmlns:a="http://schemas.openxmlformats.org/drawingml/2006/main" marL="0" marR="0" lvl="0" indent="0" algn="l" defTabSz="914400" rtl="0" eaLnBrk="1" fontAlgn="auto" latinLnBrk="0" hangingPunct="1">
              <a:lnSpc>
                <a:spcPct val="100000"/>
              </a:lnSpc>
              <a:spcBef>
                <a:spcPts val="0"/>
              </a:spcBef>
              <a:spcAft>
                <a:spcPts val="0"/>
              </a:spcAft>
              <a:buClrTx/>
              <a:buSzTx/>
              <a:buFontTx/>
              <a:buNone/>
              <a:tabLst/>
              <a:defRPr/>
            </a:pPr>
            <a:r xmlns:a="http://schemas.openxmlformats.org/drawingml/2006/main">
              <a:rPr lang="uk" sz="1200" dirty="0">
                <a:latin typeface="Fira Sans" panose="020B0503050000020004" pitchFamily="34" charset="0"/>
                <a:ea typeface="Fira Sans" panose="020B0503050000020004" pitchFamily="34" charset="0"/>
              </a:rPr>
              <a:t>Крім банківських установ, підприємці в Європейському Союзі мають доступ до інших механізмів фінансування, як приватних, так і державних. Ці варіанти можуть бути альтернативою традиційному банківському фінансуванню.</a:t>
            </a:r>
          </a:p>
        </p:txBody>
      </p:sp>
      <p:sp>
        <p:nvSpPr>
          <p:cNvPr id="4" name="Ograda številke diapozitiva 3"/>
          <p:cNvSpPr>
            <a:spLocks noGrp="1"/>
          </p:cNvSpPr>
          <p:nvPr>
            <p:ph type="sldNum" sz="quarter" idx="10"/>
          </p:nvPr>
        </p:nvSpPr>
        <p:spPr/>
        <p:txBody>
          <a:bodyPr/>
          <a:lstStyle/>
          <a:p>
            <a:fld id="{46E2C264-1118-49D5-A62B-244C331CC437}" type="slidenum">
              <a:rPr lang="it-IT" smtClean="0"/>
              <a:pPr/>
              <a:t>9</a:t>
            </a:fld>
            <a:endParaRPr lang="it-IT"/>
          </a:p>
        </p:txBody>
      </p:sp>
    </p:spTree>
    <p:extLst>
      <p:ext uri="{BB962C8B-B14F-4D97-AF65-F5344CB8AC3E}">
        <p14:creationId xmlns:p14="http://schemas.microsoft.com/office/powerpoint/2010/main" val="3621840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r xmlns:a="http://schemas.openxmlformats.org/drawingml/2006/main">
              <a:rPr lang="uk" dirty="0"/>
              <a:t>https://www.investopedia.com/terms/i/initial-coin-offering-ico.asp</a:t>
            </a:r>
          </a:p>
          <a:p>
            <a:r xmlns:a="http://schemas.openxmlformats.org/drawingml/2006/main">
              <a:rPr lang="uk" dirty="0"/>
              <a:t>Нерегульований спосіб збору коштів для нового криптовалютного підприємства. Початкова пропозиція монет (ICO) використовується стартапами, щоб обійти суворий і регульований процес залучення капіталу, який вимагається венчурними капіталістами або банками. Під час кампанії ICO певний відсоток криптовалюти продається першим спонсорам проекту в обмін на законний платіжний засіб або інші криптовалюти, але зазвичай за біткойн.</a:t>
            </a:r>
          </a:p>
          <a:p>
            <a:endParaRPr lang="en-US" dirty="0"/>
          </a:p>
          <a:p>
            <a:r xmlns:a="http://schemas.openxmlformats.org/drawingml/2006/main">
              <a:rPr lang="uk" dirty="0"/>
              <a:t>Також називається первинною публічною пропозицією монет (IPCO).</a:t>
            </a:r>
          </a:p>
          <a:p>
            <a:endParaRPr lang="en-US" dirty="0"/>
          </a:p>
          <a:p>
            <a:r xmlns:a="http://schemas.openxmlformats.org/drawingml/2006/main">
              <a:rPr lang="uk" dirty="0"/>
              <a:t>Докладніше: Визначення первинної пропозиції монет (ICO) | Investopedia https://www.investopedia.com/terms/i/initial-coin-offering-ico.asp#ixzz55qiM5Nhw</a:t>
            </a:r>
          </a:p>
        </p:txBody>
      </p:sp>
      <p:sp>
        <p:nvSpPr>
          <p:cNvPr id="4" name="Ograda številke diapozitiva 3"/>
          <p:cNvSpPr>
            <a:spLocks noGrp="1"/>
          </p:cNvSpPr>
          <p:nvPr>
            <p:ph type="sldNum" sz="quarter" idx="10"/>
          </p:nvPr>
        </p:nvSpPr>
        <p:spPr/>
        <p:txBody>
          <a:bodyPr/>
          <a:lstStyle/>
          <a:p>
            <a:fld id="{46E2C264-1118-49D5-A62B-244C331CC437}" type="slidenum">
              <a:rPr lang="it-IT" smtClean="0"/>
              <a:pPr/>
              <a:t>42</a:t>
            </a:fld>
            <a:endParaRPr lang="it-IT"/>
          </a:p>
        </p:txBody>
      </p:sp>
    </p:spTree>
    <p:extLst>
      <p:ext uri="{BB962C8B-B14F-4D97-AF65-F5344CB8AC3E}">
        <p14:creationId xmlns:p14="http://schemas.microsoft.com/office/powerpoint/2010/main" val="1050651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pPr xmlns:a="http://schemas.openxmlformats.org/drawingml/2006/main" marL="0" marR="0" indent="0" algn="l" defTabSz="914400" rtl="0" eaLnBrk="1" fontAlgn="auto" latinLnBrk="0" hangingPunct="1">
              <a:lnSpc>
                <a:spcPct val="100000"/>
              </a:lnSpc>
              <a:spcBef>
                <a:spcPts val="0"/>
              </a:spcBef>
              <a:spcAft>
                <a:spcPts val="0"/>
              </a:spcAft>
              <a:buClrTx/>
              <a:buSzTx/>
              <a:buFontTx/>
              <a:buNone/>
              <a:tabLst/>
              <a:defRPr/>
            </a:pPr>
            <a:r xmlns:a="http://schemas.openxmlformats.org/drawingml/2006/main">
              <a:rPr lang="uk" dirty="0"/>
              <a:t>https://en.wikipedia.org/wiki/Initial_coin_offering</a:t>
            </a:r>
          </a:p>
        </p:txBody>
      </p:sp>
      <p:sp>
        <p:nvSpPr>
          <p:cNvPr id="4" name="Ograda številke diapozitiva 3"/>
          <p:cNvSpPr>
            <a:spLocks noGrp="1"/>
          </p:cNvSpPr>
          <p:nvPr>
            <p:ph type="sldNum" sz="quarter" idx="10"/>
          </p:nvPr>
        </p:nvSpPr>
        <p:spPr/>
        <p:txBody>
          <a:bodyPr/>
          <a:lstStyle/>
          <a:p>
            <a:fld id="{46E2C264-1118-49D5-A62B-244C331CC437}" type="slidenum">
              <a:rPr lang="it-IT" smtClean="0"/>
              <a:pPr/>
              <a:t>43</a:t>
            </a:fld>
            <a:endParaRPr lang="it-IT"/>
          </a:p>
        </p:txBody>
      </p:sp>
    </p:spTree>
    <p:extLst>
      <p:ext uri="{BB962C8B-B14F-4D97-AF65-F5344CB8AC3E}">
        <p14:creationId xmlns:p14="http://schemas.microsoft.com/office/powerpoint/2010/main" val="3831260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pPr xmlns:a="http://schemas.openxmlformats.org/drawingml/2006/main" marL="0" marR="0" indent="0" algn="l" defTabSz="914400" rtl="0" eaLnBrk="1" fontAlgn="auto" latinLnBrk="0" hangingPunct="1">
              <a:lnSpc>
                <a:spcPct val="100000"/>
              </a:lnSpc>
              <a:spcBef>
                <a:spcPts val="0"/>
              </a:spcBef>
              <a:spcAft>
                <a:spcPts val="0"/>
              </a:spcAft>
              <a:buClrTx/>
              <a:buSzTx/>
              <a:buFontTx/>
              <a:buNone/>
              <a:tabLst/>
              <a:defRPr/>
            </a:pPr>
            <a:r xmlns:a="http://schemas.openxmlformats.org/drawingml/2006/main">
              <a:rPr lang="uk" dirty="0"/>
              <a:t>https://www.verypossible.com/blog/should-you-consider-an-initial-coin-offering-to-fund-innovation</a:t>
            </a:r>
          </a:p>
        </p:txBody>
      </p:sp>
      <p:sp>
        <p:nvSpPr>
          <p:cNvPr id="4" name="Ograda številke diapozitiva 3"/>
          <p:cNvSpPr>
            <a:spLocks noGrp="1"/>
          </p:cNvSpPr>
          <p:nvPr>
            <p:ph type="sldNum" sz="quarter" idx="10"/>
          </p:nvPr>
        </p:nvSpPr>
        <p:spPr/>
        <p:txBody>
          <a:bodyPr/>
          <a:lstStyle/>
          <a:p>
            <a:fld id="{46E2C264-1118-49D5-A62B-244C331CC437}" type="slidenum">
              <a:rPr lang="it-IT" smtClean="0"/>
              <a:pPr/>
              <a:t>44</a:t>
            </a:fld>
            <a:endParaRPr lang="it-IT"/>
          </a:p>
        </p:txBody>
      </p:sp>
    </p:spTree>
    <p:extLst>
      <p:ext uri="{BB962C8B-B14F-4D97-AF65-F5344CB8AC3E}">
        <p14:creationId xmlns:p14="http://schemas.microsoft.com/office/powerpoint/2010/main" val="3428212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pPr xmlns:a="http://schemas.openxmlformats.org/drawingml/2006/main" marL="0" marR="0" indent="0" algn="l" defTabSz="914400" rtl="0" eaLnBrk="1" fontAlgn="auto" latinLnBrk="0" hangingPunct="1">
              <a:lnSpc>
                <a:spcPct val="100000"/>
              </a:lnSpc>
              <a:spcBef>
                <a:spcPts val="0"/>
              </a:spcBef>
              <a:spcAft>
                <a:spcPts val="0"/>
              </a:spcAft>
              <a:buClrTx/>
              <a:buSzTx/>
              <a:buFontTx/>
              <a:buNone/>
              <a:tabLst/>
              <a:defRPr/>
            </a:pPr>
            <a:r xmlns:a="http://schemas.openxmlformats.org/drawingml/2006/main">
              <a:rPr lang="uk" dirty="0" err="1"/>
              <a:t>Джерело </a:t>
            </a:r>
            <a:r xmlns:a="http://schemas.openxmlformats.org/drawingml/2006/main">
              <a:rPr lang="uk" dirty="0"/>
              <a:t>: </a:t>
            </a:r>
            <a:r xmlns:a="http://schemas.openxmlformats.org/drawingml/2006/main" xmlns:r="http://schemas.openxmlformats.org/officeDocument/2006/relationships">
              <a:rPr lang="uk" dirty="0">
                <a:hlinkClick r:id="rId3"/>
              </a:rPr>
              <a:t>https://medium.com/@adrianbarwicki/hack-your-ico-marketing-strategy-750a10032fb3</a:t>
            </a:r>
            <a:endParaRPr xmlns:a="http://schemas.openxmlformats.org/drawingml/2006/main" lang="sl-SI" dirty="0"/>
          </a:p>
        </p:txBody>
      </p:sp>
      <p:sp>
        <p:nvSpPr>
          <p:cNvPr id="4" name="Ograda številke diapozitiva 3"/>
          <p:cNvSpPr>
            <a:spLocks noGrp="1"/>
          </p:cNvSpPr>
          <p:nvPr>
            <p:ph type="sldNum" sz="quarter" idx="10"/>
          </p:nvPr>
        </p:nvSpPr>
        <p:spPr/>
        <p:txBody>
          <a:bodyPr/>
          <a:lstStyle/>
          <a:p>
            <a:fld id="{46E2C264-1118-49D5-A62B-244C331CC437}" type="slidenum">
              <a:rPr lang="it-IT" smtClean="0"/>
              <a:pPr/>
              <a:t>45</a:t>
            </a:fld>
            <a:endParaRPr lang="it-IT"/>
          </a:p>
        </p:txBody>
      </p:sp>
    </p:spTree>
    <p:extLst>
      <p:ext uri="{BB962C8B-B14F-4D97-AF65-F5344CB8AC3E}">
        <p14:creationId xmlns:p14="http://schemas.microsoft.com/office/powerpoint/2010/main" val="2870400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r xmlns:a="http://schemas.openxmlformats.org/drawingml/2006/main">
              <a:rPr lang="uk" dirty="0"/>
              <a:t>https://www.verypossible.com/blog/should-you-consider-an-initial-coin-offering-to-fund-innovation</a:t>
            </a:r>
          </a:p>
          <a:p>
            <a:r xmlns:a="http://schemas.openxmlformats.org/drawingml/2006/main">
              <a:rPr lang="uk" dirty="0"/>
              <a:t>https://medium.com/@mccannatron/guide-to-launching-an-initial-coin-offering-ico-94587af2c8d5</a:t>
            </a:r>
          </a:p>
        </p:txBody>
      </p:sp>
      <p:sp>
        <p:nvSpPr>
          <p:cNvPr id="4" name="Ograda številke diapozitiva 3"/>
          <p:cNvSpPr>
            <a:spLocks noGrp="1"/>
          </p:cNvSpPr>
          <p:nvPr>
            <p:ph type="sldNum" sz="quarter" idx="10"/>
          </p:nvPr>
        </p:nvSpPr>
        <p:spPr/>
        <p:txBody>
          <a:bodyPr/>
          <a:lstStyle/>
          <a:p>
            <a:fld id="{46E2C264-1118-49D5-A62B-244C331CC437}" type="slidenum">
              <a:rPr lang="it-IT" smtClean="0"/>
              <a:pPr/>
              <a:t>46</a:t>
            </a:fld>
            <a:endParaRPr lang="it-IT"/>
          </a:p>
        </p:txBody>
      </p:sp>
    </p:spTree>
    <p:extLst>
      <p:ext uri="{BB962C8B-B14F-4D97-AF65-F5344CB8AC3E}">
        <p14:creationId xmlns:p14="http://schemas.microsoft.com/office/powerpoint/2010/main" val="2137578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pPr xmlns:a="http://schemas.openxmlformats.org/drawingml/2006/main" marL="0" marR="0" indent="0" algn="l" defTabSz="914400" rtl="0" eaLnBrk="1" fontAlgn="auto" latinLnBrk="0" hangingPunct="1">
              <a:lnSpc>
                <a:spcPct val="100000"/>
              </a:lnSpc>
              <a:spcBef>
                <a:spcPts val="0"/>
              </a:spcBef>
              <a:spcAft>
                <a:spcPts val="0"/>
              </a:spcAft>
              <a:buClrTx/>
              <a:buSzTx/>
              <a:buFontTx/>
              <a:buNone/>
              <a:tabLst/>
              <a:defRPr/>
            </a:pPr>
            <a:r xmlns:a="http://schemas.openxmlformats.org/drawingml/2006/main">
              <a:rPr lang="uk" dirty="0" err="1"/>
              <a:t>Джерело </a:t>
            </a:r>
            <a:r xmlns:a="http://schemas.openxmlformats.org/drawingml/2006/main">
              <a:rPr lang="uk" dirty="0"/>
              <a:t>: http://aviary.vc/the-big-gap/</a:t>
            </a:r>
            <a:endParaRPr xmlns:a="http://schemas.openxmlformats.org/drawingml/2006/main" lang="en-US" dirty="0"/>
          </a:p>
        </p:txBody>
      </p:sp>
      <p:sp>
        <p:nvSpPr>
          <p:cNvPr id="4" name="Ograda številke diapozitiva 3"/>
          <p:cNvSpPr>
            <a:spLocks noGrp="1"/>
          </p:cNvSpPr>
          <p:nvPr>
            <p:ph type="sldNum" sz="quarter" idx="10"/>
          </p:nvPr>
        </p:nvSpPr>
        <p:spPr/>
        <p:txBody>
          <a:bodyPr/>
          <a:lstStyle/>
          <a:p>
            <a:fld id="{46E2C264-1118-49D5-A62B-244C331CC437}" type="slidenum">
              <a:rPr lang="it-IT" smtClean="0"/>
              <a:pPr/>
              <a:t>11</a:t>
            </a:fld>
            <a:endParaRPr lang="it-IT"/>
          </a:p>
        </p:txBody>
      </p:sp>
    </p:spTree>
    <p:extLst>
      <p:ext uri="{BB962C8B-B14F-4D97-AF65-F5344CB8AC3E}">
        <p14:creationId xmlns:p14="http://schemas.microsoft.com/office/powerpoint/2010/main" val="3272657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pPr xmlns:a="http://schemas.openxmlformats.org/drawingml/2006/main" marL="0" marR="0" indent="0" algn="l" defTabSz="914400" rtl="0" eaLnBrk="1" fontAlgn="auto" latinLnBrk="0" hangingPunct="1">
              <a:lnSpc>
                <a:spcPct val="100000"/>
              </a:lnSpc>
              <a:spcBef>
                <a:spcPts val="0"/>
              </a:spcBef>
              <a:spcAft>
                <a:spcPts val="0"/>
              </a:spcAft>
              <a:buClrTx/>
              <a:buSzTx/>
              <a:buFontTx/>
              <a:buNone/>
              <a:tabLst/>
              <a:defRPr/>
            </a:pPr>
            <a:r xmlns:a="http://schemas.openxmlformats.org/drawingml/2006/main">
              <a:rPr lang="uk" dirty="0"/>
              <a:t>https://www.bdc.ca/en/articles-tools/start-buy-business/start-business/pages/start-up-financing-sources.aspx</a:t>
            </a:r>
          </a:p>
        </p:txBody>
      </p:sp>
      <p:sp>
        <p:nvSpPr>
          <p:cNvPr id="4" name="Ograda številke diapozitiva 3"/>
          <p:cNvSpPr>
            <a:spLocks noGrp="1"/>
          </p:cNvSpPr>
          <p:nvPr>
            <p:ph type="sldNum" sz="quarter" idx="10"/>
          </p:nvPr>
        </p:nvSpPr>
        <p:spPr/>
        <p:txBody>
          <a:bodyPr/>
          <a:lstStyle/>
          <a:p>
            <a:fld id="{46E2C264-1118-49D5-A62B-244C331CC437}" type="slidenum">
              <a:rPr lang="it-IT" smtClean="0"/>
              <a:pPr/>
              <a:t>19</a:t>
            </a:fld>
            <a:endParaRPr lang="it-IT"/>
          </a:p>
        </p:txBody>
      </p:sp>
    </p:spTree>
    <p:extLst>
      <p:ext uri="{BB962C8B-B14F-4D97-AF65-F5344CB8AC3E}">
        <p14:creationId xmlns:p14="http://schemas.microsoft.com/office/powerpoint/2010/main" val="3972129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pPr xmlns:a="http://schemas.openxmlformats.org/drawingml/2006/main" marL="0" marR="0" indent="0" algn="l" defTabSz="914400" rtl="0" eaLnBrk="1" fontAlgn="auto" latinLnBrk="0" hangingPunct="1">
              <a:lnSpc>
                <a:spcPct val="100000"/>
              </a:lnSpc>
              <a:spcBef>
                <a:spcPts val="0"/>
              </a:spcBef>
              <a:spcAft>
                <a:spcPts val="0"/>
              </a:spcAft>
              <a:buClrTx/>
              <a:buSzTx/>
              <a:buFontTx/>
              <a:buNone/>
              <a:tabLst/>
              <a:defRPr/>
            </a:pPr>
            <a:r xmlns:a="http://schemas.openxmlformats.org/drawingml/2006/main">
              <a:rPr lang="uk" dirty="0"/>
              <a:t>https://www.investeurope.eu/about-private-equity/private-equity-in-action/case-studies/#i</a:t>
            </a:r>
          </a:p>
        </p:txBody>
      </p:sp>
      <p:sp>
        <p:nvSpPr>
          <p:cNvPr id="4" name="Ograda številke diapozitiva 3"/>
          <p:cNvSpPr>
            <a:spLocks noGrp="1"/>
          </p:cNvSpPr>
          <p:nvPr>
            <p:ph type="sldNum" sz="quarter" idx="10"/>
          </p:nvPr>
        </p:nvSpPr>
        <p:spPr/>
        <p:txBody>
          <a:bodyPr/>
          <a:lstStyle/>
          <a:p>
            <a:fld id="{46E2C264-1118-49D5-A62B-244C331CC437}" type="slidenum">
              <a:rPr lang="it-IT" smtClean="0"/>
              <a:pPr/>
              <a:t>21</a:t>
            </a:fld>
            <a:endParaRPr lang="it-IT"/>
          </a:p>
        </p:txBody>
      </p:sp>
    </p:spTree>
    <p:extLst>
      <p:ext uri="{BB962C8B-B14F-4D97-AF65-F5344CB8AC3E}">
        <p14:creationId xmlns:p14="http://schemas.microsoft.com/office/powerpoint/2010/main" val="3041252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pPr xmlns:a="http://schemas.openxmlformats.org/drawingml/2006/main" marL="0" marR="0" indent="0" algn="l" defTabSz="914400" rtl="0" eaLnBrk="1" fontAlgn="auto" latinLnBrk="0" hangingPunct="1">
              <a:lnSpc>
                <a:spcPct val="100000"/>
              </a:lnSpc>
              <a:spcBef>
                <a:spcPts val="0"/>
              </a:spcBef>
              <a:spcAft>
                <a:spcPts val="0"/>
              </a:spcAft>
              <a:buClrTx/>
              <a:buSzTx/>
              <a:buFontTx/>
              <a:buNone/>
              <a:tabLst/>
              <a:defRPr/>
            </a:pPr>
            <a:r xmlns:a="http://schemas.openxmlformats.org/drawingml/2006/main">
              <a:rPr lang="uk" dirty="0"/>
              <a:t>https://www.bdc.ca/en/articles-tools/start-buy-business/start-business/pages/start-up-financing-sources.aspx</a:t>
            </a:r>
          </a:p>
        </p:txBody>
      </p:sp>
      <p:sp>
        <p:nvSpPr>
          <p:cNvPr id="4" name="Ograda številke diapozitiva 3"/>
          <p:cNvSpPr>
            <a:spLocks noGrp="1"/>
          </p:cNvSpPr>
          <p:nvPr>
            <p:ph type="sldNum" sz="quarter" idx="10"/>
          </p:nvPr>
        </p:nvSpPr>
        <p:spPr/>
        <p:txBody>
          <a:bodyPr/>
          <a:lstStyle/>
          <a:p>
            <a:fld id="{46E2C264-1118-49D5-A62B-244C331CC437}" type="slidenum">
              <a:rPr lang="it-IT" smtClean="0"/>
              <a:pPr/>
              <a:t>22</a:t>
            </a:fld>
            <a:endParaRPr lang="it-IT"/>
          </a:p>
        </p:txBody>
      </p:sp>
    </p:spTree>
    <p:extLst>
      <p:ext uri="{BB962C8B-B14F-4D97-AF65-F5344CB8AC3E}">
        <p14:creationId xmlns:p14="http://schemas.microsoft.com/office/powerpoint/2010/main" val="3836529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pPr xmlns:a="http://schemas.openxmlformats.org/drawingml/2006/main" marL="0" marR="0" indent="0" algn="l" defTabSz="914400" rtl="0" eaLnBrk="1" fontAlgn="auto" latinLnBrk="0" hangingPunct="1">
              <a:lnSpc>
                <a:spcPct val="100000"/>
              </a:lnSpc>
              <a:spcBef>
                <a:spcPts val="0"/>
              </a:spcBef>
              <a:spcAft>
                <a:spcPts val="0"/>
              </a:spcAft>
              <a:buClrTx/>
              <a:buSzTx/>
              <a:buFontTx/>
              <a:buNone/>
              <a:tabLst/>
              <a:defRPr/>
            </a:pPr>
            <a:r xmlns:a="http://schemas.openxmlformats.org/drawingml/2006/main">
              <a:rPr lang="uk" dirty="0"/>
              <a:t>https://www.bdc.ca/en/articles-tools/start-buy-business/start-business/pages/start-up-financing-sources.aspx</a:t>
            </a:r>
          </a:p>
          <a:p>
            <a:endParaRPr lang="sl-SI" dirty="0"/>
          </a:p>
        </p:txBody>
      </p:sp>
      <p:sp>
        <p:nvSpPr>
          <p:cNvPr id="4" name="Ograda številke diapozitiva 3"/>
          <p:cNvSpPr>
            <a:spLocks noGrp="1"/>
          </p:cNvSpPr>
          <p:nvPr>
            <p:ph type="sldNum" sz="quarter" idx="10"/>
          </p:nvPr>
        </p:nvSpPr>
        <p:spPr/>
        <p:txBody>
          <a:bodyPr/>
          <a:lstStyle/>
          <a:p>
            <a:fld id="{46E2C264-1118-49D5-A62B-244C331CC437}" type="slidenum">
              <a:rPr lang="it-IT" smtClean="0"/>
              <a:pPr/>
              <a:t>23</a:t>
            </a:fld>
            <a:endParaRPr lang="it-IT"/>
          </a:p>
        </p:txBody>
      </p:sp>
    </p:spTree>
    <p:extLst>
      <p:ext uri="{BB962C8B-B14F-4D97-AF65-F5344CB8AC3E}">
        <p14:creationId xmlns:p14="http://schemas.microsoft.com/office/powerpoint/2010/main" val="745098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pPr xmlns:a="http://schemas.openxmlformats.org/drawingml/2006/main" marL="0" marR="0" lvl="0" indent="0" algn="l" defTabSz="914400" rtl="0" eaLnBrk="1" fontAlgn="auto" latinLnBrk="0" hangingPunct="1">
              <a:lnSpc>
                <a:spcPct val="100000"/>
              </a:lnSpc>
              <a:spcBef>
                <a:spcPts val="0"/>
              </a:spcBef>
              <a:spcAft>
                <a:spcPts val="0"/>
              </a:spcAft>
              <a:buClrTx/>
              <a:buSzTx/>
              <a:buFontTx/>
              <a:buNone/>
              <a:tabLst/>
              <a:defRPr/>
            </a:pPr>
            <a:r xmlns:a="http://schemas.openxmlformats.org/drawingml/2006/main">
              <a:rPr lang="uk" dirty="0"/>
              <a:t>https://www.linkedin.com/pulse/types-angel-investors-rajh-v-iyer</a:t>
            </a:r>
          </a:p>
        </p:txBody>
      </p:sp>
      <p:sp>
        <p:nvSpPr>
          <p:cNvPr id="4" name="Ograda številke diapozitiva 3"/>
          <p:cNvSpPr>
            <a:spLocks noGrp="1"/>
          </p:cNvSpPr>
          <p:nvPr>
            <p:ph type="sldNum" sz="quarter" idx="10"/>
          </p:nvPr>
        </p:nvSpPr>
        <p:spPr/>
        <p:txBody>
          <a:bodyPr/>
          <a:lstStyle/>
          <a:p>
            <a:fld id="{46E2C264-1118-49D5-A62B-244C331CC437}" type="slidenum">
              <a:rPr lang="it-IT" smtClean="0"/>
              <a:pPr/>
              <a:t>24</a:t>
            </a:fld>
            <a:endParaRPr lang="it-IT"/>
          </a:p>
        </p:txBody>
      </p:sp>
    </p:spTree>
    <p:extLst>
      <p:ext uri="{BB962C8B-B14F-4D97-AF65-F5344CB8AC3E}">
        <p14:creationId xmlns:p14="http://schemas.microsoft.com/office/powerpoint/2010/main" val="1798304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r xmlns:a="http://schemas.openxmlformats.org/drawingml/2006/main">
              <a:rPr lang="uk" dirty="0"/>
              <a:t>https://www.forbes.com/sites/tanyaprive/2013/12/16/20-most-active-angel-investors/#2195be59566a</a:t>
            </a:r>
          </a:p>
          <a:p>
            <a:r xmlns:a="http://schemas.openxmlformats.org/drawingml/2006/main">
              <a:rPr lang="uk" dirty="0"/>
              <a:t>https://www.inc.com/john-boitnott/15-of-the-biggest-angel-investors-of-all-time.html</a:t>
            </a:r>
          </a:p>
          <a:p>
            <a:r xmlns:a="http://schemas.openxmlformats.org/drawingml/2006/main">
              <a:rPr lang="uk" dirty="0"/>
              <a:t>https://mashable.com/2011/10/26/how-angels-invest/#GvD_A6m5CgqE</a:t>
            </a:r>
          </a:p>
          <a:p>
            <a:endParaRPr lang="sl-SI" dirty="0"/>
          </a:p>
        </p:txBody>
      </p:sp>
      <p:sp>
        <p:nvSpPr>
          <p:cNvPr id="4" name="Ograda številke diapozitiva 3"/>
          <p:cNvSpPr>
            <a:spLocks noGrp="1"/>
          </p:cNvSpPr>
          <p:nvPr>
            <p:ph type="sldNum" sz="quarter" idx="10"/>
          </p:nvPr>
        </p:nvSpPr>
        <p:spPr/>
        <p:txBody>
          <a:bodyPr/>
          <a:lstStyle/>
          <a:p>
            <a:fld id="{46E2C264-1118-49D5-A62B-244C331CC437}" type="slidenum">
              <a:rPr lang="it-IT" smtClean="0"/>
              <a:pPr/>
              <a:t>25</a:t>
            </a:fld>
            <a:endParaRPr lang="it-IT"/>
          </a:p>
        </p:txBody>
      </p:sp>
    </p:spTree>
    <p:extLst>
      <p:ext uri="{BB962C8B-B14F-4D97-AF65-F5344CB8AC3E}">
        <p14:creationId xmlns:p14="http://schemas.microsoft.com/office/powerpoint/2010/main" val="187789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399FF"/>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03399"/>
              </a:buClr>
              <a:buSzPts val="2400"/>
              <a:buNone/>
              <a:defRPr sz="2400"/>
            </a:lvl1pPr>
            <a:lvl2pPr lvl="1" algn="ctr">
              <a:lnSpc>
                <a:spcPct val="90000"/>
              </a:lnSpc>
              <a:spcBef>
                <a:spcPts val="500"/>
              </a:spcBef>
              <a:spcAft>
                <a:spcPts val="0"/>
              </a:spcAft>
              <a:buClr>
                <a:srgbClr val="003399"/>
              </a:buClr>
              <a:buSzPts val="2000"/>
              <a:buNone/>
              <a:defRPr sz="2000"/>
            </a:lvl2pPr>
            <a:lvl3pPr lvl="2" algn="ctr">
              <a:lnSpc>
                <a:spcPct val="90000"/>
              </a:lnSpc>
              <a:spcBef>
                <a:spcPts val="500"/>
              </a:spcBef>
              <a:spcAft>
                <a:spcPts val="0"/>
              </a:spcAft>
              <a:buClr>
                <a:srgbClr val="003399"/>
              </a:buClr>
              <a:buSzPts val="1800"/>
              <a:buNone/>
              <a:defRPr sz="1800"/>
            </a:lvl3pPr>
            <a:lvl4pPr lvl="3" algn="ctr">
              <a:lnSpc>
                <a:spcPct val="90000"/>
              </a:lnSpc>
              <a:spcBef>
                <a:spcPts val="500"/>
              </a:spcBef>
              <a:spcAft>
                <a:spcPts val="0"/>
              </a:spcAft>
              <a:buClr>
                <a:srgbClr val="003399"/>
              </a:buClr>
              <a:buSzPts val="1600"/>
              <a:buNone/>
              <a:defRPr sz="1600"/>
            </a:lvl4pPr>
            <a:lvl5pPr lvl="4" algn="ctr">
              <a:lnSpc>
                <a:spcPct val="90000"/>
              </a:lnSpc>
              <a:spcBef>
                <a:spcPts val="500"/>
              </a:spcBef>
              <a:spcAft>
                <a:spcPts val="0"/>
              </a:spcAft>
              <a:buClr>
                <a:srgbClr val="00339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 name="Google Shape;13;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5" name="Google Shape;15;p3"/>
          <p:cNvPicPr preferRelativeResize="0"/>
          <p:nvPr/>
        </p:nvPicPr>
        <p:blipFill rotWithShape="1">
          <a:blip r:embed="rId2">
            <a:alphaModFix/>
          </a:blip>
          <a:srcRect/>
          <a:stretch/>
        </p:blipFill>
        <p:spPr>
          <a:xfrm>
            <a:off x="913685" y="5335844"/>
            <a:ext cx="2141777" cy="885396"/>
          </a:xfrm>
          <a:prstGeom prst="rect">
            <a:avLst/>
          </a:prstGeom>
          <a:noFill/>
          <a:ln>
            <a:noFill/>
          </a:ln>
        </p:spPr>
      </p:pic>
      <p:pic>
        <p:nvPicPr>
          <p:cNvPr id="16" name="Google Shape;16;p3"/>
          <p:cNvPicPr preferRelativeResize="0"/>
          <p:nvPr/>
        </p:nvPicPr>
        <p:blipFill rotWithShape="1">
          <a:blip r:embed="rId3">
            <a:alphaModFix/>
          </a:blip>
          <a:srcRect/>
          <a:stretch/>
        </p:blipFill>
        <p:spPr>
          <a:xfrm>
            <a:off x="8267433" y="5046675"/>
            <a:ext cx="3086367" cy="937341"/>
          </a:xfrm>
          <a:prstGeom prst="rect">
            <a:avLst/>
          </a:prstGeom>
          <a:noFill/>
          <a:ln>
            <a:noFill/>
          </a:ln>
        </p:spPr>
      </p:pic>
      <p:cxnSp>
        <p:nvCxnSpPr>
          <p:cNvPr id="17" name="Google Shape;17;p3"/>
          <p:cNvCxnSpPr/>
          <p:nvPr/>
        </p:nvCxnSpPr>
        <p:spPr>
          <a:xfrm>
            <a:off x="1180684" y="3533533"/>
            <a:ext cx="9830632" cy="0"/>
          </a:xfrm>
          <a:prstGeom prst="straightConnector1">
            <a:avLst/>
          </a:prstGeom>
          <a:noFill/>
          <a:ln w="76200" cap="flat" cmpd="sng">
            <a:solidFill>
              <a:srgbClr val="F0EA00"/>
            </a:solidFill>
            <a:prstDash val="solid"/>
            <a:miter lim="800000"/>
            <a:headEnd type="none" w="sm" len="sm"/>
            <a:tailEnd type="none" w="sm" len="sm"/>
          </a:ln>
        </p:spPr>
      </p:cxnSp>
      <p:pic>
        <p:nvPicPr>
          <p:cNvPr id="3" name="Picture 2">
            <a:extLst>
              <a:ext uri="{FF2B5EF4-FFF2-40B4-BE49-F238E27FC236}">
                <a16:creationId xmlns:a16="http://schemas.microsoft.com/office/drawing/2014/main" id="{B31B4F66-6EBD-B3E8-6CA7-10C636552EDF}"/>
              </a:ext>
            </a:extLst>
          </p:cNvPr>
          <p:cNvPicPr>
            <a:picLocks noChangeAspect="1"/>
          </p:cNvPicPr>
          <p:nvPr userDrawn="1"/>
        </p:nvPicPr>
        <p:blipFill>
          <a:blip r:embed="rId4"/>
          <a:stretch>
            <a:fillRect/>
          </a:stretch>
        </p:blipFill>
        <p:spPr>
          <a:xfrm>
            <a:off x="3576253" y="5326304"/>
            <a:ext cx="4170388" cy="113121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99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99"/>
              </a:buClr>
              <a:buSzPts val="1800"/>
              <a:buChar char="•"/>
              <a:defRPr/>
            </a:lvl1pPr>
            <a:lvl2pPr marL="914400" lvl="1" indent="-342900" algn="l">
              <a:lnSpc>
                <a:spcPct val="90000"/>
              </a:lnSpc>
              <a:spcBef>
                <a:spcPts val="500"/>
              </a:spcBef>
              <a:spcAft>
                <a:spcPts val="0"/>
              </a:spcAft>
              <a:buClr>
                <a:srgbClr val="003399"/>
              </a:buClr>
              <a:buSzPts val="1800"/>
              <a:buChar char="•"/>
              <a:defRPr/>
            </a:lvl2pPr>
            <a:lvl3pPr marL="1371600" lvl="2" indent="-342900" algn="l">
              <a:lnSpc>
                <a:spcPct val="90000"/>
              </a:lnSpc>
              <a:spcBef>
                <a:spcPts val="500"/>
              </a:spcBef>
              <a:spcAft>
                <a:spcPts val="0"/>
              </a:spcAft>
              <a:buClr>
                <a:srgbClr val="003399"/>
              </a:buClr>
              <a:buSzPts val="1800"/>
              <a:buChar char="•"/>
              <a:defRPr/>
            </a:lvl3pPr>
            <a:lvl4pPr marL="1828800" lvl="3" indent="-342900" algn="l">
              <a:lnSpc>
                <a:spcPct val="90000"/>
              </a:lnSpc>
              <a:spcBef>
                <a:spcPts val="500"/>
              </a:spcBef>
              <a:spcAft>
                <a:spcPts val="0"/>
              </a:spcAft>
              <a:buClr>
                <a:srgbClr val="003399"/>
              </a:buClr>
              <a:buSzPts val="1800"/>
              <a:buChar char="•"/>
              <a:defRPr/>
            </a:lvl4pPr>
            <a:lvl5pPr marL="2286000" lvl="4" indent="-342900" algn="l">
              <a:lnSpc>
                <a:spcPct val="90000"/>
              </a:lnSpc>
              <a:spcBef>
                <a:spcPts val="500"/>
              </a:spcBef>
              <a:spcAft>
                <a:spcPts val="0"/>
              </a:spcAft>
              <a:buClr>
                <a:srgbClr val="00339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1" name="Google Shape;2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22" name="Google Shape;22;p4"/>
          <p:cNvCxnSpPr/>
          <p:nvPr/>
        </p:nvCxnSpPr>
        <p:spPr>
          <a:xfrm>
            <a:off x="838200" y="1414220"/>
            <a:ext cx="9830632" cy="0"/>
          </a:xfrm>
          <a:prstGeom prst="straightConnector1">
            <a:avLst/>
          </a:prstGeom>
          <a:noFill/>
          <a:ln w="76200" cap="flat" cmpd="sng">
            <a:solidFill>
              <a:srgbClr val="F0EA00"/>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99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99"/>
              </a:buClr>
              <a:buSzPts val="1800"/>
              <a:buChar char="•"/>
              <a:defRPr/>
            </a:lvl1pPr>
            <a:lvl2pPr marL="914400" lvl="1" indent="-342900" algn="l">
              <a:lnSpc>
                <a:spcPct val="90000"/>
              </a:lnSpc>
              <a:spcBef>
                <a:spcPts val="500"/>
              </a:spcBef>
              <a:spcAft>
                <a:spcPts val="0"/>
              </a:spcAft>
              <a:buClr>
                <a:srgbClr val="003399"/>
              </a:buClr>
              <a:buSzPts val="1800"/>
              <a:buChar char="•"/>
              <a:defRPr/>
            </a:lvl2pPr>
            <a:lvl3pPr marL="1371600" lvl="2" indent="-342900" algn="l">
              <a:lnSpc>
                <a:spcPct val="90000"/>
              </a:lnSpc>
              <a:spcBef>
                <a:spcPts val="500"/>
              </a:spcBef>
              <a:spcAft>
                <a:spcPts val="0"/>
              </a:spcAft>
              <a:buClr>
                <a:srgbClr val="003399"/>
              </a:buClr>
              <a:buSzPts val="1800"/>
              <a:buChar char="•"/>
              <a:defRPr/>
            </a:lvl3pPr>
            <a:lvl4pPr marL="1828800" lvl="3" indent="-342900" algn="l">
              <a:lnSpc>
                <a:spcPct val="90000"/>
              </a:lnSpc>
              <a:spcBef>
                <a:spcPts val="500"/>
              </a:spcBef>
              <a:spcAft>
                <a:spcPts val="0"/>
              </a:spcAft>
              <a:buClr>
                <a:srgbClr val="003399"/>
              </a:buClr>
              <a:buSzPts val="1800"/>
              <a:buChar char="•"/>
              <a:defRPr/>
            </a:lvl4pPr>
            <a:lvl5pPr marL="2286000" lvl="4" indent="-342900" algn="l">
              <a:lnSpc>
                <a:spcPct val="90000"/>
              </a:lnSpc>
              <a:spcBef>
                <a:spcPts val="500"/>
              </a:spcBef>
              <a:spcAft>
                <a:spcPts val="0"/>
              </a:spcAft>
              <a:buClr>
                <a:srgbClr val="00339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99"/>
              </a:buClr>
              <a:buSzPts val="1800"/>
              <a:buChar char="•"/>
              <a:defRPr/>
            </a:lvl1pPr>
            <a:lvl2pPr marL="914400" lvl="1" indent="-342900" algn="l">
              <a:lnSpc>
                <a:spcPct val="90000"/>
              </a:lnSpc>
              <a:spcBef>
                <a:spcPts val="500"/>
              </a:spcBef>
              <a:spcAft>
                <a:spcPts val="0"/>
              </a:spcAft>
              <a:buClr>
                <a:srgbClr val="003399"/>
              </a:buClr>
              <a:buSzPts val="1800"/>
              <a:buChar char="•"/>
              <a:defRPr/>
            </a:lvl2pPr>
            <a:lvl3pPr marL="1371600" lvl="2" indent="-342900" algn="l">
              <a:lnSpc>
                <a:spcPct val="90000"/>
              </a:lnSpc>
              <a:spcBef>
                <a:spcPts val="500"/>
              </a:spcBef>
              <a:spcAft>
                <a:spcPts val="0"/>
              </a:spcAft>
              <a:buClr>
                <a:srgbClr val="003399"/>
              </a:buClr>
              <a:buSzPts val="1800"/>
              <a:buChar char="•"/>
              <a:defRPr/>
            </a:lvl3pPr>
            <a:lvl4pPr marL="1828800" lvl="3" indent="-342900" algn="l">
              <a:lnSpc>
                <a:spcPct val="90000"/>
              </a:lnSpc>
              <a:spcBef>
                <a:spcPts val="500"/>
              </a:spcBef>
              <a:spcAft>
                <a:spcPts val="0"/>
              </a:spcAft>
              <a:buClr>
                <a:srgbClr val="003399"/>
              </a:buClr>
              <a:buSzPts val="1800"/>
              <a:buChar char="•"/>
              <a:defRPr/>
            </a:lvl4pPr>
            <a:lvl5pPr marL="2286000" lvl="4" indent="-342900" algn="l">
              <a:lnSpc>
                <a:spcPct val="90000"/>
              </a:lnSpc>
              <a:spcBef>
                <a:spcPts val="500"/>
              </a:spcBef>
              <a:spcAft>
                <a:spcPts val="0"/>
              </a:spcAft>
              <a:buClr>
                <a:srgbClr val="00339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33" name="Google Shape;33;p6"/>
          <p:cNvCxnSpPr/>
          <p:nvPr/>
        </p:nvCxnSpPr>
        <p:spPr>
          <a:xfrm>
            <a:off x="942559" y="1404695"/>
            <a:ext cx="9830632" cy="0"/>
          </a:xfrm>
          <a:prstGeom prst="straightConnector1">
            <a:avLst/>
          </a:prstGeom>
          <a:noFill/>
          <a:ln w="76200" cap="flat" cmpd="sng">
            <a:solidFill>
              <a:srgbClr val="F0EA00"/>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99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45" name="Google Shape;45;p8"/>
          <p:cNvCxnSpPr/>
          <p:nvPr/>
        </p:nvCxnSpPr>
        <p:spPr>
          <a:xfrm>
            <a:off x="838200" y="1395170"/>
            <a:ext cx="9830632" cy="0"/>
          </a:xfrm>
          <a:prstGeom prst="straightConnector1">
            <a:avLst/>
          </a:prstGeom>
          <a:noFill/>
          <a:ln w="76200" cap="flat" cmpd="sng">
            <a:solidFill>
              <a:srgbClr val="F0EA00"/>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399FF"/>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03399"/>
              </a:buClr>
              <a:buSzPts val="3200"/>
              <a:buChar char="•"/>
              <a:defRPr sz="3200"/>
            </a:lvl1pPr>
            <a:lvl2pPr marL="914400" lvl="1" indent="-406400" algn="l">
              <a:lnSpc>
                <a:spcPct val="90000"/>
              </a:lnSpc>
              <a:spcBef>
                <a:spcPts val="500"/>
              </a:spcBef>
              <a:spcAft>
                <a:spcPts val="0"/>
              </a:spcAft>
              <a:buClr>
                <a:srgbClr val="003399"/>
              </a:buClr>
              <a:buSzPts val="2800"/>
              <a:buChar char="•"/>
              <a:defRPr sz="2800"/>
            </a:lvl2pPr>
            <a:lvl3pPr marL="1371600" lvl="2" indent="-381000" algn="l">
              <a:lnSpc>
                <a:spcPct val="90000"/>
              </a:lnSpc>
              <a:spcBef>
                <a:spcPts val="500"/>
              </a:spcBef>
              <a:spcAft>
                <a:spcPts val="0"/>
              </a:spcAft>
              <a:buClr>
                <a:srgbClr val="003399"/>
              </a:buClr>
              <a:buSzPts val="2400"/>
              <a:buChar char="•"/>
              <a:defRPr sz="2400"/>
            </a:lvl3pPr>
            <a:lvl4pPr marL="1828800" lvl="3" indent="-355600" algn="l">
              <a:lnSpc>
                <a:spcPct val="90000"/>
              </a:lnSpc>
              <a:spcBef>
                <a:spcPts val="500"/>
              </a:spcBef>
              <a:spcAft>
                <a:spcPts val="0"/>
              </a:spcAft>
              <a:buClr>
                <a:srgbClr val="003399"/>
              </a:buClr>
              <a:buSzPts val="2000"/>
              <a:buChar char="•"/>
              <a:defRPr sz="2000"/>
            </a:lvl4pPr>
            <a:lvl5pPr marL="2286000" lvl="4" indent="-355600" algn="l">
              <a:lnSpc>
                <a:spcPct val="90000"/>
              </a:lnSpc>
              <a:spcBef>
                <a:spcPts val="500"/>
              </a:spcBef>
              <a:spcAft>
                <a:spcPts val="0"/>
              </a:spcAft>
              <a:buClr>
                <a:srgbClr val="003399"/>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3399"/>
              </a:buClr>
              <a:buSzPts val="1600"/>
              <a:buNone/>
              <a:defRPr sz="1600"/>
            </a:lvl1pPr>
            <a:lvl2pPr marL="914400" lvl="1" indent="-228600" algn="l">
              <a:lnSpc>
                <a:spcPct val="90000"/>
              </a:lnSpc>
              <a:spcBef>
                <a:spcPts val="500"/>
              </a:spcBef>
              <a:spcAft>
                <a:spcPts val="0"/>
              </a:spcAft>
              <a:buClr>
                <a:srgbClr val="003399"/>
              </a:buClr>
              <a:buSzPts val="1400"/>
              <a:buNone/>
              <a:defRPr sz="1400"/>
            </a:lvl2pPr>
            <a:lvl3pPr marL="1371600" lvl="2" indent="-228600" algn="l">
              <a:lnSpc>
                <a:spcPct val="90000"/>
              </a:lnSpc>
              <a:spcBef>
                <a:spcPts val="500"/>
              </a:spcBef>
              <a:spcAft>
                <a:spcPts val="0"/>
              </a:spcAft>
              <a:buClr>
                <a:srgbClr val="003399"/>
              </a:buClr>
              <a:buSzPts val="1200"/>
              <a:buNone/>
              <a:defRPr sz="1200"/>
            </a:lvl3pPr>
            <a:lvl4pPr marL="1828800" lvl="3" indent="-228600" algn="l">
              <a:lnSpc>
                <a:spcPct val="90000"/>
              </a:lnSpc>
              <a:spcBef>
                <a:spcPts val="500"/>
              </a:spcBef>
              <a:spcAft>
                <a:spcPts val="0"/>
              </a:spcAft>
              <a:buClr>
                <a:srgbClr val="003399"/>
              </a:buClr>
              <a:buSzPts val="1000"/>
              <a:buNone/>
              <a:defRPr sz="1000"/>
            </a:lvl4pPr>
            <a:lvl5pPr marL="2286000" lvl="4" indent="-228600" algn="l">
              <a:lnSpc>
                <a:spcPct val="90000"/>
              </a:lnSpc>
              <a:spcBef>
                <a:spcPts val="500"/>
              </a:spcBef>
              <a:spcAft>
                <a:spcPts val="0"/>
              </a:spcAft>
              <a:buClr>
                <a:srgbClr val="00339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53" name="Google Shape;53;p10"/>
          <p:cNvCxnSpPr/>
          <p:nvPr/>
        </p:nvCxnSpPr>
        <p:spPr>
          <a:xfrm>
            <a:off x="875884" y="2057400"/>
            <a:ext cx="3591341" cy="0"/>
          </a:xfrm>
          <a:prstGeom prst="straightConnector1">
            <a:avLst/>
          </a:prstGeom>
          <a:noFill/>
          <a:ln w="76200" cap="flat" cmpd="sng">
            <a:solidFill>
              <a:srgbClr val="F0EA00"/>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399FF"/>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
          <p:cNvSpPr>
            <a:spLocks noGrp="1"/>
          </p:cNvSpPr>
          <p:nvPr>
            <p:ph type="pic" idx="2"/>
          </p:nvPr>
        </p:nvSpPr>
        <p:spPr>
          <a:xfrm>
            <a:off x="5183188" y="987425"/>
            <a:ext cx="6172200" cy="4873625"/>
          </a:xfrm>
          <a:prstGeom prst="rect">
            <a:avLst/>
          </a:prstGeom>
          <a:noFill/>
          <a:ln>
            <a:noFill/>
          </a:ln>
        </p:spPr>
      </p:sp>
      <p:sp>
        <p:nvSpPr>
          <p:cNvPr id="57" name="Google Shape;57;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3399"/>
              </a:buClr>
              <a:buSzPts val="1600"/>
              <a:buNone/>
              <a:defRPr sz="1600"/>
            </a:lvl1pPr>
            <a:lvl2pPr marL="914400" lvl="1" indent="-228600" algn="l">
              <a:lnSpc>
                <a:spcPct val="90000"/>
              </a:lnSpc>
              <a:spcBef>
                <a:spcPts val="500"/>
              </a:spcBef>
              <a:spcAft>
                <a:spcPts val="0"/>
              </a:spcAft>
              <a:buClr>
                <a:srgbClr val="003399"/>
              </a:buClr>
              <a:buSzPts val="1400"/>
              <a:buNone/>
              <a:defRPr sz="1400"/>
            </a:lvl2pPr>
            <a:lvl3pPr marL="1371600" lvl="2" indent="-228600" algn="l">
              <a:lnSpc>
                <a:spcPct val="90000"/>
              </a:lnSpc>
              <a:spcBef>
                <a:spcPts val="500"/>
              </a:spcBef>
              <a:spcAft>
                <a:spcPts val="0"/>
              </a:spcAft>
              <a:buClr>
                <a:srgbClr val="003399"/>
              </a:buClr>
              <a:buSzPts val="1200"/>
              <a:buNone/>
              <a:defRPr sz="1200"/>
            </a:lvl3pPr>
            <a:lvl4pPr marL="1828800" lvl="3" indent="-228600" algn="l">
              <a:lnSpc>
                <a:spcPct val="90000"/>
              </a:lnSpc>
              <a:spcBef>
                <a:spcPts val="500"/>
              </a:spcBef>
              <a:spcAft>
                <a:spcPts val="0"/>
              </a:spcAft>
              <a:buClr>
                <a:srgbClr val="003399"/>
              </a:buClr>
              <a:buSzPts val="1000"/>
              <a:buNone/>
              <a:defRPr sz="1000"/>
            </a:lvl4pPr>
            <a:lvl5pPr marL="2286000" lvl="4" indent="-228600" algn="l">
              <a:lnSpc>
                <a:spcPct val="90000"/>
              </a:lnSpc>
              <a:spcBef>
                <a:spcPts val="500"/>
              </a:spcBef>
              <a:spcAft>
                <a:spcPts val="0"/>
              </a:spcAft>
              <a:buClr>
                <a:srgbClr val="00339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59" name="Google Shape;59;p11"/>
          <p:cNvCxnSpPr/>
          <p:nvPr/>
        </p:nvCxnSpPr>
        <p:spPr>
          <a:xfrm>
            <a:off x="838200" y="2057400"/>
            <a:ext cx="3933825" cy="0"/>
          </a:xfrm>
          <a:prstGeom prst="straightConnector1">
            <a:avLst/>
          </a:prstGeom>
          <a:noFill/>
          <a:ln w="76200" cap="flat" cmpd="sng">
            <a:solidFill>
              <a:srgbClr val="F0EA00"/>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99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99"/>
              </a:buClr>
              <a:buSzPts val="1800"/>
              <a:buChar char="•"/>
              <a:defRPr/>
            </a:lvl1pPr>
            <a:lvl2pPr marL="914400" lvl="1" indent="-342900" algn="l">
              <a:lnSpc>
                <a:spcPct val="90000"/>
              </a:lnSpc>
              <a:spcBef>
                <a:spcPts val="500"/>
              </a:spcBef>
              <a:spcAft>
                <a:spcPts val="0"/>
              </a:spcAft>
              <a:buClr>
                <a:srgbClr val="003399"/>
              </a:buClr>
              <a:buSzPts val="1800"/>
              <a:buChar char="•"/>
              <a:defRPr/>
            </a:lvl2pPr>
            <a:lvl3pPr marL="1371600" lvl="2" indent="-342900" algn="l">
              <a:lnSpc>
                <a:spcPct val="90000"/>
              </a:lnSpc>
              <a:spcBef>
                <a:spcPts val="500"/>
              </a:spcBef>
              <a:spcAft>
                <a:spcPts val="0"/>
              </a:spcAft>
              <a:buClr>
                <a:srgbClr val="003399"/>
              </a:buClr>
              <a:buSzPts val="1800"/>
              <a:buChar char="•"/>
              <a:defRPr/>
            </a:lvl3pPr>
            <a:lvl4pPr marL="1828800" lvl="3" indent="-342900" algn="l">
              <a:lnSpc>
                <a:spcPct val="90000"/>
              </a:lnSpc>
              <a:spcBef>
                <a:spcPts val="500"/>
              </a:spcBef>
              <a:spcAft>
                <a:spcPts val="0"/>
              </a:spcAft>
              <a:buClr>
                <a:srgbClr val="003399"/>
              </a:buClr>
              <a:buSzPts val="1800"/>
              <a:buChar char="•"/>
              <a:defRPr/>
            </a:lvl4pPr>
            <a:lvl5pPr marL="2286000" lvl="4" indent="-342900" algn="l">
              <a:lnSpc>
                <a:spcPct val="90000"/>
              </a:lnSpc>
              <a:spcBef>
                <a:spcPts val="500"/>
              </a:spcBef>
              <a:spcAft>
                <a:spcPts val="0"/>
              </a:spcAft>
              <a:buClr>
                <a:srgbClr val="00339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64" name="Google Shape;64;p12"/>
          <p:cNvCxnSpPr/>
          <p:nvPr/>
        </p:nvCxnSpPr>
        <p:spPr>
          <a:xfrm>
            <a:off x="838200" y="1404695"/>
            <a:ext cx="9830632" cy="0"/>
          </a:xfrm>
          <a:prstGeom prst="straightConnector1">
            <a:avLst/>
          </a:prstGeom>
          <a:noFill/>
          <a:ln w="76200" cap="flat" cmpd="sng">
            <a:solidFill>
              <a:srgbClr val="F0EA00"/>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99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99"/>
              </a:buClr>
              <a:buSzPts val="1800"/>
              <a:buChar char="•"/>
              <a:defRPr/>
            </a:lvl1pPr>
            <a:lvl2pPr marL="914400" lvl="1" indent="-342900" algn="l">
              <a:lnSpc>
                <a:spcPct val="90000"/>
              </a:lnSpc>
              <a:spcBef>
                <a:spcPts val="500"/>
              </a:spcBef>
              <a:spcAft>
                <a:spcPts val="0"/>
              </a:spcAft>
              <a:buClr>
                <a:srgbClr val="003399"/>
              </a:buClr>
              <a:buSzPts val="1800"/>
              <a:buChar char="•"/>
              <a:defRPr/>
            </a:lvl2pPr>
            <a:lvl3pPr marL="1371600" lvl="2" indent="-342900" algn="l">
              <a:lnSpc>
                <a:spcPct val="90000"/>
              </a:lnSpc>
              <a:spcBef>
                <a:spcPts val="500"/>
              </a:spcBef>
              <a:spcAft>
                <a:spcPts val="0"/>
              </a:spcAft>
              <a:buClr>
                <a:srgbClr val="003399"/>
              </a:buClr>
              <a:buSzPts val="1800"/>
              <a:buChar char="•"/>
              <a:defRPr/>
            </a:lvl3pPr>
            <a:lvl4pPr marL="1828800" lvl="3" indent="-342900" algn="l">
              <a:lnSpc>
                <a:spcPct val="90000"/>
              </a:lnSpc>
              <a:spcBef>
                <a:spcPts val="500"/>
              </a:spcBef>
              <a:spcAft>
                <a:spcPts val="0"/>
              </a:spcAft>
              <a:buClr>
                <a:srgbClr val="003399"/>
              </a:buClr>
              <a:buSzPts val="1800"/>
              <a:buChar char="•"/>
              <a:defRPr/>
            </a:lvl4pPr>
            <a:lvl5pPr marL="2286000" lvl="4" indent="-342900" algn="l">
              <a:lnSpc>
                <a:spcPct val="90000"/>
              </a:lnSpc>
              <a:spcBef>
                <a:spcPts val="500"/>
              </a:spcBef>
              <a:spcAft>
                <a:spcPts val="0"/>
              </a:spcAft>
              <a:buClr>
                <a:srgbClr val="00339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69" name="Google Shape;69;p13"/>
          <p:cNvCxnSpPr/>
          <p:nvPr/>
        </p:nvCxnSpPr>
        <p:spPr>
          <a:xfrm>
            <a:off x="9286875" y="365125"/>
            <a:ext cx="0" cy="5811838"/>
          </a:xfrm>
          <a:prstGeom prst="straightConnector1">
            <a:avLst/>
          </a:prstGeom>
          <a:noFill/>
          <a:ln w="76200" cap="flat" cmpd="sng">
            <a:solidFill>
              <a:srgbClr val="F0EA00"/>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399FF"/>
              </a:buClr>
              <a:buSzPts val="4400"/>
              <a:buFont typeface="Arial"/>
              <a:buNone/>
              <a:defRPr sz="4400" b="0" i="0" u="none" strike="noStrike" cap="none">
                <a:solidFill>
                  <a:srgbClr val="3399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03399"/>
              </a:buClr>
              <a:buSzPts val="2800"/>
              <a:buFont typeface="Arial"/>
              <a:buChar char="•"/>
              <a:defRPr sz="2800" b="0" i="0" u="none" strike="noStrike" cap="none">
                <a:solidFill>
                  <a:srgbClr val="003399"/>
                </a:solidFill>
                <a:latin typeface="Arial"/>
                <a:ea typeface="Arial"/>
                <a:cs typeface="Arial"/>
                <a:sym typeface="Arial"/>
              </a:defRPr>
            </a:lvl1pPr>
            <a:lvl2pPr marL="914400" marR="0" lvl="1" indent="-381000" algn="l" rtl="0">
              <a:lnSpc>
                <a:spcPct val="90000"/>
              </a:lnSpc>
              <a:spcBef>
                <a:spcPts val="500"/>
              </a:spcBef>
              <a:spcAft>
                <a:spcPts val="0"/>
              </a:spcAft>
              <a:buClr>
                <a:srgbClr val="003399"/>
              </a:buClr>
              <a:buSzPts val="2400"/>
              <a:buFont typeface="Arial"/>
              <a:buChar char="•"/>
              <a:defRPr sz="2400" b="0" i="0" u="none" strike="noStrike" cap="none">
                <a:solidFill>
                  <a:srgbClr val="003399"/>
                </a:solidFill>
                <a:latin typeface="Arial"/>
                <a:ea typeface="Arial"/>
                <a:cs typeface="Arial"/>
                <a:sym typeface="Arial"/>
              </a:defRPr>
            </a:lvl2pPr>
            <a:lvl3pPr marL="1371600" marR="0" lvl="2" indent="-355600" algn="l" rtl="0">
              <a:lnSpc>
                <a:spcPct val="90000"/>
              </a:lnSpc>
              <a:spcBef>
                <a:spcPts val="500"/>
              </a:spcBef>
              <a:spcAft>
                <a:spcPts val="0"/>
              </a:spcAft>
              <a:buClr>
                <a:srgbClr val="003399"/>
              </a:buClr>
              <a:buSzPts val="2000"/>
              <a:buFont typeface="Arial"/>
              <a:buChar char="•"/>
              <a:defRPr sz="2000" b="0" i="0" u="none" strike="noStrike" cap="none">
                <a:solidFill>
                  <a:srgbClr val="003399"/>
                </a:solidFill>
                <a:latin typeface="Arial"/>
                <a:ea typeface="Arial"/>
                <a:cs typeface="Arial"/>
                <a:sym typeface="Arial"/>
              </a:defRPr>
            </a:lvl3pPr>
            <a:lvl4pPr marL="1828800" marR="0" lvl="3" indent="-342900"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Arial"/>
                <a:ea typeface="Arial"/>
                <a:cs typeface="Arial"/>
                <a:sym typeface="Arial"/>
              </a:defRPr>
            </a:lvl4pPr>
            <a:lvl5pPr marL="2286000" marR="0" lvl="4" indent="-342900"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003399"/>
                </a:solidFill>
                <a:latin typeface="Calibri"/>
                <a:ea typeface="Calibri"/>
                <a:cs typeface="Calibri"/>
                <a:sym typeface="Calibri"/>
              </a:defRPr>
            </a:lvl1pPr>
            <a:lvl2pPr marL="0" marR="0" lvl="1" indent="0" algn="r" rtl="0">
              <a:spcBef>
                <a:spcPts val="0"/>
              </a:spcBef>
              <a:buNone/>
              <a:defRPr sz="1200" b="0" i="0" u="none" strike="noStrike" cap="none">
                <a:solidFill>
                  <a:srgbClr val="003399"/>
                </a:solidFill>
                <a:latin typeface="Calibri"/>
                <a:ea typeface="Calibri"/>
                <a:cs typeface="Calibri"/>
                <a:sym typeface="Calibri"/>
              </a:defRPr>
            </a:lvl2pPr>
            <a:lvl3pPr marL="0" marR="0" lvl="2" indent="0" algn="r" rtl="0">
              <a:spcBef>
                <a:spcPts val="0"/>
              </a:spcBef>
              <a:buNone/>
              <a:defRPr sz="1200" b="0" i="0" u="none" strike="noStrike" cap="none">
                <a:solidFill>
                  <a:srgbClr val="003399"/>
                </a:solidFill>
                <a:latin typeface="Calibri"/>
                <a:ea typeface="Calibri"/>
                <a:cs typeface="Calibri"/>
                <a:sym typeface="Calibri"/>
              </a:defRPr>
            </a:lvl3pPr>
            <a:lvl4pPr marL="0" marR="0" lvl="3" indent="0" algn="r" rtl="0">
              <a:spcBef>
                <a:spcPts val="0"/>
              </a:spcBef>
              <a:buNone/>
              <a:defRPr sz="1200" b="0" i="0" u="none" strike="noStrike" cap="none">
                <a:solidFill>
                  <a:srgbClr val="003399"/>
                </a:solidFill>
                <a:latin typeface="Calibri"/>
                <a:ea typeface="Calibri"/>
                <a:cs typeface="Calibri"/>
                <a:sym typeface="Calibri"/>
              </a:defRPr>
            </a:lvl4pPr>
            <a:lvl5pPr marL="0" marR="0" lvl="4" indent="0" algn="r" rtl="0">
              <a:spcBef>
                <a:spcPts val="0"/>
              </a:spcBef>
              <a:buNone/>
              <a:defRPr sz="1200" b="0" i="0" u="none" strike="noStrike" cap="none">
                <a:solidFill>
                  <a:srgbClr val="003399"/>
                </a:solidFill>
                <a:latin typeface="Calibri"/>
                <a:ea typeface="Calibri"/>
                <a:cs typeface="Calibri"/>
                <a:sym typeface="Calibri"/>
              </a:defRPr>
            </a:lvl5pPr>
            <a:lvl6pPr marL="0" marR="0" lvl="5" indent="0" algn="r" rtl="0">
              <a:spcBef>
                <a:spcPts val="0"/>
              </a:spcBef>
              <a:buNone/>
              <a:defRPr sz="1200" b="0" i="0" u="none" strike="noStrike" cap="none">
                <a:solidFill>
                  <a:srgbClr val="003399"/>
                </a:solidFill>
                <a:latin typeface="Calibri"/>
                <a:ea typeface="Calibri"/>
                <a:cs typeface="Calibri"/>
                <a:sym typeface="Calibri"/>
              </a:defRPr>
            </a:lvl6pPr>
            <a:lvl7pPr marL="0" marR="0" lvl="6" indent="0" algn="r" rtl="0">
              <a:spcBef>
                <a:spcPts val="0"/>
              </a:spcBef>
              <a:buNone/>
              <a:defRPr sz="1200" b="0" i="0" u="none" strike="noStrike" cap="none">
                <a:solidFill>
                  <a:srgbClr val="003399"/>
                </a:solidFill>
                <a:latin typeface="Calibri"/>
                <a:ea typeface="Calibri"/>
                <a:cs typeface="Calibri"/>
                <a:sym typeface="Calibri"/>
              </a:defRPr>
            </a:lvl7pPr>
            <a:lvl8pPr marL="0" marR="0" lvl="7" indent="0" algn="r" rtl="0">
              <a:spcBef>
                <a:spcPts val="0"/>
              </a:spcBef>
              <a:buNone/>
              <a:defRPr sz="1200" b="0" i="0" u="none" strike="noStrike" cap="none">
                <a:solidFill>
                  <a:srgbClr val="003399"/>
                </a:solidFill>
                <a:latin typeface="Calibri"/>
                <a:ea typeface="Calibri"/>
                <a:cs typeface="Calibri"/>
                <a:sym typeface="Calibri"/>
              </a:defRPr>
            </a:lvl8pPr>
            <a:lvl9pPr marL="0" marR="0" lvl="8" indent="0" algn="r" rtl="0">
              <a:spcBef>
                <a:spcPts val="0"/>
              </a:spcBef>
              <a:buNone/>
              <a:defRPr sz="1200" b="0" i="0" u="none" strike="noStrike" cap="none">
                <a:solidFill>
                  <a:srgbClr val="00339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9" name="Google Shape;9;p2"/>
          <p:cNvPicPr preferRelativeResize="0"/>
          <p:nvPr/>
        </p:nvPicPr>
        <p:blipFill rotWithShape="1">
          <a:blip r:embed="rId11">
            <a:alphaModFix/>
          </a:blip>
          <a:srcRect/>
          <a:stretch/>
        </p:blipFill>
        <p:spPr>
          <a:xfrm>
            <a:off x="10830757" y="33578"/>
            <a:ext cx="1294917" cy="12949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nc-sa/4.0/" TargetMode="External"/><Relationship Id="rId4" Type="http://schemas.openxmlformats.org/officeDocument/2006/relationships/hyperlink" Target="http://adaptthis.com/category/blo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finsmes.com/2017/04/gemspring-capital-hires-aron-grossman-as-principal.html"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www.investeurope.eu/about-private-equity/private-equity-in-action/case-studies/skyscanner/" TargetMode="External"/><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hyperlink" Target="https://www.investeurope.eu/about-private-equity/private-equity-in-action/case-studies/avg/" TargetMode="External"/><Relationship Id="rId9"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insanemclero.blogspot.com/2014/04/business-angels-todo-sobre-ellos.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businessangelseurope.com/" TargetMode="External"/><Relationship Id="rId7" Type="http://schemas.openxmlformats.org/officeDocument/2006/relationships/hyperlink" Target="https://publications.europa.eu/en/publication-detail/-/publication/cf4dcc4d-cfc4-11e5-a4b5-01aa75ed71a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eu-startups.com/2017/12/top-40-business-angels-that-are-rocking-europe-and-help-startups-grow/" TargetMode="External"/><Relationship Id="rId5" Type="http://schemas.openxmlformats.org/officeDocument/2006/relationships/hyperlink" Target="https://angel.co/europe/investors" TargetMode="External"/><Relationship Id="rId4" Type="http://schemas.openxmlformats.org/officeDocument/2006/relationships/hyperlink" Target="http://www.eban.org/" TargetMode="External"/></Relationships>
</file>

<file path=ppt/slides/_rels/slide2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reativecommons.org/licenses/by-nc-sa/4.0/" TargetMode="External"/><Relationship Id="rId4" Type="http://schemas.openxmlformats.org/officeDocument/2006/relationships/hyperlink" Target="https://www.peoplematters.in/article/strategic-hr/hr-as-an-innovation-incubator-14042"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www.engaging-project.eu/" TargetMode="External"/><Relationship Id="rId7" Type="http://schemas.openxmlformats.org/officeDocument/2006/relationships/image" Target="../media/image24.png"/><Relationship Id="rId2" Type="http://schemas.openxmlformats.org/officeDocument/2006/relationships/hyperlink" Target="https://www.etondigital.com/guide-to-european-incubators-and-accelerators/" TargetMode="Externa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 Id="rId9" Type="http://schemas.openxmlformats.org/officeDocument/2006/relationships/image" Target="../media/image26.jpeg"/></Relationships>
</file>

<file path=ppt/slides/_rels/slide2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9.pn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xml.rels><?xml version="1.0" encoding="UTF-8" standalone="yes"?>
<Relationships xmlns="http://schemas.openxmlformats.org/package/2006/relationships"><Relationship Id="rId3" Type="http://schemas.openxmlformats.org/officeDocument/2006/relationships/hyperlink" Target="#slide=id.g1043c2be49_0_2"/><Relationship Id="rId2" Type="http://schemas.openxmlformats.org/officeDocument/2006/relationships/hyperlink" Target="#slide=id.g1043c2be49_1_15"/><Relationship Id="rId1" Type="http://schemas.openxmlformats.org/officeDocument/2006/relationships/slideLayout" Target="../slideLayouts/slideLayout2.xml"/><Relationship Id="rId6" Type="http://schemas.openxmlformats.org/officeDocument/2006/relationships/hyperlink" Target="#slide=id.gf108db66e_0_174"/><Relationship Id="rId5" Type="http://schemas.openxmlformats.org/officeDocument/2006/relationships/hyperlink" Target="#slide=id.g10e6f1ee0a_0_11"/><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www.finsmes.com/" TargetMode="External"/><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businesscasestudies.co.uk/bannatyne/from-ice-cream-van-to-dragons-den-duncan-bannatyne/investors.html" TargetMode="External"/></Relationships>
</file>

<file path=ppt/slides/_rels/slide3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9.png"/><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ec.europa.eu/budget/competition/27projects/vote_en.cf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9.png"/><Relationship Id="rId7" Type="http://schemas.openxmlformats.org/officeDocument/2006/relationships/diagramColors" Target="../diagrams/colors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9.xml.rels><?xml version="1.0" encoding="UTF-8" standalone="yes"?>
<Relationships xmlns="http://schemas.openxmlformats.org/package/2006/relationships"><Relationship Id="rId3" Type="http://schemas.openxmlformats.org/officeDocument/2006/relationships/hyperlink" Target="https://commons.wikimedia.org/wiki/File:Crowdfundingescense.jpg" TargetMode="External"/><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s://www.forbes.com/sites/wilschroter/2014/04/16/top-10-business-crowdfunding-campaigns-of-all-time/#48ce6d13e9fd" TargetMode="External"/><Relationship Id="rId7"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9.png"/><Relationship Id="rId7" Type="http://schemas.openxmlformats.org/officeDocument/2006/relationships/diagramColors" Target="../diagrams/colors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europa.eu/youreurope/business/funding-grants/access-to-finance/search/e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
          <p:cNvSpPr txBox="1">
            <a:spLocks noGrp="1"/>
          </p:cNvSpPr>
          <p:nvPr>
            <p:ph type="ctrTitle"/>
          </p:nvPr>
        </p:nvSpPr>
        <p:spPr>
          <a:xfrm>
            <a:off x="1524000" y="868362"/>
            <a:ext cx="9144000" cy="2387600"/>
          </a:xfrm>
          <a:prstGeom prst="rect">
            <a:avLst/>
          </a:prstGeom>
          <a:noFill/>
          <a:ln>
            <a:noFill/>
          </a:ln>
        </p:spPr>
        <p:txBody>
          <a:bodyPr spcFirstLastPara="1" wrap="square" lIns="91425" tIns="45700" rIns="91425" bIns="45700" anchor="b" anchorCtr="0">
            <a:normAutofit/>
          </a:bodyPr>
          <a:lstStyle/>
          <a:p>
            <a:pPr xmlns:a="http://schemas.openxmlformats.org/drawingml/2006/main" marL="0" lvl="0" indent="0" algn="ctr" rtl="0">
              <a:lnSpc>
                <a:spcPct val="90000"/>
              </a:lnSpc>
              <a:spcBef>
                <a:spcPts val="0"/>
              </a:spcBef>
              <a:spcAft>
                <a:spcPts val="0"/>
              </a:spcAft>
              <a:buClr>
                <a:srgbClr val="3399FF"/>
              </a:buClr>
              <a:buSzPts val="6000"/>
              <a:buFont typeface="Arial"/>
              <a:buNone/>
            </a:pPr>
            <a:r xmlns:a="http://schemas.openxmlformats.org/drawingml/2006/main">
              <a:rPr lang="uk" dirty="0"/>
              <a:t>Комерціалізація</a:t>
            </a:r>
            <a:endParaRPr xmlns:a="http://schemas.openxmlformats.org/drawingml/2006/main" dirty="0"/>
          </a:p>
        </p:txBody>
      </p:sp>
      <p:sp>
        <p:nvSpPr>
          <p:cNvPr id="75" name="Google Shape;75;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xmlns:a="http://schemas.openxmlformats.org/drawingml/2006/main" marL="0" indent="0">
              <a:spcBef>
                <a:spcPts val="0"/>
              </a:spcBef>
            </a:pPr>
            <a:r xmlns:a="http://schemas.openxmlformats.org/drawingml/2006/main">
              <a:rPr lang="uk" dirty="0"/>
              <a:t>Як отримати джерела фінансування для комерціалізації вашої бізнес-ідеї</a:t>
            </a:r>
          </a:p>
          <a:p>
            <a:pPr marL="0" lvl="0" indent="0" algn="ctr" rtl="0">
              <a:lnSpc>
                <a:spcPct val="90000"/>
              </a:lnSpc>
              <a:spcBef>
                <a:spcPts val="0"/>
              </a:spcBef>
              <a:spcAft>
                <a:spcPts val="0"/>
              </a:spcAft>
              <a:buClr>
                <a:srgbClr val="003399"/>
              </a:buClr>
              <a:buSzPts val="24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err="1"/>
              <a:t>Група</a:t>
            </a:r>
            <a:r xmlns:a="http://schemas.openxmlformats.org/drawingml/2006/main">
              <a:rPr lang="uk" dirty="0"/>
              <a:t> </a:t>
            </a:r>
            <a:r xmlns:a="http://schemas.openxmlformats.org/drawingml/2006/main">
              <a:rPr lang="uk" dirty="0" err="1"/>
              <a:t>обговорення</a:t>
            </a:r>
            <a:endParaRPr xmlns:a="http://schemas.openxmlformats.org/drawingml/2006/main" lang="sl-SI" dirty="0"/>
          </a:p>
        </p:txBody>
      </p:sp>
      <p:pic>
        <p:nvPicPr>
          <p:cNvPr id="4" name="Picture 5" descr="C:\Users\trozman\AppData\Local\Temp\Articulate\Storyline\6JbqopXf0cZ.png">
            <a:extLst>
              <a:ext uri="{FF2B5EF4-FFF2-40B4-BE49-F238E27FC236}">
                <a16:creationId xmlns:a16="http://schemas.microsoft.com/office/drawing/2014/main" id="{2341335A-2F45-475D-8539-8D5F51718482}"/>
              </a:ext>
            </a:extLst>
          </p:cNvPr>
          <p:cNvPicPr>
            <a:picLocks noGrp="1"/>
          </p:cNvPicPr>
          <p:nvPr>
            <p:ph idx="1"/>
          </p:nvPr>
        </p:nvPicPr>
        <p:blipFill rotWithShape="1">
          <a:blip r:embed="rId2">
            <a:extLst>
              <a:ext uri="{28A0092B-C50C-407E-A947-70E740481C1C}">
                <a14:useLocalDpi xmlns:a14="http://schemas.microsoft.com/office/drawing/2010/main" val="0"/>
              </a:ext>
            </a:extLst>
          </a:blip>
          <a:srcRect b="44882"/>
          <a:stretch/>
        </p:blipFill>
        <p:spPr bwMode="auto">
          <a:xfrm>
            <a:off x="3863385" y="1600200"/>
            <a:ext cx="4347361" cy="4989136"/>
          </a:xfrm>
          <a:prstGeom prst="rect">
            <a:avLst/>
          </a:prstGeom>
          <a:noFill/>
          <a:ln>
            <a:noFill/>
          </a:ln>
        </p:spPr>
      </p:pic>
      <p:sp>
        <p:nvSpPr>
          <p:cNvPr id="5" name="Pravokotnik 4"/>
          <p:cNvSpPr/>
          <p:nvPr/>
        </p:nvSpPr>
        <p:spPr>
          <a:xfrm rot="21442310">
            <a:off x="3940869" y="2269247"/>
            <a:ext cx="2444405" cy="3711785"/>
          </a:xfrm>
          <a:prstGeom prst="rect">
            <a:avLst/>
          </a:prstGeom>
        </p:spPr>
        <p:txBody>
          <a:bodyPr wrap="square">
            <a:spAutoFit/>
          </a:bodyPr>
          <a:lstStyle/>
          <a:p>
            <a:pPr xmlns:a="http://schemas.openxmlformats.org/drawingml/2006/main" marL="342900" indent="-342900">
              <a:buFont typeface="Arial" panose="020B0604020202020204" pitchFamily="34" charset="0"/>
              <a:buChar char="•"/>
            </a:pPr>
            <a:r xmlns:a="http://schemas.openxmlformats.org/drawingml/2006/main">
              <a:rPr lang="uk" sz="2100" dirty="0">
                <a:latin typeface="+mj-lt"/>
                <a:ea typeface="Fira Sans" panose="020B0503050000020004" pitchFamily="34" charset="0"/>
              </a:rPr>
              <a:t>Ви коли-небудь користувалися небанківським джерелом фінансування? який саме</a:t>
            </a:r>
          </a:p>
          <a:p>
            <a:pPr marL="342900" indent="-342900">
              <a:buFont typeface="Arial" panose="020B0604020202020204" pitchFamily="34" charset="0"/>
              <a:buChar char="•"/>
            </a:pPr>
            <a:endParaRPr lang="en-US" sz="2100" b="1" dirty="0">
              <a:latin typeface="+mj-lt"/>
              <a:ea typeface="Fira Sans" panose="020B0503050000020004" pitchFamily="34" charset="0"/>
            </a:endParaRPr>
          </a:p>
          <a:p>
            <a:pPr xmlns:a="http://schemas.openxmlformats.org/drawingml/2006/main" marL="342900" indent="-342900">
              <a:spcBef>
                <a:spcPct val="20000"/>
              </a:spcBef>
              <a:buFont typeface="Arial" panose="020B0604020202020204" pitchFamily="34" charset="0"/>
              <a:buChar char="•"/>
            </a:pPr>
            <a:r xmlns:a="http://schemas.openxmlformats.org/drawingml/2006/main">
              <a:rPr lang="uk" sz="2100" dirty="0">
                <a:latin typeface="+mj-lt"/>
                <a:ea typeface="Fira Sans" panose="020B0503050000020004" pitchFamily="34" charset="0"/>
              </a:rPr>
              <a:t>Обговоріть це з колегами в групі. Поділіться своїм досвідом.</a:t>
            </a:r>
          </a:p>
        </p:txBody>
      </p:sp>
    </p:spTree>
    <p:extLst>
      <p:ext uri="{BB962C8B-B14F-4D97-AF65-F5344CB8AC3E}">
        <p14:creationId xmlns:p14="http://schemas.microsoft.com/office/powerpoint/2010/main" val="3577635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err="1"/>
              <a:t>який</a:t>
            </a:r>
            <a:r xmlns:a="http://schemas.openxmlformats.org/drawingml/2006/main">
              <a:rPr lang="uk" dirty="0"/>
              <a:t> </a:t>
            </a:r>
            <a:r xmlns:a="http://schemas.openxmlformats.org/drawingml/2006/main">
              <a:rPr lang="uk" dirty="0" err="1"/>
              <a:t>фінансування </a:t>
            </a:r>
            <a:r xmlns:a="http://schemas.openxmlformats.org/drawingml/2006/main">
              <a:rPr lang="uk" dirty="0"/>
              <a:t>( </a:t>
            </a:r>
            <a:r xmlns:a="http://schemas.openxmlformats.org/drawingml/2006/main">
              <a:rPr lang="uk" dirty="0" err="1"/>
              <a:t>за</a:t>
            </a:r>
            <a:r xmlns:a="http://schemas.openxmlformats.org/drawingml/2006/main">
              <a:rPr lang="uk" dirty="0"/>
              <a:t> </a:t>
            </a:r>
            <a:r xmlns:a="http://schemas.openxmlformats.org/drawingml/2006/main">
              <a:rPr lang="uk" dirty="0" err="1"/>
              <a:t>доходи </a:t>
            </a:r>
            <a:r xmlns:a="http://schemas.openxmlformats.org/drawingml/2006/main">
              <a:rPr lang="uk" dirty="0"/>
              <a:t>)?</a:t>
            </a:r>
          </a:p>
        </p:txBody>
      </p:sp>
      <p:pic>
        <p:nvPicPr>
          <p:cNvPr id="4" name="Picture 2" descr="The Valley of Death">
            <a:extLst>
              <a:ext uri="{FF2B5EF4-FFF2-40B4-BE49-F238E27FC236}">
                <a16:creationId xmlns:a16="http://schemas.microsoft.com/office/drawing/2014/main" id="{5767B756-A18B-44C4-B53B-3D7A79287E06}"/>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48315" y="1600200"/>
            <a:ext cx="769537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600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a:t>Яке фінансування (за доходами)?</a:t>
            </a:r>
          </a:p>
        </p:txBody>
      </p:sp>
      <p:sp>
        <p:nvSpPr>
          <p:cNvPr id="14" name="Text Placeholder 13">
            <a:extLst>
              <a:ext uri="{FF2B5EF4-FFF2-40B4-BE49-F238E27FC236}">
                <a16:creationId xmlns:a16="http://schemas.microsoft.com/office/drawing/2014/main" id="{A8B209F6-1898-C383-E7B1-496A2C1768A0}"/>
              </a:ext>
            </a:extLst>
          </p:cNvPr>
          <p:cNvSpPr>
            <a:spLocks noGrp="1"/>
          </p:cNvSpPr>
          <p:nvPr>
            <p:ph type="body" idx="1"/>
          </p:nvPr>
        </p:nvSpPr>
        <p:spPr>
          <a:xfrm>
            <a:off x="583676" y="1690688"/>
            <a:ext cx="10313709" cy="4528041"/>
          </a:xfrm>
        </p:spPr>
        <p:txBody>
          <a:bodyPr>
            <a:noAutofit/>
          </a:bodyPr>
          <a:lstStyle/>
          <a:p>
            <a:pPr xmlns:a="http://schemas.openxmlformats.org/drawingml/2006/main" algn="just">
              <a:lnSpc>
                <a:spcPct val="150000"/>
              </a:lnSpc>
              <a:spcBef>
                <a:spcPts val="0"/>
              </a:spcBef>
            </a:pPr>
            <a:r xmlns:a="http://schemas.openxmlformats.org/drawingml/2006/main">
              <a:rPr lang="uk" sz="1500" b="1" i="0" u="none" strike="noStrike" baseline="0" dirty="0">
                <a:latin typeface="Arial" panose="020B0604020202020204" pitchFamily="34" charset="0"/>
                <a:cs typeface="Arial" panose="020B0604020202020204" pitchFamily="34" charset="0"/>
              </a:rPr>
              <a:t>Венчурний капітал. </a:t>
            </a:r>
            <a:r xmlns:a="http://schemas.openxmlformats.org/drawingml/2006/main">
              <a:rPr lang="uk" sz="1500" b="0" i="0" u="none" strike="noStrike" baseline="0" dirty="0">
                <a:latin typeface="Arial" panose="020B0604020202020204" pitchFamily="34" charset="0"/>
                <a:cs typeface="Arial" panose="020B0604020202020204" pitchFamily="34" charset="0"/>
              </a:rPr>
              <a:t>Фонди венчурного капіталу прагнуть інвестувати в компанії, які можна перепродати за сотні мільйонів євро протягом кількох років. Вони шукають надзвичайно високих винагород, але також готові йти на високий ризик. Лише дуже невелика частина стартапів має право на отримання такого виду винагороди, і одна з найбільших помилок у процесі фінансування стартапів полягає в тому, щоб витрачати час на пошуки фондів венчурного капіталу, коли у вас явно немає цікавої пропозиції для них.</a:t>
            </a:r>
          </a:p>
          <a:p>
            <a:pPr xmlns:a="http://schemas.openxmlformats.org/drawingml/2006/main" algn="just">
              <a:lnSpc>
                <a:spcPct val="150000"/>
              </a:lnSpc>
              <a:spcBef>
                <a:spcPts val="0"/>
              </a:spcBef>
            </a:pPr>
            <a:r xmlns:a="http://schemas.openxmlformats.org/drawingml/2006/main">
              <a:rPr lang="uk" sz="1500" b="1" i="0" u="none" strike="noStrike" baseline="0" dirty="0">
                <a:latin typeface="Arial" panose="020B0604020202020204" pitchFamily="34" charset="0"/>
                <a:cs typeface="Arial" panose="020B0604020202020204" pitchFamily="34" charset="0"/>
              </a:rPr>
              <a:t>Прискорювачі стартапів </a:t>
            </a:r>
            <a:r xmlns:a="http://schemas.openxmlformats.org/drawingml/2006/main">
              <a:rPr lang="uk" sz="1500" b="1" dirty="0">
                <a:latin typeface="Arial" panose="020B0604020202020204" pitchFamily="34" charset="0"/>
                <a:cs typeface="Arial" panose="020B0604020202020204" pitchFamily="34" charset="0"/>
              </a:rPr>
              <a:t>. </a:t>
            </a:r>
            <a:r xmlns:a="http://schemas.openxmlformats.org/drawingml/2006/main">
              <a:rPr lang="uk" sz="1500" b="0" i="0" u="none" strike="noStrike" baseline="0" dirty="0">
                <a:latin typeface="Arial" panose="020B0604020202020204" pitchFamily="34" charset="0"/>
                <a:cs typeface="Arial" panose="020B0604020202020204" pitchFamily="34" charset="0"/>
              </a:rPr>
              <a:t>Прискорювачі стартапів шукають стартапи, які можуть стати дуже великими, і, по суті, шукають тих самих типів угод, що й фонди венчурного капіталу.</a:t>
            </a:r>
          </a:p>
          <a:p>
            <a:pPr xmlns:a="http://schemas.openxmlformats.org/drawingml/2006/main" algn="just">
              <a:lnSpc>
                <a:spcPct val="150000"/>
              </a:lnSpc>
              <a:spcBef>
                <a:spcPts val="0"/>
              </a:spcBef>
            </a:pPr>
            <a:r xmlns:a="http://schemas.openxmlformats.org/drawingml/2006/main">
              <a:rPr lang="uk" sz="1500" b="1" i="0" u="none" strike="noStrike" baseline="0" dirty="0">
                <a:latin typeface="Arial" panose="020B0604020202020204" pitchFamily="34" charset="0"/>
                <a:cs typeface="Arial" panose="020B0604020202020204" pitchFamily="34" charset="0"/>
              </a:rPr>
              <a:t>Бізнес- </a:t>
            </a:r>
            <a:r xmlns:a="http://schemas.openxmlformats.org/drawingml/2006/main">
              <a:rPr lang="uk" sz="1500" b="0" i="0" u="none" strike="noStrike" baseline="0" dirty="0">
                <a:latin typeface="Arial" panose="020B0604020202020204" pitchFamily="34" charset="0"/>
                <a:cs typeface="Arial" panose="020B0604020202020204" pitchFamily="34" charset="0"/>
              </a:rPr>
              <a:t>ангели. Більшість бізнес-ангелів також шукають щось, що може стати «великим», але вони не такі екстремальні, як фонди венчурного капіталу, у своїх вимогах до прибутку, тому вам не потрібно звертатися до них із чимось, що могло б бути вартим сотні мільйонів. Навіть якщо ваш стартап не стане наступною великою справою, бізнес-ангели все одно можуть бути зацікавлені. Однією з найбільших помилок засновників, звертаючись до бізнес-ангелів, є віра в те, що бізнес-ангелами керує лише фінансова віддача. Гроші — це лише одна з причин, чому бізнес-ангели інвестують у стартапи.</a:t>
            </a:r>
          </a:p>
        </p:txBody>
      </p:sp>
    </p:spTree>
    <p:extLst>
      <p:ext uri="{BB962C8B-B14F-4D97-AF65-F5344CB8AC3E}">
        <p14:creationId xmlns:p14="http://schemas.microsoft.com/office/powerpoint/2010/main" val="2347116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a:t>Яке фінансування (за доходами)?</a:t>
            </a:r>
          </a:p>
        </p:txBody>
      </p:sp>
      <p:sp>
        <p:nvSpPr>
          <p:cNvPr id="14" name="Text Placeholder 13">
            <a:extLst>
              <a:ext uri="{FF2B5EF4-FFF2-40B4-BE49-F238E27FC236}">
                <a16:creationId xmlns:a16="http://schemas.microsoft.com/office/drawing/2014/main" id="{A8B209F6-1898-C383-E7B1-496A2C1768A0}"/>
              </a:ext>
            </a:extLst>
          </p:cNvPr>
          <p:cNvSpPr>
            <a:spLocks noGrp="1"/>
          </p:cNvSpPr>
          <p:nvPr>
            <p:ph type="body" idx="1"/>
          </p:nvPr>
        </p:nvSpPr>
        <p:spPr>
          <a:xfrm>
            <a:off x="838199" y="1825624"/>
            <a:ext cx="10907599" cy="4839127"/>
          </a:xfrm>
        </p:spPr>
        <p:txBody>
          <a:bodyPr>
            <a:noAutofit/>
          </a:bodyPr>
          <a:lstStyle/>
          <a:p>
            <a:pPr xmlns:a="http://schemas.openxmlformats.org/drawingml/2006/main" algn="just">
              <a:lnSpc>
                <a:spcPct val="150000"/>
              </a:lnSpc>
              <a:spcBef>
                <a:spcPts val="0"/>
              </a:spcBef>
            </a:pPr>
            <a:r xmlns:a="http://schemas.openxmlformats.org/drawingml/2006/main">
              <a:rPr lang="uk" sz="1400" b="1" i="0" u="none" strike="noStrike" baseline="0" dirty="0">
                <a:latin typeface="Arial" panose="020B0604020202020204" pitchFamily="34" charset="0"/>
                <a:cs typeface="Arial" panose="020B0604020202020204" pitchFamily="34" charset="0"/>
              </a:rPr>
              <a:t>Банки. </a:t>
            </a:r>
            <a:r xmlns:a="http://schemas.openxmlformats.org/drawingml/2006/main">
              <a:rPr lang="uk" sz="1400" b="0" i="0" u="none" strike="noStrike" baseline="0" dirty="0">
                <a:latin typeface="Arial" panose="020B0604020202020204" pitchFamily="34" charset="0"/>
                <a:cs typeface="Arial" panose="020B0604020202020204" pitchFamily="34" charset="0"/>
              </a:rPr>
              <a:t>На відміну від інших джерел фінансування, банки не надають власний капітал, а натомість позичають гроші компаніям в обмін на відсотки. Тому вони не отримають нічого неймовірного, якщо ваша компанія раптом стане надзвичайно успішною. Маючи лише дуже низький потенціал винагороди (процентну ставку), вони готові йти на дуже низькі ризики. Багато стартапів роблять помилку, гоняючись за банківськими кредитами, коли їх стартап явно має надто великий ризик, щоб бути цікавим для банків.</a:t>
            </a:r>
          </a:p>
          <a:p>
            <a:pPr xmlns:a="http://schemas.openxmlformats.org/drawingml/2006/main" algn="just">
              <a:lnSpc>
                <a:spcPct val="150000"/>
              </a:lnSpc>
              <a:spcBef>
                <a:spcPts val="0"/>
              </a:spcBef>
            </a:pPr>
            <a:r xmlns:a="http://schemas.openxmlformats.org/drawingml/2006/main">
              <a:rPr lang="uk" sz="1400" b="1" i="0" u="none" strike="noStrike" baseline="0" dirty="0">
                <a:latin typeface="Arial" panose="020B0604020202020204" pitchFamily="34" charset="0"/>
                <a:cs typeface="Arial" panose="020B0604020202020204" pitchFamily="34" charset="0"/>
              </a:rPr>
              <a:t>Краудфандинг – </a:t>
            </a:r>
            <a:r xmlns:a="http://schemas.openxmlformats.org/drawingml/2006/main">
              <a:rPr lang="uk" sz="1400" b="0" i="0" u="none" strike="noStrike" baseline="0" dirty="0">
                <a:latin typeface="Arial" panose="020B0604020202020204" pitchFamily="34" charset="0"/>
                <a:cs typeface="Arial" panose="020B0604020202020204" pitchFamily="34" charset="0"/>
              </a:rPr>
              <a:t>краудфандинг залучає різних інвесторів залежно від моделі краудфандингу. Завдяки краудфандингу на основі винагороди люди ризикують придбати неперевірені продукти, оскільки відчувають певну спорідненість із компанією; в обмін вони отримують знижку або іншу нефінансову винагороду. Краудфандинг акціонерного капіталу приваблює трохи більші інвестиції в обмін на акціонерний капітал, при цьому ризик невдачі компенсується потенційною можливістю наявності акцій у «наступній великій справі». Краудлендінг — це безпечніша інвестиція, коли інвестори отримують відсотки, але не беруть участі</a:t>
            </a:r>
          </a:p>
          <a:p>
            <a:pPr xmlns:a="http://schemas.openxmlformats.org/drawingml/2006/main" marL="114300" indent="0" algn="just">
              <a:lnSpc>
                <a:spcPct val="150000"/>
              </a:lnSpc>
              <a:spcBef>
                <a:spcPts val="0"/>
              </a:spcBef>
              <a:buNone/>
            </a:pPr>
            <a:r xmlns:a="http://schemas.openxmlformats.org/drawingml/2006/main">
              <a:rPr lang="uk" sz="1400" b="0" i="0" u="none" strike="noStrike" baseline="0" dirty="0">
                <a:latin typeface="Arial" panose="020B0604020202020204" pitchFamily="34" charset="0"/>
                <a:cs typeface="Arial" panose="020B0604020202020204" pitchFamily="34" charset="0"/>
              </a:rPr>
              <a:t>перевага, коли стартап досягає успіху.</a:t>
            </a:r>
          </a:p>
          <a:p>
            <a:pPr xmlns:a="http://schemas.openxmlformats.org/drawingml/2006/main" algn="just">
              <a:lnSpc>
                <a:spcPct val="150000"/>
              </a:lnSpc>
              <a:spcBef>
                <a:spcPts val="0"/>
              </a:spcBef>
            </a:pPr>
            <a:r xmlns:a="http://schemas.openxmlformats.org/drawingml/2006/main">
              <a:rPr lang="uk" sz="1400" b="1" i="0" u="none" strike="noStrike" baseline="0" dirty="0">
                <a:latin typeface="Arial" panose="020B0604020202020204" pitchFamily="34" charset="0"/>
                <a:cs typeface="Arial" panose="020B0604020202020204" pitchFamily="34" charset="0"/>
              </a:rPr>
              <a:t>Друзі/сім’я. </a:t>
            </a:r>
            <a:r xmlns:a="http://schemas.openxmlformats.org/drawingml/2006/main">
              <a:rPr lang="uk" sz="1400" b="0" i="0" u="none" strike="noStrike" baseline="0" dirty="0">
                <a:latin typeface="Arial" panose="020B0604020202020204" pitchFamily="34" charset="0"/>
                <a:cs typeface="Arial" panose="020B0604020202020204" pitchFamily="34" charset="0"/>
              </a:rPr>
              <a:t>Друзі та родина насправді не інвестують у ваш бізнес – вони інвестують у вас. Це також означає, що вони інвестують всюди – навіть у проекти, які не мають сенсу з фінансової точки зору.</a:t>
            </a:r>
          </a:p>
          <a:p>
            <a:pPr xmlns:a="http://schemas.openxmlformats.org/drawingml/2006/main" algn="just">
              <a:lnSpc>
                <a:spcPct val="150000"/>
              </a:lnSpc>
              <a:spcBef>
                <a:spcPts val="0"/>
              </a:spcBef>
            </a:pPr>
            <a:r xmlns:a="http://schemas.openxmlformats.org/drawingml/2006/main">
              <a:rPr lang="uk" sz="1400" b="1" i="0" u="none" strike="noStrike" baseline="0" dirty="0">
                <a:latin typeface="Arial" panose="020B0604020202020204" pitchFamily="34" charset="0"/>
                <a:cs typeface="Arial" panose="020B0604020202020204" pitchFamily="34" charset="0"/>
              </a:rPr>
              <a:t>Державна підтримка. </a:t>
            </a:r>
            <a:r xmlns:a="http://schemas.openxmlformats.org/drawingml/2006/main">
              <a:rPr lang="uk" sz="1400" b="0" i="0" u="none" strike="noStrike" baseline="0" dirty="0">
                <a:latin typeface="Arial" panose="020B0604020202020204" pitchFamily="34" charset="0"/>
                <a:cs typeface="Arial" panose="020B0604020202020204" pitchFamily="34" charset="0"/>
              </a:rPr>
              <a:t>Багато проектів стартапів створюють цінність для суспільства, і уряди в усьому світі хочуть надавати фінансову підтримку стартапам у різних формах. Поширеною помилкою стартапів є нехтування цим дуже важливим джерелом фінансування.</a:t>
            </a:r>
          </a:p>
        </p:txBody>
      </p:sp>
    </p:spTree>
    <p:extLst>
      <p:ext uri="{BB962C8B-B14F-4D97-AF65-F5344CB8AC3E}">
        <p14:creationId xmlns:p14="http://schemas.microsoft.com/office/powerpoint/2010/main" val="2172295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a:t>Яке фінансування? </a:t>
            </a:r>
            <a:r xmlns:a="http://schemas.openxmlformats.org/drawingml/2006/main">
              <a:rPr lang="uk" dirty="0" err="1"/>
              <a:t>Коли </a:t>
            </a:r>
            <a:r xmlns:a="http://schemas.openxmlformats.org/drawingml/2006/main">
              <a:rPr lang="uk" dirty="0"/>
              <a:t>?</a:t>
            </a:r>
          </a:p>
        </p:txBody>
      </p:sp>
      <p:pic>
        <p:nvPicPr>
          <p:cNvPr id="4" name="Picture 2" descr="https://startupfundingbook.com/wp-content/uploads/2017/05/Valley-of-death-for-startups.png">
            <a:extLst>
              <a:ext uri="{FF2B5EF4-FFF2-40B4-BE49-F238E27FC236}">
                <a16:creationId xmlns:a16="http://schemas.microsoft.com/office/drawing/2014/main" id="{7FCA7757-1D14-4272-9236-EB6718745A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4351" y="1600200"/>
            <a:ext cx="802329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878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a:t>Яке фінансування? коли?</a:t>
            </a:r>
          </a:p>
        </p:txBody>
      </p:sp>
      <p:sp>
        <p:nvSpPr>
          <p:cNvPr id="14" name="Text Placeholder 13">
            <a:extLst>
              <a:ext uri="{FF2B5EF4-FFF2-40B4-BE49-F238E27FC236}">
                <a16:creationId xmlns:a16="http://schemas.microsoft.com/office/drawing/2014/main" id="{A8B209F6-1898-C383-E7B1-496A2C1768A0}"/>
              </a:ext>
            </a:extLst>
          </p:cNvPr>
          <p:cNvSpPr>
            <a:spLocks noGrp="1"/>
          </p:cNvSpPr>
          <p:nvPr>
            <p:ph type="body" idx="1"/>
          </p:nvPr>
        </p:nvSpPr>
        <p:spPr>
          <a:xfrm>
            <a:off x="838199" y="1825624"/>
            <a:ext cx="10313709" cy="4528041"/>
          </a:xfrm>
        </p:spPr>
        <p:txBody>
          <a:bodyPr>
            <a:normAutofit/>
          </a:bodyPr>
          <a:lstStyle/>
          <a:p>
            <a:pPr xmlns:a="http://schemas.openxmlformats.org/drawingml/2006/main" algn="just">
              <a:lnSpc>
                <a:spcPct val="150000"/>
              </a:lnSpc>
              <a:spcBef>
                <a:spcPts val="0"/>
              </a:spcBef>
            </a:pPr>
            <a:r xmlns:a="http://schemas.openxmlformats.org/drawingml/2006/main">
              <a:rPr lang="uk" sz="1800" b="1" i="0" u="none" strike="noStrike" baseline="0" dirty="0">
                <a:latin typeface="Arial" panose="020B0604020202020204" pitchFamily="34" charset="0"/>
                <a:cs typeface="Arial" panose="020B0604020202020204" pitchFamily="34" charset="0"/>
              </a:rPr>
              <a:t>Краудфандинг. </a:t>
            </a:r>
            <a:r xmlns:a="http://schemas.openxmlformats.org/drawingml/2006/main">
              <a:rPr lang="uk" sz="1800" b="0" i="0" u="none" strike="noStrike" baseline="0" dirty="0">
                <a:latin typeface="Arial" panose="020B0604020202020204" pitchFamily="34" charset="0"/>
                <a:cs typeface="Arial" panose="020B0604020202020204" pitchFamily="34" charset="0"/>
              </a:rPr>
              <a:t>Краудфандингові винагороди зазвичай інвестують швидко та з особистих міркувань, тобто вони інвестують раніше, ніж більшість професійних інвесторів. Але їм потрібно чимось захопитися, тому зазвичай потрібен принаймні напівфункціональний прототип. Краудфандинг акціонерного капіталу зазвичай приваблює більші інвестиції в надії на значну фінансову винагороду, тому успіх більш імовірний після перших професійних раундів фінансування, тоді як краудлендінг – пізніше. Платформи краудлендінгу зазвичай навіть не приймають кампанію, якщо компанія не має стабільного грошового потоку.</a:t>
            </a:r>
          </a:p>
          <a:p>
            <a:pPr xmlns:a="http://schemas.openxmlformats.org/drawingml/2006/main" algn="just">
              <a:lnSpc>
                <a:spcPct val="150000"/>
              </a:lnSpc>
              <a:spcBef>
                <a:spcPts val="0"/>
              </a:spcBef>
            </a:pPr>
            <a:r xmlns:a="http://schemas.openxmlformats.org/drawingml/2006/main">
              <a:rPr lang="uk" sz="1800" b="1" i="0" u="none" strike="noStrike" baseline="0" dirty="0">
                <a:latin typeface="Arial" panose="020B0604020202020204" pitchFamily="34" charset="0"/>
                <a:cs typeface="Arial" panose="020B0604020202020204" pitchFamily="34" charset="0"/>
              </a:rPr>
              <a:t>Банки. </a:t>
            </a:r>
            <a:r xmlns:a="http://schemas.openxmlformats.org/drawingml/2006/main">
              <a:rPr lang="uk" sz="1800" b="0" i="0" u="none" strike="noStrike" baseline="0" dirty="0">
                <a:latin typeface="Arial" panose="020B0604020202020204" pitchFamily="34" charset="0"/>
                <a:cs typeface="Arial" panose="020B0604020202020204" pitchFamily="34" charset="0"/>
              </a:rPr>
              <a:t>Засновники стартапів повинні забути про банки на початкових етапах. Ризик просто надто високий, щоб банки були зацікавлені, поки компанія не буде позитивною на ранній стадії. Але існують деякі </a:t>
            </a:r>
            <a:r xmlns:a="http://schemas.openxmlformats.org/drawingml/2006/main">
              <a:rPr lang="uk" sz="1800" b="0" i="0" u="none" strike="noStrike" baseline="0" dirty="0" err="1">
                <a:latin typeface="Arial" panose="020B0604020202020204" pitchFamily="34" charset="0"/>
                <a:cs typeface="Arial" panose="020B0604020202020204" pitchFamily="34" charset="0"/>
              </a:rPr>
              <a:t>програми </a:t>
            </a:r>
            <a:r xmlns:a="http://schemas.openxmlformats.org/drawingml/2006/main">
              <a:rPr lang="uk" sz="1800" b="0" i="0" u="none" strike="noStrike" baseline="0" dirty="0">
                <a:latin typeface="Arial" panose="020B0604020202020204" pitchFamily="34" charset="0"/>
                <a:cs typeface="Arial" panose="020B0604020202020204" pitchFamily="34" charset="0"/>
              </a:rPr>
              <a:t>державної підтримки </a:t>
            </a:r>
            <a:r xmlns:a="http://schemas.openxmlformats.org/drawingml/2006/main">
              <a:rPr lang="uk" sz="1800" b="0" i="0" u="none" strike="noStrike" baseline="0" dirty="0">
                <a:latin typeface="Arial" panose="020B0604020202020204" pitchFamily="34" charset="0"/>
                <a:cs typeface="Arial" panose="020B0604020202020204" pitchFamily="34" charset="0"/>
              </a:rPr>
              <a:t>, які можуть знизити ризики для проектів у розумінні банку і таким чином зробити банківську позику більш доступною на ранніх етапах процесу.</a:t>
            </a:r>
            <a:endParaRPr xmlns:a="http://schemas.openxmlformats.org/drawingml/2006/main"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5825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a:t>Яке фінансування? коли?</a:t>
            </a:r>
          </a:p>
        </p:txBody>
      </p:sp>
      <p:sp>
        <p:nvSpPr>
          <p:cNvPr id="14" name="Text Placeholder 13">
            <a:extLst>
              <a:ext uri="{FF2B5EF4-FFF2-40B4-BE49-F238E27FC236}">
                <a16:creationId xmlns:a16="http://schemas.microsoft.com/office/drawing/2014/main" id="{A8B209F6-1898-C383-E7B1-496A2C1768A0}"/>
              </a:ext>
            </a:extLst>
          </p:cNvPr>
          <p:cNvSpPr>
            <a:spLocks noGrp="1"/>
          </p:cNvSpPr>
          <p:nvPr>
            <p:ph type="body" idx="1"/>
          </p:nvPr>
        </p:nvSpPr>
        <p:spPr>
          <a:xfrm>
            <a:off x="838199" y="1825624"/>
            <a:ext cx="10313709" cy="4528041"/>
          </a:xfrm>
        </p:spPr>
        <p:txBody>
          <a:bodyPr/>
          <a:lstStyle/>
          <a:p>
            <a:pPr xmlns:a="http://schemas.openxmlformats.org/drawingml/2006/main" algn="just">
              <a:lnSpc>
                <a:spcPct val="100000"/>
              </a:lnSpc>
            </a:pPr>
            <a:r xmlns:a="http://schemas.openxmlformats.org/drawingml/2006/main">
              <a:rPr lang="uk" sz="1800" b="1" i="0" u="none" strike="noStrike" baseline="0" dirty="0">
                <a:latin typeface="+mn-lt"/>
              </a:rPr>
              <a:t>Венчурний капітал. </a:t>
            </a:r>
            <a:r xmlns:a="http://schemas.openxmlformats.org/drawingml/2006/main">
              <a:rPr lang="uk" sz="1800" b="0" i="0" u="none" strike="noStrike" baseline="0" dirty="0">
                <a:latin typeface="+mn-lt"/>
              </a:rPr>
              <a:t>Фонди венчурного капіталу готові йти на дуже високий ризик у пошуках дуже високих фінансових винагород. Багато засновників стартапів вважають, що готовність ризикувати означає, що фонди венчурного капіталу інвестують переважно тоді, коли стартап знаходиться на стадії ідеї. Ніщо не може бути дальшим від істини. Фонд венчурного капіталу зазвичай інвестує, коли є ознаки комерційної тяги, тобто компанія випустила свій перший продукт і генерує багато користувачів і/або прибуток.</a:t>
            </a:r>
          </a:p>
          <a:p>
            <a:pPr xmlns:a="http://schemas.openxmlformats.org/drawingml/2006/main" algn="just">
              <a:lnSpc>
                <a:spcPct val="100000"/>
              </a:lnSpc>
            </a:pPr>
            <a:r xmlns:a="http://schemas.openxmlformats.org/drawingml/2006/main">
              <a:rPr lang="uk" sz="1800" b="1" i="0" u="none" strike="noStrike" baseline="0" dirty="0">
                <a:latin typeface="+mn-lt"/>
              </a:rPr>
              <a:t>Бізнес-ангели – </a:t>
            </a:r>
            <a:r xmlns:a="http://schemas.openxmlformats.org/drawingml/2006/main">
              <a:rPr lang="uk" sz="1800" b="0" i="0" u="none" strike="noStrike" baseline="0" dirty="0">
                <a:latin typeface="+mn-lt"/>
              </a:rPr>
              <a:t>бізнес-ангели інвестують раніше, ніж фонди венчурного капіталу. Але навіть бізнес-ангели в ідеалі хочуть певної тяги, перш ніж інвестувати. Це не обов’язково реальний дохід, але в ідеалі це означає, що компанія вже зібрала талановиту команду, яка створила перший бета-продукт.</a:t>
            </a:r>
            <a:endParaRPr xmlns:a="http://schemas.openxmlformats.org/drawingml/2006/main" lang="en-US" dirty="0">
              <a:latin typeface="+mn-lt"/>
            </a:endParaRPr>
          </a:p>
        </p:txBody>
      </p:sp>
    </p:spTree>
    <p:extLst>
      <p:ext uri="{BB962C8B-B14F-4D97-AF65-F5344CB8AC3E}">
        <p14:creationId xmlns:p14="http://schemas.microsoft.com/office/powerpoint/2010/main" val="713867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a:t>Яке фінансування? коли?</a:t>
            </a:r>
          </a:p>
        </p:txBody>
      </p:sp>
      <p:sp>
        <p:nvSpPr>
          <p:cNvPr id="14" name="Text Placeholder 13">
            <a:extLst>
              <a:ext uri="{FF2B5EF4-FFF2-40B4-BE49-F238E27FC236}">
                <a16:creationId xmlns:a16="http://schemas.microsoft.com/office/drawing/2014/main" id="{A8B209F6-1898-C383-E7B1-496A2C1768A0}"/>
              </a:ext>
            </a:extLst>
          </p:cNvPr>
          <p:cNvSpPr>
            <a:spLocks noGrp="1"/>
          </p:cNvSpPr>
          <p:nvPr>
            <p:ph type="body" idx="1"/>
          </p:nvPr>
        </p:nvSpPr>
        <p:spPr>
          <a:xfrm>
            <a:off x="838199" y="1825624"/>
            <a:ext cx="10313709" cy="4528041"/>
          </a:xfrm>
        </p:spPr>
        <p:txBody>
          <a:bodyPr>
            <a:normAutofit/>
          </a:bodyPr>
          <a:lstStyle/>
          <a:p>
            <a:pPr xmlns:a="http://schemas.openxmlformats.org/drawingml/2006/main" algn="just"/>
            <a:r xmlns:a="http://schemas.openxmlformats.org/drawingml/2006/main">
              <a:rPr lang="uk" sz="1800" b="1" i="0" u="none" strike="noStrike" baseline="0" dirty="0">
                <a:latin typeface="+mn-lt"/>
              </a:rPr>
              <a:t>Прискорювачі запуску. </a:t>
            </a:r>
            <a:r xmlns:a="http://schemas.openxmlformats.org/drawingml/2006/main">
              <a:rPr lang="uk" sz="1800" b="0" i="0" u="none" strike="noStrike" baseline="0" dirty="0">
                <a:latin typeface="+mn-lt"/>
              </a:rPr>
              <a:t>Вони готові прийти на ранній стадії, тому що бачать свою роль у прискоренні стартапів до точки, коли вони зможуть отримати подальше фінансування – як правило, від бізнес-ангелів або фондів венчурного капіталу. Але навіть акселератори хочуть більше, ніж бізнес-ідея. Як мінімум вони хочуть інвестувати в талановиту команду, яка вже створила прототип запланованого продукту.</a:t>
            </a:r>
          </a:p>
          <a:p>
            <a:pPr xmlns:a="http://schemas.openxmlformats.org/drawingml/2006/main" algn="just"/>
            <a:r xmlns:a="http://schemas.openxmlformats.org/drawingml/2006/main">
              <a:rPr lang="uk" sz="1800" b="1" i="0" u="none" strike="noStrike" baseline="0" dirty="0" err="1">
                <a:latin typeface="+mn-lt"/>
              </a:rPr>
              <a:t>Програми </a:t>
            </a:r>
            <a:r xmlns:a="http://schemas.openxmlformats.org/drawingml/2006/main">
              <a:rPr lang="uk" sz="1800" b="1" i="0" u="none" strike="noStrike" baseline="0" dirty="0">
                <a:latin typeface="+mn-lt"/>
              </a:rPr>
              <a:t>державної підтримки </a:t>
            </a:r>
            <a:r xmlns:a="http://schemas.openxmlformats.org/drawingml/2006/main">
              <a:rPr lang="uk" sz="1800" b="1" i="0" u="none" strike="noStrike" baseline="0" dirty="0">
                <a:latin typeface="+mn-lt"/>
              </a:rPr>
              <a:t>. </a:t>
            </a:r>
            <a:r xmlns:a="http://schemas.openxmlformats.org/drawingml/2006/main">
              <a:rPr lang="uk" sz="1800" b="0" i="0" u="none" strike="noStrike" baseline="0" dirty="0">
                <a:latin typeface="+mn-lt"/>
              </a:rPr>
              <a:t>Існують </a:t>
            </a:r>
            <a:r xmlns:a="http://schemas.openxmlformats.org/drawingml/2006/main">
              <a:rPr lang="uk" sz="1800" b="0" i="0" u="none" strike="noStrike" baseline="0" dirty="0" err="1">
                <a:latin typeface="+mn-lt"/>
              </a:rPr>
              <a:t>програми державної підтримки </a:t>
            </a:r>
            <a:r xmlns:a="http://schemas.openxmlformats.org/drawingml/2006/main">
              <a:rPr lang="uk" sz="1800" b="0" i="0" u="none" strike="noStrike" baseline="0" dirty="0">
                <a:latin typeface="+mn-lt"/>
              </a:rPr>
              <a:t>навіть із самих ранніх етапів, але більшість із них працює лише на основі співфінансування. Це означає, що держава оплачує лише частину витрат, а стартап повинен знайти додаткове фінансування з інших джерел.</a:t>
            </a:r>
          </a:p>
          <a:p>
            <a:pPr xmlns:a="http://schemas.openxmlformats.org/drawingml/2006/main" algn="just"/>
            <a:r xmlns:a="http://schemas.openxmlformats.org/drawingml/2006/main">
              <a:rPr lang="uk" sz="1800" b="1" i="0" u="none" strike="noStrike" baseline="0" dirty="0">
                <a:latin typeface="+mn-lt"/>
              </a:rPr>
              <a:t>Друзі та родина. </a:t>
            </a:r>
            <a:r xmlns:a="http://schemas.openxmlformats.org/drawingml/2006/main">
              <a:rPr lang="uk" sz="1800" b="0" i="0" u="none" strike="noStrike" baseline="0" dirty="0">
                <a:latin typeface="+mn-lt"/>
              </a:rPr>
              <a:t>Усі професійні інвестори хочуть певної тяги, перш ніж зацікавляться інвестуванням. Отже, які початкові інвестори нададуть вам гроші до того, як втрутляться </a:t>
            </a:r>
            <a:r xmlns:a="http://schemas.openxmlformats.org/drawingml/2006/main">
              <a:rPr lang="uk" sz="1800" b="0" i="0" u="none" strike="noStrike" baseline="0" dirty="0" err="1">
                <a:latin typeface="+mn-lt"/>
              </a:rPr>
              <a:t>професіонали </a:t>
            </a:r>
            <a:r xmlns:a="http://schemas.openxmlformats.org/drawingml/2006/main">
              <a:rPr lang="uk" sz="1800" b="0" i="0" u="none" strike="noStrike" baseline="0" dirty="0">
                <a:latin typeface="+mn-lt"/>
              </a:rPr>
              <a:t>? У багатьох випадках ваші друзі та родина!</a:t>
            </a:r>
            <a:endParaRPr xmlns:a="http://schemas.openxmlformats.org/drawingml/2006/main" lang="en-US" dirty="0">
              <a:latin typeface="+mn-lt"/>
            </a:endParaRPr>
          </a:p>
        </p:txBody>
      </p:sp>
    </p:spTree>
    <p:extLst>
      <p:ext uri="{BB962C8B-B14F-4D97-AF65-F5344CB8AC3E}">
        <p14:creationId xmlns:p14="http://schemas.microsoft.com/office/powerpoint/2010/main" val="4154166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err="1"/>
              <a:t>Група</a:t>
            </a:r>
            <a:r xmlns:a="http://schemas.openxmlformats.org/drawingml/2006/main">
              <a:rPr lang="uk" dirty="0"/>
              <a:t> </a:t>
            </a:r>
            <a:r xmlns:a="http://schemas.openxmlformats.org/drawingml/2006/main">
              <a:rPr lang="uk" dirty="0" err="1"/>
              <a:t>обговорення</a:t>
            </a:r>
            <a:endParaRPr xmlns:a="http://schemas.openxmlformats.org/drawingml/2006/main" lang="sl-SI" dirty="0"/>
          </a:p>
        </p:txBody>
      </p:sp>
      <p:pic>
        <p:nvPicPr>
          <p:cNvPr id="4" name="Picture 5" descr="C:\Users\trozman\AppData\Local\Temp\Articulate\Storyline\6JbqopXf0cZ.png">
            <a:extLst>
              <a:ext uri="{FF2B5EF4-FFF2-40B4-BE49-F238E27FC236}">
                <a16:creationId xmlns:a16="http://schemas.microsoft.com/office/drawing/2014/main" id="{2341335A-2F45-475D-8539-8D5F51718482}"/>
              </a:ext>
            </a:extLst>
          </p:cNvPr>
          <p:cNvPicPr>
            <a:picLocks noGrp="1"/>
          </p:cNvPicPr>
          <p:nvPr>
            <p:ph idx="1"/>
          </p:nvPr>
        </p:nvPicPr>
        <p:blipFill rotWithShape="1">
          <a:blip r:embed="rId2">
            <a:extLst>
              <a:ext uri="{28A0092B-C50C-407E-A947-70E740481C1C}">
                <a14:useLocalDpi xmlns:a14="http://schemas.microsoft.com/office/drawing/2010/main" val="0"/>
              </a:ext>
            </a:extLst>
          </a:blip>
          <a:srcRect b="44882"/>
          <a:stretch/>
        </p:blipFill>
        <p:spPr bwMode="auto">
          <a:xfrm>
            <a:off x="3863384" y="1894788"/>
            <a:ext cx="5233481" cy="4231375"/>
          </a:xfrm>
          <a:prstGeom prst="rect">
            <a:avLst/>
          </a:prstGeom>
          <a:noFill/>
          <a:ln>
            <a:noFill/>
          </a:ln>
        </p:spPr>
      </p:pic>
      <p:sp>
        <p:nvSpPr>
          <p:cNvPr id="5" name="Pravokotnik 4"/>
          <p:cNvSpPr/>
          <p:nvPr/>
        </p:nvSpPr>
        <p:spPr>
          <a:xfrm rot="21442310">
            <a:off x="4006509" y="2365991"/>
            <a:ext cx="2785455" cy="3477875"/>
          </a:xfrm>
          <a:prstGeom prst="rect">
            <a:avLst/>
          </a:prstGeom>
        </p:spPr>
        <p:txBody>
          <a:bodyPr wrap="square">
            <a:spAutoFit/>
          </a:bodyPr>
          <a:lstStyle/>
          <a:p>
            <a:pPr xmlns:a="http://schemas.openxmlformats.org/drawingml/2006/main" marL="342900" indent="-342900">
              <a:buFont typeface="Arial" panose="020B0604020202020204" pitchFamily="34" charset="0"/>
              <a:buChar char="•"/>
            </a:pPr>
            <a:r xmlns:a="http://schemas.openxmlformats.org/drawingml/2006/main">
              <a:rPr lang="uk" sz="2000" dirty="0">
                <a:latin typeface="+mj-lt"/>
                <a:ea typeface="Fira Sans" panose="020B0503050000020004" pitchFamily="34" charset="0"/>
              </a:rPr>
              <a:t>На якому етапі зараз знаходиться ваша компанія? Які джерела фінансування доступні на цьому етапі?</a:t>
            </a:r>
          </a:p>
          <a:p>
            <a:pPr marL="342900" indent="-342900">
              <a:buFont typeface="Arial" panose="020B0604020202020204" pitchFamily="34" charset="0"/>
              <a:buChar char="•"/>
            </a:pPr>
            <a:endParaRPr lang="en-US" sz="2000" dirty="0">
              <a:latin typeface="+mj-lt"/>
              <a:ea typeface="Fira Sans" panose="020B0503050000020004" pitchFamily="34" charset="0"/>
            </a:endParaRPr>
          </a:p>
          <a:p>
            <a:pPr xmlns:a="http://schemas.openxmlformats.org/drawingml/2006/main" marL="342900" indent="-342900">
              <a:buFont typeface="Arial" panose="020B0604020202020204" pitchFamily="34" charset="0"/>
              <a:buChar char="•"/>
            </a:pPr>
            <a:r xmlns:a="http://schemas.openxmlformats.org/drawingml/2006/main">
              <a:rPr lang="uk" sz="2000" dirty="0">
                <a:latin typeface="+mj-lt"/>
                <a:ea typeface="Fira Sans" panose="020B0503050000020004" pitchFamily="34" charset="0"/>
              </a:rPr>
              <a:t>Обговоріть це з колегами в групі. Поділіться своїм досвідом.</a:t>
            </a:r>
          </a:p>
        </p:txBody>
      </p:sp>
    </p:spTree>
    <p:extLst>
      <p:ext uri="{BB962C8B-B14F-4D97-AF65-F5344CB8AC3E}">
        <p14:creationId xmlns:p14="http://schemas.microsoft.com/office/powerpoint/2010/main" val="3418372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err="1"/>
              <a:t>Особистий</a:t>
            </a:r>
            <a:r xmlns:a="http://schemas.openxmlformats.org/drawingml/2006/main">
              <a:rPr lang="uk" dirty="0"/>
              <a:t> </a:t>
            </a:r>
            <a:r xmlns:a="http://schemas.openxmlformats.org/drawingml/2006/main">
              <a:rPr lang="uk" dirty="0" err="1"/>
              <a:t>і </a:t>
            </a:r>
            <a:r xmlns:a="http://schemas.openxmlformats.org/drawingml/2006/main">
              <a:rPr lang="uk" dirty="0"/>
              <a:t>«любити» </a:t>
            </a:r>
            <a:r xmlns:a="http://schemas.openxmlformats.org/drawingml/2006/main">
              <a:rPr lang="uk" dirty="0" err="1"/>
              <a:t>гроші</a:t>
            </a:r>
            <a:endParaRPr xmlns:a="http://schemas.openxmlformats.org/drawingml/2006/main" lang="sl-SI" dirty="0"/>
          </a:p>
        </p:txBody>
      </p:sp>
      <p:sp>
        <p:nvSpPr>
          <p:cNvPr id="3" name="Ograda vsebine 2"/>
          <p:cNvSpPr>
            <a:spLocks noGrp="1"/>
          </p:cNvSpPr>
          <p:nvPr>
            <p:ph idx="1"/>
          </p:nvPr>
        </p:nvSpPr>
        <p:spPr/>
        <p:txBody>
          <a:bodyPr/>
          <a:lstStyle/>
          <a:p>
            <a:r xmlns:a="http://schemas.openxmlformats.org/drawingml/2006/main">
              <a:rPr lang="uk" dirty="0"/>
              <a:t>Особисті €:</a:t>
            </a:r>
          </a:p>
          <a:p>
            <a:pPr xmlns:a="http://schemas.openxmlformats.org/drawingml/2006/main" lvl="1"/>
            <a:r xmlns:a="http://schemas.openxmlformats.org/drawingml/2006/main">
              <a:rPr lang="uk" dirty="0"/>
              <a:t>доводить, що у вас є довгострокові зобов’язання</a:t>
            </a:r>
          </a:p>
          <a:p>
            <a:r xmlns:a="http://schemas.openxmlformats.org/drawingml/2006/main">
              <a:rPr lang="uk" dirty="0"/>
              <a:t>Сім'я («люблю гроші»):</a:t>
            </a:r>
          </a:p>
          <a:p>
            <a:pPr xmlns:a="http://schemas.openxmlformats.org/drawingml/2006/main" lvl="1"/>
            <a:r xmlns:a="http://schemas.openxmlformats.org/drawingml/2006/main">
              <a:rPr lang="uk" dirty="0"/>
              <a:t>рідко мають великий капітал</a:t>
            </a:r>
          </a:p>
          <a:p>
            <a:pPr xmlns:a="http://schemas.openxmlformats.org/drawingml/2006/main" lvl="1"/>
            <a:r xmlns:a="http://schemas.openxmlformats.org/drawingml/2006/main">
              <a:rPr lang="uk" dirty="0"/>
              <a:t>хочете мати власний капітал?</a:t>
            </a:r>
          </a:p>
          <a:p>
            <a:pPr xmlns:a="http://schemas.openxmlformats.org/drawingml/2006/main" lvl="1"/>
            <a:r xmlns:a="http://schemas.openxmlformats.org/drawingml/2006/main">
              <a:rPr lang="uk" dirty="0"/>
              <a:t>небезпека: змішування ділових і сімейних відносин</a:t>
            </a:r>
          </a:p>
        </p:txBody>
      </p:sp>
      <p:pic>
        <p:nvPicPr>
          <p:cNvPr id="4" name="Picture 5" descr="A picture containing cup&#10;&#10;Description generated with very high confidence">
            <a:extLst>
              <a:ext uri="{FF2B5EF4-FFF2-40B4-BE49-F238E27FC236}">
                <a16:creationId xmlns:a16="http://schemas.microsoft.com/office/drawing/2014/main" id="{31C2F9C9-D54B-420D-A2FA-CBA5D129AE1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420" r="28494" b="-1"/>
          <a:stretch/>
        </p:blipFill>
        <p:spPr>
          <a:xfrm>
            <a:off x="8328248" y="1261729"/>
            <a:ext cx="3863752" cy="5596268"/>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TextBox 6">
            <a:extLst>
              <a:ext uri="{FF2B5EF4-FFF2-40B4-BE49-F238E27FC236}">
                <a16:creationId xmlns:a16="http://schemas.microsoft.com/office/drawing/2014/main" id="{4FA406CA-EBCE-48F8-865B-228C79B2C915}"/>
              </a:ext>
            </a:extLst>
          </p:cNvPr>
          <p:cNvSpPr txBox="1"/>
          <p:nvPr/>
        </p:nvSpPr>
        <p:spPr>
          <a:xfrm>
            <a:off x="9723992" y="6657945"/>
            <a:ext cx="2440091" cy="200055"/>
          </a:xfrm>
          <a:prstGeom prst="rect">
            <a:avLst/>
          </a:prstGeom>
          <a:solidFill>
            <a:srgbClr val="F7A600"/>
          </a:solidFill>
        </p:spPr>
        <p:txBody>
          <a:bodyPr wrap="none" rtlCol="0">
            <a:spAutoFit/>
          </a:bodyPr>
          <a:lstStyle/>
          <a:p>
            <a:pPr xmlns:a="http://schemas.openxmlformats.org/drawingml/2006/main" algn="r">
              <a:spcAft>
                <a:spcPts val="600"/>
              </a:spcAft>
            </a:pPr>
            <a:r xmlns:a="http://schemas.openxmlformats.org/drawingml/2006/main" xmlns:r="http://schemas.openxmlformats.org/officeDocument/2006/relationships">
              <a:rPr lang="uk" sz="700">
                <a:solidFill>
                  <a:srgbClr val="FFFFFF"/>
                </a:solidFill>
                <a:hlinkClick r:id="rId4" tooltip="http://adaptthis.com/category/blog/"/>
              </a:rPr>
              <a:t>Ця фотографія </a:t>
            </a:r>
            <a:r xmlns:a="http://schemas.openxmlformats.org/drawingml/2006/main">
              <a:rPr lang="uk" sz="700">
                <a:solidFill>
                  <a:srgbClr val="FFFFFF"/>
                </a:solidFill>
              </a:rPr>
              <a:t>невідомого автора ліцензована згідно з </a:t>
            </a:r>
            <a:r xmlns:a="http://schemas.openxmlformats.org/drawingml/2006/main" xmlns:r="http://schemas.openxmlformats.org/officeDocument/2006/relationships">
              <a:rPr lang="uk" sz="700">
                <a:solidFill>
                  <a:srgbClr val="FFFFFF"/>
                </a:solidFill>
                <a:hlinkClick r:id="rId5" tooltip="https://creativecommons.org/licenses/by-nc-sa/4.0/"/>
              </a:rPr>
              <a:t>CC BY-NC-SA</a:t>
            </a:r>
            <a:endParaRPr xmlns:a="http://schemas.openxmlformats.org/drawingml/2006/main" lang="en-US" sz="700">
              <a:solidFill>
                <a:srgbClr val="FFFFFF"/>
              </a:solidFill>
            </a:endParaRPr>
          </a:p>
        </p:txBody>
      </p:sp>
    </p:spTree>
    <p:extLst>
      <p:ext uri="{BB962C8B-B14F-4D97-AF65-F5344CB8AC3E}">
        <p14:creationId xmlns:p14="http://schemas.microsoft.com/office/powerpoint/2010/main" val="193392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err="1"/>
              <a:t>Контур</a:t>
            </a:r>
            <a:endParaRPr xmlns:a="http://schemas.openxmlformats.org/drawingml/2006/main" lang="sl-SI" dirty="0"/>
          </a:p>
        </p:txBody>
      </p:sp>
      <p:sp>
        <p:nvSpPr>
          <p:cNvPr id="3" name="Ograda vsebine 2"/>
          <p:cNvSpPr>
            <a:spLocks noGrp="1"/>
          </p:cNvSpPr>
          <p:nvPr>
            <p:ph idx="1"/>
          </p:nvPr>
        </p:nvSpPr>
        <p:spPr/>
        <p:txBody>
          <a:bodyPr>
            <a:normAutofit fontScale="85000" lnSpcReduction="20000"/>
          </a:bodyPr>
          <a:lstStyle/>
          <a:p>
            <a:pPr xmlns:a="http://schemas.openxmlformats.org/drawingml/2006/main" marL="514350" indent="-514350">
              <a:buFont typeface="+mj-lt"/>
              <a:buAutoNum type="arabicPeriod"/>
            </a:pPr>
            <a:r xmlns:a="http://schemas.openxmlformats.org/drawingml/2006/main">
              <a:rPr lang="uk" dirty="0"/>
              <a:t>Відкриття та розвиток бізнесу</a:t>
            </a:r>
          </a:p>
          <a:p>
            <a:pPr xmlns:a="http://schemas.openxmlformats.org/drawingml/2006/main" marL="514350" indent="-514350">
              <a:buFont typeface="+mj-lt"/>
              <a:buAutoNum type="arabicPeriod"/>
            </a:pPr>
            <a:r xmlns:a="http://schemas.openxmlformats.org/drawingml/2006/main">
              <a:rPr lang="uk" dirty="0"/>
              <a:t>Класифікація джерел фінансування</a:t>
            </a:r>
          </a:p>
          <a:p>
            <a:pPr xmlns:a="http://schemas.openxmlformats.org/drawingml/2006/main" marL="514350" indent="-514350">
              <a:buFont typeface="+mj-lt"/>
              <a:buAutoNum type="arabicPeriod"/>
            </a:pPr>
            <a:r xmlns:a="http://schemas.openxmlformats.org/drawingml/2006/main">
              <a:rPr lang="uk" dirty="0"/>
              <a:t>Фінансування та етапи компанії</a:t>
            </a:r>
          </a:p>
          <a:p>
            <a:pPr xmlns:a="http://schemas.openxmlformats.org/drawingml/2006/main" marL="514350" indent="-514350">
              <a:buFont typeface="+mj-lt"/>
              <a:buAutoNum type="arabicPeriod"/>
            </a:pPr>
            <a:r xmlns:a="http://schemas.openxmlformats.org/drawingml/2006/main">
              <a:rPr lang="uk" dirty="0"/>
              <a:t>Особисте та сімейне фінансування</a:t>
            </a:r>
          </a:p>
          <a:p>
            <a:pPr xmlns:a="http://schemas.openxmlformats.org/drawingml/2006/main" marL="514350" indent="-514350">
              <a:buFont typeface="+mj-lt"/>
              <a:buAutoNum type="arabicPeriod"/>
            </a:pPr>
            <a:r xmlns:a="http://schemas.openxmlformats.org/drawingml/2006/main">
              <a:rPr lang="uk" dirty="0"/>
              <a:t>Приватний капітал</a:t>
            </a:r>
          </a:p>
          <a:p>
            <a:pPr xmlns:a="http://schemas.openxmlformats.org/drawingml/2006/main" marL="514350" indent="-514350">
              <a:buFont typeface="+mj-lt"/>
              <a:buAutoNum type="arabicPeriod"/>
            </a:pPr>
            <a:r xmlns:a="http://schemas.openxmlformats.org/drawingml/2006/main">
              <a:rPr lang="uk" dirty="0"/>
              <a:t>Бізнес-ангели</a:t>
            </a:r>
          </a:p>
          <a:p>
            <a:pPr xmlns:a="http://schemas.openxmlformats.org/drawingml/2006/main" marL="514350" indent="-514350">
              <a:buFont typeface="+mj-lt"/>
              <a:buAutoNum type="arabicPeriod"/>
            </a:pPr>
            <a:r xmlns:a="http://schemas.openxmlformats.org/drawingml/2006/main">
              <a:rPr lang="uk" dirty="0"/>
              <a:t>Бізнес-інкубатори</a:t>
            </a:r>
          </a:p>
          <a:p>
            <a:pPr xmlns:a="http://schemas.openxmlformats.org/drawingml/2006/main" marL="514350" indent="-514350">
              <a:buFont typeface="+mj-lt"/>
              <a:buAutoNum type="arabicPeriod"/>
            </a:pPr>
            <a:r xmlns:a="http://schemas.openxmlformats.org/drawingml/2006/main">
              <a:rPr lang="uk" dirty="0"/>
              <a:t>Венчурний капітал</a:t>
            </a:r>
          </a:p>
          <a:p>
            <a:pPr xmlns:a="http://schemas.openxmlformats.org/drawingml/2006/main" marL="514350" indent="-514350">
              <a:buFont typeface="+mj-lt"/>
              <a:buAutoNum type="arabicPeriod"/>
            </a:pPr>
            <a:r xmlns:a="http://schemas.openxmlformats.org/drawingml/2006/main">
              <a:rPr lang="uk" dirty="0"/>
              <a:t>кошти ЄС</a:t>
            </a:r>
          </a:p>
          <a:p>
            <a:pPr xmlns:a="http://schemas.openxmlformats.org/drawingml/2006/main" marL="514350" indent="-514350">
              <a:buFont typeface="+mj-lt"/>
              <a:buAutoNum type="arabicPeriod"/>
            </a:pPr>
            <a:r xmlns:a="http://schemas.openxmlformats.org/drawingml/2006/main">
              <a:rPr lang="uk" dirty="0"/>
              <a:t>Краудфандинг</a:t>
            </a:r>
          </a:p>
          <a:p>
            <a:pPr xmlns:a="http://schemas.openxmlformats.org/drawingml/2006/main" marL="514350" indent="-514350">
              <a:buFont typeface="+mj-lt"/>
              <a:buAutoNum type="arabicPeriod"/>
            </a:pPr>
            <a:r xmlns:a="http://schemas.openxmlformats.org/drawingml/2006/main">
              <a:rPr lang="uk" dirty="0"/>
              <a:t>ICO (Initial Coin Offering), </a:t>
            </a:r>
            <a:r xmlns:a="http://schemas.openxmlformats.org/drawingml/2006/main">
              <a:rPr lang="uk" dirty="0" err="1"/>
              <a:t>блокчейн </a:t>
            </a:r>
            <a:r xmlns:a="http://schemas.openxmlformats.org/drawingml/2006/main">
              <a:rPr lang="uk" dirty="0"/>
              <a:t>і криптовалюти</a:t>
            </a:r>
          </a:p>
        </p:txBody>
      </p:sp>
    </p:spTree>
    <p:extLst>
      <p:ext uri="{BB962C8B-B14F-4D97-AF65-F5344CB8AC3E}">
        <p14:creationId xmlns:p14="http://schemas.microsoft.com/office/powerpoint/2010/main" val="1296385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err="1"/>
              <a:t>Приватний</a:t>
            </a:r>
            <a:r xmlns:a="http://schemas.openxmlformats.org/drawingml/2006/main">
              <a:rPr lang="uk" dirty="0"/>
              <a:t> </a:t>
            </a:r>
            <a:r xmlns:a="http://schemas.openxmlformats.org/drawingml/2006/main">
              <a:rPr lang="uk" dirty="0" err="1"/>
              <a:t>Власний капітал</a:t>
            </a:r>
            <a:endParaRPr xmlns:a="http://schemas.openxmlformats.org/drawingml/2006/main" lang="sl-SI" dirty="0"/>
          </a:p>
        </p:txBody>
      </p:sp>
      <p:sp>
        <p:nvSpPr>
          <p:cNvPr id="3" name="Ograda vsebine 2"/>
          <p:cNvSpPr>
            <a:spLocks noGrp="1"/>
          </p:cNvSpPr>
          <p:nvPr>
            <p:ph idx="1"/>
          </p:nvPr>
        </p:nvSpPr>
        <p:spPr>
          <a:xfrm>
            <a:off x="609600" y="1600201"/>
            <a:ext cx="7574632" cy="4525963"/>
          </a:xfrm>
        </p:spPr>
        <p:txBody>
          <a:bodyPr>
            <a:normAutofit/>
          </a:bodyPr>
          <a:lstStyle/>
          <a:p>
            <a:r xmlns:a="http://schemas.openxmlformats.org/drawingml/2006/main">
              <a:rPr lang="uk" dirty="0"/>
              <a:t>визначення:</a:t>
            </a:r>
          </a:p>
          <a:p>
            <a:pPr xmlns:a="http://schemas.openxmlformats.org/drawingml/2006/main" lvl="1"/>
            <a:r xmlns:a="http://schemas.openxmlformats.org/drawingml/2006/main">
              <a:rPr lang="uk" dirty="0"/>
              <a:t>акції, що представляють право власності або частку в юридичній особі, яка не розміщена на біржі та не торгується</a:t>
            </a:r>
          </a:p>
          <a:p>
            <a:r xmlns:a="http://schemas.openxmlformats.org/drawingml/2006/main">
              <a:rPr lang="uk" dirty="0"/>
              <a:t>Право власності</a:t>
            </a:r>
          </a:p>
          <a:p>
            <a:pPr xmlns:a="http://schemas.openxmlformats.org/drawingml/2006/main" lvl="1"/>
            <a:r xmlns:a="http://schemas.openxmlformats.org/drawingml/2006/main">
              <a:rPr lang="uk" dirty="0"/>
              <a:t>значний рівень впливу на діяльність фірми</a:t>
            </a:r>
          </a:p>
          <a:p>
            <a:r xmlns:a="http://schemas.openxmlformats.org/drawingml/2006/main">
              <a:rPr lang="uk" dirty="0"/>
              <a:t>Мотивація інвестора:</a:t>
            </a:r>
          </a:p>
          <a:p>
            <a:pPr xmlns:a="http://schemas.openxmlformats.org/drawingml/2006/main" lvl="1"/>
            <a:r xmlns:a="http://schemas.openxmlformats.org/drawingml/2006/main">
              <a:rPr lang="uk" dirty="0"/>
              <a:t>прагнення до досягнення позитивного прибутку від інвестицій (4-7 </a:t>
            </a:r>
            <a:r xmlns:a="http://schemas.openxmlformats.org/drawingml/2006/main">
              <a:rPr lang="uk" dirty="0" err="1"/>
              <a:t>років </a:t>
            </a:r>
            <a:r xmlns:a="http://schemas.openxmlformats.org/drawingml/2006/main">
              <a:rPr lang="uk" dirty="0"/>
              <a:t>)</a:t>
            </a:r>
          </a:p>
        </p:txBody>
      </p:sp>
      <p:pic>
        <p:nvPicPr>
          <p:cNvPr id="4" name="Picture 31" descr="A picture containing tennis, person, racket, ball&#10;&#10;Description generated with high confidence">
            <a:extLst>
              <a:ext uri="{FF2B5EF4-FFF2-40B4-BE49-F238E27FC236}">
                <a16:creationId xmlns:a16="http://schemas.microsoft.com/office/drawing/2014/main" id="{EAE6FC88-37CA-464E-A065-5AF01C9EDDF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522" r="25392" b="-1"/>
          <a:stretch/>
        </p:blipFill>
        <p:spPr>
          <a:xfrm>
            <a:off x="8381451" y="1340768"/>
            <a:ext cx="3809184" cy="5517232"/>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TextBox 32">
            <a:extLst>
              <a:ext uri="{FF2B5EF4-FFF2-40B4-BE49-F238E27FC236}">
                <a16:creationId xmlns:a16="http://schemas.microsoft.com/office/drawing/2014/main" id="{971BB1E0-456C-412B-834A-8F49C5CF5696}"/>
              </a:ext>
            </a:extLst>
          </p:cNvPr>
          <p:cNvSpPr txBox="1"/>
          <p:nvPr/>
        </p:nvSpPr>
        <p:spPr>
          <a:xfrm>
            <a:off x="9732673" y="6657944"/>
            <a:ext cx="2459327" cy="200055"/>
          </a:xfrm>
          <a:prstGeom prst="rect">
            <a:avLst/>
          </a:prstGeom>
          <a:solidFill>
            <a:srgbClr val="F7A600"/>
          </a:solidFill>
        </p:spPr>
        <p:txBody>
          <a:bodyPr wrap="none" rtlCol="0">
            <a:spAutoFit/>
          </a:bodyPr>
          <a:lstStyle/>
          <a:p>
            <a:pPr xmlns:a="http://schemas.openxmlformats.org/drawingml/2006/main" algn="r">
              <a:spcAft>
                <a:spcPts val="600"/>
              </a:spcAft>
            </a:pPr>
            <a:r xmlns:a="http://schemas.openxmlformats.org/drawingml/2006/main">
              <a:rPr lang="uk" sz="700" dirty="0">
                <a:solidFill>
                  <a:srgbClr val="FFFFFF"/>
                </a:solidFill>
              </a:rPr>
              <a:t>Ліцензія на </a:t>
            </a:r>
            <a:r xmlns:a="http://schemas.openxmlformats.org/drawingml/2006/main" xmlns:r="http://schemas.openxmlformats.org/officeDocument/2006/relationships">
              <a:rPr lang="uk" sz="700" dirty="0">
                <a:solidFill>
                  <a:srgbClr val="FFFFFF"/>
                </a:solidFill>
                <a:hlinkClick r:id="rId3" tooltip="http://www.finsmes.com/2017/04/gemspring-capital-hires-aron-grossman-as-principal.html"/>
              </a:rPr>
              <a:t>цю фотографію невідомого автора </a:t>
            </a:r>
            <a:r xmlns:a="http://schemas.openxmlformats.org/drawingml/2006/main" xmlns:r="http://schemas.openxmlformats.org/officeDocument/2006/relationships">
              <a:rPr lang="uk" sz="700" dirty="0">
                <a:solidFill>
                  <a:srgbClr val="FFFFFF"/>
                </a:solidFill>
                <a:hlinkClick r:id="rId4" tooltip="https://creativecommons.org/licenses/by-nc-nd/3.0/"/>
              </a:rPr>
              <a:t>CC BY-NC-ND</a:t>
            </a:r>
            <a:endParaRPr xmlns:a="http://schemas.openxmlformats.org/drawingml/2006/main" lang="en-US" sz="700" dirty="0">
              <a:solidFill>
                <a:srgbClr val="FFFFFF"/>
              </a:solidFill>
            </a:endParaRPr>
          </a:p>
        </p:txBody>
      </p:sp>
    </p:spTree>
    <p:extLst>
      <p:ext uri="{BB962C8B-B14F-4D97-AF65-F5344CB8AC3E}">
        <p14:creationId xmlns:p14="http://schemas.microsoft.com/office/powerpoint/2010/main" val="1927864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err="1"/>
              <a:t>Приватний</a:t>
            </a:r>
            <a:r xmlns:a="http://schemas.openxmlformats.org/drawingml/2006/main">
              <a:rPr lang="uk" dirty="0"/>
              <a:t> </a:t>
            </a:r>
            <a:r xmlns:a="http://schemas.openxmlformats.org/drawingml/2006/main">
              <a:rPr lang="uk" dirty="0" err="1"/>
              <a:t>власний капітал </a:t>
            </a:r>
            <a:r xmlns:a="http://schemas.openxmlformats.org/drawingml/2006/main">
              <a:rPr lang="uk" dirty="0"/>
              <a:t>- </a:t>
            </a:r>
            <a:r xmlns:a="http://schemas.openxmlformats.org/drawingml/2006/main">
              <a:rPr lang="uk" dirty="0" err="1"/>
              <a:t>приклади</a:t>
            </a:r>
            <a:endParaRPr xmlns:a="http://schemas.openxmlformats.org/drawingml/2006/main" lang="sl-SI" dirty="0"/>
          </a:p>
        </p:txBody>
      </p:sp>
      <p:sp>
        <p:nvSpPr>
          <p:cNvPr id="3" name="Ograda vsebine 2"/>
          <p:cNvSpPr>
            <a:spLocks noGrp="1"/>
          </p:cNvSpPr>
          <p:nvPr>
            <p:ph idx="1"/>
          </p:nvPr>
        </p:nvSpPr>
        <p:spPr/>
        <p:txBody>
          <a:bodyPr>
            <a:noAutofit/>
          </a:bodyPr>
          <a:lstStyle/>
          <a:p>
            <a:r xmlns:a="http://schemas.openxmlformats.org/drawingml/2006/main">
              <a:rPr lang="uk" sz="2800" dirty="0" err="1">
                <a:latin typeface="+mj-lt"/>
              </a:rPr>
              <a:t>Skyscanner</a:t>
            </a:r>
            <a:endParaRPr xmlns:a="http://schemas.openxmlformats.org/drawingml/2006/main" lang="en-US" sz="2800" dirty="0">
              <a:latin typeface="+mj-lt"/>
            </a:endParaRPr>
          </a:p>
          <a:p>
            <a:pPr xmlns:a="http://schemas.openxmlformats.org/drawingml/2006/main" lvl="1"/>
            <a:r xmlns:a="http://schemas.openxmlformats.org/drawingml/2006/main">
              <a:rPr lang="uk" sz="2400" dirty="0">
                <a:latin typeface="+mj-lt"/>
              </a:rPr>
              <a:t>провідний світовий бізнес пошуку подорожей</a:t>
            </a:r>
          </a:p>
          <a:p>
            <a:pPr xmlns:a="http://schemas.openxmlformats.org/drawingml/2006/main" lvl="1"/>
            <a:r xmlns:a="http://schemas.openxmlformats.org/drawingml/2006/main">
              <a:rPr lang="uk" sz="2400" dirty="0">
                <a:latin typeface="+mj-lt"/>
              </a:rPr>
              <a:t>770 співробітників у 10 глобальних офісах, зростання доходу на 120% за 8 </a:t>
            </a:r>
            <a:r xmlns:a="http://schemas.openxmlformats.org/drawingml/2006/main">
              <a:rPr lang="uk" sz="2400" dirty="0" err="1">
                <a:latin typeface="+mj-lt"/>
              </a:rPr>
              <a:t>років</a:t>
            </a:r>
            <a:endParaRPr xmlns:a="http://schemas.openxmlformats.org/drawingml/2006/main" lang="en-US" sz="2400" dirty="0">
              <a:latin typeface="+mj-lt"/>
            </a:endParaRPr>
          </a:p>
          <a:p>
            <a:pPr xmlns:a="http://schemas.openxmlformats.org/drawingml/2006/main" lvl="1"/>
            <a:r xmlns:a="http://schemas.openxmlformats.org/drawingml/2006/main" xmlns:r="http://schemas.openxmlformats.org/officeDocument/2006/relationships">
              <a:rPr lang="uk" sz="2400" dirty="0">
                <a:latin typeface="+mj-lt"/>
                <a:hlinkClick r:id="rId3"/>
              </a:rPr>
              <a:t>Детальніше &gt;&gt;</a:t>
            </a:r>
            <a:endParaRPr xmlns:a="http://schemas.openxmlformats.org/drawingml/2006/main" lang="en-US" sz="2400" dirty="0">
              <a:latin typeface="+mj-lt"/>
            </a:endParaRPr>
          </a:p>
          <a:p>
            <a:r xmlns:a="http://schemas.openxmlformats.org/drawingml/2006/main">
              <a:rPr lang="uk" sz="2800" dirty="0">
                <a:latin typeface="+mj-lt"/>
              </a:rPr>
              <a:t>Технології AVG</a:t>
            </a:r>
          </a:p>
          <a:p>
            <a:pPr xmlns:a="http://schemas.openxmlformats.org/drawingml/2006/main" lvl="1"/>
            <a:r xmlns:a="http://schemas.openxmlformats.org/drawingml/2006/main">
              <a:rPr lang="uk" sz="2400" dirty="0">
                <a:latin typeface="+mj-lt"/>
              </a:rPr>
              <a:t>антивірусне програмне забезпечення</a:t>
            </a:r>
          </a:p>
          <a:p>
            <a:pPr xmlns:a="http://schemas.openxmlformats.org/drawingml/2006/main" lvl="1"/>
            <a:r xmlns:a="http://schemas.openxmlformats.org/drawingml/2006/main">
              <a:rPr lang="uk" sz="2400" dirty="0">
                <a:latin typeface="+mj-lt"/>
              </a:rPr>
              <a:t>7,5-кратне збільшення кількості активних користувачів,</a:t>
            </a:r>
          </a:p>
          <a:p>
            <a:pPr xmlns:a="http://schemas.openxmlformats.org/drawingml/2006/main" lvl="1"/>
            <a:r xmlns:a="http://schemas.openxmlformats.org/drawingml/2006/main">
              <a:rPr lang="uk" sz="2400" dirty="0">
                <a:latin typeface="+mj-lt"/>
              </a:rPr>
              <a:t>продажі склали понад 400 мільйонів доларів США в 2013 році, 11,5-кратне збільшення вартості компанії до 1 мільярда доларів США</a:t>
            </a:r>
          </a:p>
          <a:p>
            <a:pPr xmlns:a="http://schemas.openxmlformats.org/drawingml/2006/main" lvl="1"/>
            <a:r xmlns:a="http://schemas.openxmlformats.org/drawingml/2006/main" xmlns:r="http://schemas.openxmlformats.org/officeDocument/2006/relationships">
              <a:rPr lang="uk" sz="2400" dirty="0">
                <a:latin typeface="+mj-lt"/>
                <a:hlinkClick r:id="rId4"/>
              </a:rPr>
              <a:t>Детальніше &gt;&gt;</a:t>
            </a:r>
            <a:endParaRPr xmlns:a="http://schemas.openxmlformats.org/drawingml/2006/main" lang="en-US" sz="2400" dirty="0">
              <a:latin typeface="+mj-lt"/>
            </a:endParaRPr>
          </a:p>
        </p:txBody>
      </p:sp>
      <p:pic>
        <p:nvPicPr>
          <p:cNvPr id="4" name="Picture 4" descr="Skyscanner Logo">
            <a:extLst>
              <a:ext uri="{FF2B5EF4-FFF2-40B4-BE49-F238E27FC236}">
                <a16:creationId xmlns:a16="http://schemas.microsoft.com/office/drawing/2014/main" id="{A111E4C1-3E0E-418D-A8AF-4A38A3E74A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0416" y="1700808"/>
            <a:ext cx="14287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AVG Technologies Logo">
            <a:extLst>
              <a:ext uri="{FF2B5EF4-FFF2-40B4-BE49-F238E27FC236}">
                <a16:creationId xmlns:a16="http://schemas.microsoft.com/office/drawing/2014/main" id="{E67483C0-8885-4947-BA40-DC353B93FC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40416" y="3506907"/>
            <a:ext cx="1428750" cy="5810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ugo Boss Logo">
            <a:extLst>
              <a:ext uri="{FF2B5EF4-FFF2-40B4-BE49-F238E27FC236}">
                <a16:creationId xmlns:a16="http://schemas.microsoft.com/office/drawing/2014/main" id="{94A8A7DA-C70F-4071-B6A7-55C182CA66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464" y="5706469"/>
            <a:ext cx="14287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Ducati  Logo">
            <a:extLst>
              <a:ext uri="{FF2B5EF4-FFF2-40B4-BE49-F238E27FC236}">
                <a16:creationId xmlns:a16="http://schemas.microsoft.com/office/drawing/2014/main" id="{D0906F7B-6A92-4E25-B9C4-C78E59DEAF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49866" y="5435720"/>
            <a:ext cx="1428750" cy="847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Aster Logo">
            <a:extLst>
              <a:ext uri="{FF2B5EF4-FFF2-40B4-BE49-F238E27FC236}">
                <a16:creationId xmlns:a16="http://schemas.microsoft.com/office/drawing/2014/main" id="{1A1ED74F-9BDD-4157-8032-1D702F9DAD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80191" y="5504458"/>
            <a:ext cx="12763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59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err="1"/>
              <a:t>Бізнес</a:t>
            </a:r>
            <a:r xmlns:a="http://schemas.openxmlformats.org/drawingml/2006/main">
              <a:rPr lang="uk" dirty="0"/>
              <a:t> </a:t>
            </a:r>
            <a:r xmlns:a="http://schemas.openxmlformats.org/drawingml/2006/main">
              <a:rPr lang="uk" dirty="0" err="1"/>
              <a:t>ангели</a:t>
            </a:r>
            <a:endParaRPr xmlns:a="http://schemas.openxmlformats.org/drawingml/2006/main" lang="sl-SI" dirty="0"/>
          </a:p>
        </p:txBody>
      </p:sp>
      <p:sp>
        <p:nvSpPr>
          <p:cNvPr id="3" name="Ograda vsebine 2"/>
          <p:cNvSpPr>
            <a:spLocks noGrp="1"/>
          </p:cNvSpPr>
          <p:nvPr>
            <p:ph idx="1"/>
          </p:nvPr>
        </p:nvSpPr>
        <p:spPr/>
        <p:txBody>
          <a:bodyPr/>
          <a:lstStyle/>
          <a:p>
            <a:pPr xmlns:a="http://schemas.openxmlformats.org/drawingml/2006/main" marL="0" indent="0">
              <a:buNone/>
            </a:pPr>
            <a:r xmlns:a="http://schemas.openxmlformats.org/drawingml/2006/main">
              <a:rPr lang="uk" i="1" dirty="0"/>
              <a:t>«Інвестори-ангели не належать до корпоративного світу і не є частиною уряду, коли інвестують у стартапи. Це люди, які інвестують в людей». </a:t>
            </a:r>
            <a:r xmlns:a="http://schemas.openxmlformats.org/drawingml/2006/main">
              <a:rPr lang="uk" dirty="0"/>
              <a:t>Кендіс Джонсон</a:t>
            </a:r>
          </a:p>
          <a:p>
            <a:pPr marL="0" indent="0">
              <a:buNone/>
            </a:pPr>
            <a:endParaRPr lang="sl-SI" dirty="0"/>
          </a:p>
        </p:txBody>
      </p:sp>
      <p:pic>
        <p:nvPicPr>
          <p:cNvPr id="4" name="Imagen 1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4667"/>
          <a:stretch/>
        </p:blipFill>
        <p:spPr>
          <a:xfrm>
            <a:off x="3719736" y="2996952"/>
            <a:ext cx="5061832" cy="3406333"/>
          </a:xfrm>
          <a:prstGeom prst="rect">
            <a:avLst/>
          </a:prstGeom>
        </p:spPr>
      </p:pic>
    </p:spTree>
    <p:extLst>
      <p:ext uri="{BB962C8B-B14F-4D97-AF65-F5344CB8AC3E}">
        <p14:creationId xmlns:p14="http://schemas.microsoft.com/office/powerpoint/2010/main" val="3004006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err="1"/>
              <a:t>Бізнес</a:t>
            </a:r>
            <a:r xmlns:a="http://schemas.openxmlformats.org/drawingml/2006/main">
              <a:rPr lang="uk" dirty="0"/>
              <a:t> </a:t>
            </a:r>
            <a:r xmlns:a="http://schemas.openxmlformats.org/drawingml/2006/main">
              <a:rPr lang="uk" dirty="0" err="1"/>
              <a:t>Ангели</a:t>
            </a:r>
            <a:endParaRPr xmlns:a="http://schemas.openxmlformats.org/drawingml/2006/main" lang="sl-SI" dirty="0"/>
          </a:p>
        </p:txBody>
      </p:sp>
      <p:sp>
        <p:nvSpPr>
          <p:cNvPr id="3" name="Ograda vsebine 2"/>
          <p:cNvSpPr>
            <a:spLocks noGrp="1"/>
          </p:cNvSpPr>
          <p:nvPr>
            <p:ph idx="1"/>
          </p:nvPr>
        </p:nvSpPr>
        <p:spPr>
          <a:xfrm>
            <a:off x="609600" y="1600201"/>
            <a:ext cx="7502624" cy="4525963"/>
          </a:xfrm>
        </p:spPr>
        <p:txBody>
          <a:bodyPr/>
          <a:lstStyle/>
          <a:p>
            <a:r xmlns:a="http://schemas.openxmlformats.org/drawingml/2006/main">
              <a:rPr lang="uk" dirty="0"/>
              <a:t>Заможні особи</a:t>
            </a:r>
          </a:p>
          <a:p>
            <a:r xmlns:a="http://schemas.openxmlformats.org/drawingml/2006/main">
              <a:rPr lang="uk" dirty="0"/>
              <a:t>Ранні етапи бізнесу</a:t>
            </a:r>
          </a:p>
          <a:p>
            <a:pPr xmlns:a="http://schemas.openxmlformats.org/drawingml/2006/main" lvl="1"/>
            <a:r xmlns:a="http://schemas.openxmlformats.org/drawingml/2006/main">
              <a:rPr lang="uk" dirty="0"/>
              <a:t>25-100 тисяч євро</a:t>
            </a:r>
          </a:p>
          <a:p>
            <a:r xmlns:a="http://schemas.openxmlformats.org/drawingml/2006/main">
              <a:rPr lang="uk" dirty="0"/>
              <a:t>право нагляду за практикою управління компанією</a:t>
            </a:r>
          </a:p>
          <a:p>
            <a:r xmlns:a="http://schemas.openxmlformats.org/drawingml/2006/main">
              <a:rPr lang="uk" dirty="0"/>
              <a:t>VC = компанія, Business Angel = фізична особа</a:t>
            </a:r>
          </a:p>
        </p:txBody>
      </p:sp>
      <p:pic>
        <p:nvPicPr>
          <p:cNvPr id="4" name="Content Placeholder 7" descr="A close up of a logo&#10;&#10;Description generated with high confidence">
            <a:extLst>
              <a:ext uri="{FF2B5EF4-FFF2-40B4-BE49-F238E27FC236}">
                <a16:creationId xmlns:a16="http://schemas.microsoft.com/office/drawing/2014/main" id="{66251E2A-5BE3-48E2-A67B-E8823D585DC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492" r="53602" b="1"/>
          <a:stretch/>
        </p:blipFill>
        <p:spPr>
          <a:xfrm>
            <a:off x="8357939" y="1318755"/>
            <a:ext cx="3832671" cy="555125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TextBox 6">
            <a:extLst>
              <a:ext uri="{FF2B5EF4-FFF2-40B4-BE49-F238E27FC236}">
                <a16:creationId xmlns:a16="http://schemas.microsoft.com/office/drawing/2014/main" id="{186984E5-E6E0-4BA0-8469-5C83214F955E}"/>
              </a:ext>
            </a:extLst>
          </p:cNvPr>
          <p:cNvSpPr txBox="1"/>
          <p:nvPr/>
        </p:nvSpPr>
        <p:spPr>
          <a:xfrm>
            <a:off x="9732673" y="6690612"/>
            <a:ext cx="2459327" cy="200055"/>
          </a:xfrm>
          <a:prstGeom prst="rect">
            <a:avLst/>
          </a:prstGeom>
          <a:solidFill>
            <a:srgbClr val="F7A600"/>
          </a:solidFill>
        </p:spPr>
        <p:txBody>
          <a:bodyPr wrap="none" rtlCol="0">
            <a:spAutoFit/>
          </a:bodyPr>
          <a:lstStyle/>
          <a:p>
            <a:pPr xmlns:a="http://schemas.openxmlformats.org/drawingml/2006/main" algn="r">
              <a:spcAft>
                <a:spcPts val="600"/>
              </a:spcAft>
            </a:pPr>
            <a:r xmlns:a="http://schemas.openxmlformats.org/drawingml/2006/main">
              <a:rPr lang="uk" sz="700" dirty="0">
                <a:solidFill>
                  <a:srgbClr val="FFFFFF"/>
                </a:solidFill>
              </a:rPr>
              <a:t>Ліцензія на </a:t>
            </a:r>
            <a:r xmlns:a="http://schemas.openxmlformats.org/drawingml/2006/main" xmlns:r="http://schemas.openxmlformats.org/officeDocument/2006/relationships">
              <a:rPr lang="uk" sz="700" dirty="0">
                <a:solidFill>
                  <a:srgbClr val="FFFFFF"/>
                </a:solidFill>
                <a:hlinkClick r:id="rId4" tooltip="http://insanemclero.blogspot.com/2014/04/business-angels-todo-sobre-ellos.html"/>
              </a:rPr>
              <a:t>цю фотографію невідомого автора </a:t>
            </a:r>
            <a:r xmlns:a="http://schemas.openxmlformats.org/drawingml/2006/main" xmlns:r="http://schemas.openxmlformats.org/officeDocument/2006/relationships">
              <a:rPr lang="uk" sz="700" dirty="0">
                <a:solidFill>
                  <a:srgbClr val="FFFFFF"/>
                </a:solidFill>
                <a:hlinkClick r:id="rId5" tooltip="https://creativecommons.org/licenses/by-nc-nd/3.0/"/>
              </a:rPr>
              <a:t>CC BY-NC-ND</a:t>
            </a:r>
            <a:endParaRPr xmlns:a="http://schemas.openxmlformats.org/drawingml/2006/main" lang="en-US" sz="700" dirty="0">
              <a:solidFill>
                <a:srgbClr val="FFFFFF"/>
              </a:solidFill>
            </a:endParaRPr>
          </a:p>
        </p:txBody>
      </p:sp>
    </p:spTree>
    <p:extLst>
      <p:ext uri="{BB962C8B-B14F-4D97-AF65-F5344CB8AC3E}">
        <p14:creationId xmlns:p14="http://schemas.microsoft.com/office/powerpoint/2010/main" val="137636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err="1"/>
              <a:t>Бізнес</a:t>
            </a:r>
            <a:r xmlns:a="http://schemas.openxmlformats.org/drawingml/2006/main">
              <a:rPr lang="uk" dirty="0"/>
              <a:t> </a:t>
            </a:r>
            <a:r xmlns:a="http://schemas.openxmlformats.org/drawingml/2006/main">
              <a:rPr lang="uk" dirty="0" err="1"/>
              <a:t>Ангели </a:t>
            </a:r>
            <a:r xmlns:a="http://schemas.openxmlformats.org/drawingml/2006/main">
              <a:rPr lang="uk" dirty="0"/>
              <a:t>- </a:t>
            </a:r>
            <a:r xmlns:a="http://schemas.openxmlformats.org/drawingml/2006/main">
              <a:rPr lang="uk" dirty="0" err="1"/>
              <a:t>види</a:t>
            </a:r>
            <a:endParaRPr xmlns:a="http://schemas.openxmlformats.org/drawingml/2006/main" lang="sl-SI" dirty="0"/>
          </a:p>
        </p:txBody>
      </p:sp>
      <p:sp>
        <p:nvSpPr>
          <p:cNvPr id="3" name="Ograda vsebine 2"/>
          <p:cNvSpPr>
            <a:spLocks noGrp="1"/>
          </p:cNvSpPr>
          <p:nvPr>
            <p:ph idx="1"/>
          </p:nvPr>
        </p:nvSpPr>
        <p:spPr/>
        <p:txBody>
          <a:bodyPr>
            <a:normAutofit lnSpcReduction="10000"/>
          </a:bodyPr>
          <a:lstStyle/>
          <a:p>
            <a:r xmlns:a="http://schemas.openxmlformats.org/drawingml/2006/main">
              <a:rPr lang="uk" dirty="0"/>
              <a:t>Родинний інвестор:</a:t>
            </a:r>
          </a:p>
          <a:p>
            <a:pPr xmlns:a="http://schemas.openxmlformats.org/drawingml/2006/main" lvl="1"/>
            <a:r xmlns:a="http://schemas.openxmlformats.org/drawingml/2006/main">
              <a:rPr lang="uk" dirty="0"/>
              <a:t>C </a:t>
            </a:r>
            <a:r xmlns:a="http://schemas.openxmlformats.org/drawingml/2006/main">
              <a:rPr lang="uk" dirty="0"/>
              <a:t>втратити члена сім'ї, інвестиції, засновані на довірі</a:t>
            </a:r>
          </a:p>
          <a:p>
            <a:r xmlns:a="http://schemas.openxmlformats.org/drawingml/2006/main">
              <a:rPr lang="uk" dirty="0"/>
              <a:t>Професійні відносини з інвестором</a:t>
            </a:r>
          </a:p>
          <a:p>
            <a:pPr xmlns:a="http://schemas.openxmlformats.org/drawingml/2006/main" lvl="1"/>
            <a:r xmlns:a="http://schemas.openxmlformats.org/drawingml/2006/main">
              <a:rPr lang="uk" dirty="0"/>
              <a:t>Хтось, хто працював з вами в минулому</a:t>
            </a:r>
          </a:p>
          <a:p>
            <a:r xmlns:a="http://schemas.openxmlformats.org/drawingml/2006/main">
              <a:rPr lang="uk" dirty="0"/>
              <a:t>Спеціальний інвестор</a:t>
            </a:r>
          </a:p>
          <a:p>
            <a:pPr xmlns:a="http://schemas.openxmlformats.org/drawingml/2006/main" lvl="1"/>
            <a:r xmlns:a="http://schemas.openxmlformats.org/drawingml/2006/main">
              <a:rPr lang="uk" dirty="0"/>
              <a:t>Знає поле</a:t>
            </a:r>
          </a:p>
          <a:p>
            <a:r xmlns:a="http://schemas.openxmlformats.org/drawingml/2006/main">
              <a:rPr lang="uk" dirty="0"/>
              <a:t>Друг-друг-інвестор</a:t>
            </a:r>
          </a:p>
          <a:p>
            <a:pPr xmlns:a="http://schemas.openxmlformats.org/drawingml/2006/main" lvl="1"/>
            <a:r xmlns:a="http://schemas.openxmlformats.org/drawingml/2006/main">
              <a:rPr lang="uk" dirty="0"/>
              <a:t>Довіра на основі рекомендації</a:t>
            </a:r>
          </a:p>
          <a:p>
            <a:r xmlns:a="http://schemas.openxmlformats.org/drawingml/2006/main">
              <a:rPr lang="uk" dirty="0"/>
              <a:t>Експерт-інвестор</a:t>
            </a:r>
          </a:p>
          <a:p>
            <a:pPr xmlns:a="http://schemas.openxmlformats.org/drawingml/2006/main" lvl="1"/>
            <a:r xmlns:a="http://schemas.openxmlformats.org/drawingml/2006/main">
              <a:rPr lang="uk" dirty="0"/>
              <a:t>Досвідчені, хороші наставники</a:t>
            </a:r>
          </a:p>
          <a:p>
            <a:endParaRPr lang="en-US" dirty="0"/>
          </a:p>
          <a:p>
            <a:endParaRPr lang="en-US" dirty="0"/>
          </a:p>
          <a:p>
            <a:endParaRPr lang="en-US" dirty="0"/>
          </a:p>
          <a:p>
            <a:endParaRPr lang="en-US" dirty="0"/>
          </a:p>
          <a:p>
            <a:endParaRPr lang="en-US" dirty="0"/>
          </a:p>
          <a:p>
            <a:endParaRPr lang="sl-SI" dirty="0"/>
          </a:p>
        </p:txBody>
      </p:sp>
      <p:pic>
        <p:nvPicPr>
          <p:cNvPr id="4" name="Picture 2" descr="https://media-exp2.licdn.com/media/AAMAAwDGAAoAAQAAAAAAABHFAAAAJDdmMzA4YTkwLWRmMzgtNDZmOC1hM2Y3LTFhZDliYjYzNmJmNg.jpg">
            <a:extLst>
              <a:ext uri="{FF2B5EF4-FFF2-40B4-BE49-F238E27FC236}">
                <a16:creationId xmlns:a16="http://schemas.microsoft.com/office/drawing/2014/main" id="{541F74B0-6915-4A7A-8886-EEAAF48818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701" r="26189" b="1"/>
          <a:stretch/>
        </p:blipFill>
        <p:spPr bwMode="auto">
          <a:xfrm>
            <a:off x="8328248" y="1304258"/>
            <a:ext cx="3834383" cy="5553729"/>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476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err="1"/>
              <a:t>Бізнес</a:t>
            </a:r>
            <a:r xmlns:a="http://schemas.openxmlformats.org/drawingml/2006/main">
              <a:rPr lang="uk" dirty="0"/>
              <a:t> </a:t>
            </a:r>
            <a:r xmlns:a="http://schemas.openxmlformats.org/drawingml/2006/main">
              <a:rPr lang="uk" dirty="0" err="1"/>
              <a:t>Ангели </a:t>
            </a:r>
            <a:r xmlns:a="http://schemas.openxmlformats.org/drawingml/2006/main">
              <a:rPr lang="uk" dirty="0"/>
              <a:t>- </a:t>
            </a:r>
            <a:r xmlns:a="http://schemas.openxmlformats.org/drawingml/2006/main">
              <a:rPr lang="uk" dirty="0" err="1"/>
              <a:t>приклади</a:t>
            </a:r>
            <a:endParaRPr xmlns:a="http://schemas.openxmlformats.org/drawingml/2006/main" lang="sl-SI" dirty="0"/>
          </a:p>
        </p:txBody>
      </p:sp>
      <p:sp>
        <p:nvSpPr>
          <p:cNvPr id="3" name="Ograda vsebine 2"/>
          <p:cNvSpPr>
            <a:spLocks noGrp="1"/>
          </p:cNvSpPr>
          <p:nvPr>
            <p:ph idx="1"/>
          </p:nvPr>
        </p:nvSpPr>
        <p:spPr/>
        <p:txBody>
          <a:bodyPr>
            <a:normAutofit/>
          </a:bodyPr>
          <a:lstStyle/>
          <a:p>
            <a:r xmlns:a="http://schemas.openxmlformats.org/drawingml/2006/main">
              <a:rPr lang="uk" dirty="0"/>
              <a:t>Інвестори (приклади) </a:t>
            </a:r>
            <a:r xmlns:a="http://schemas.openxmlformats.org/drawingml/2006/main">
              <a:rPr lang="uk" dirty="0"/>
              <a:t>:</a:t>
            </a:r>
          </a:p>
          <a:p>
            <a:pPr xmlns:a="http://schemas.openxmlformats.org/drawingml/2006/main" lvl="1"/>
            <a:r xmlns:a="http://schemas.openxmlformats.org/drawingml/2006/main">
              <a:rPr lang="uk" sz="2400" dirty="0"/>
              <a:t>Джефф Безос (Amazon.com)</a:t>
            </a:r>
          </a:p>
          <a:p>
            <a:pPr xmlns:a="http://schemas.openxmlformats.org/drawingml/2006/main" lvl="1"/>
            <a:r xmlns:a="http://schemas.openxmlformats.org/drawingml/2006/main">
              <a:rPr lang="uk" sz="2400" dirty="0"/>
              <a:t>Пол </a:t>
            </a:r>
            <a:r xmlns:a="http://schemas.openxmlformats.org/drawingml/2006/main">
              <a:rPr lang="uk" sz="2400" dirty="0" err="1"/>
              <a:t>Буххайт </a:t>
            </a:r>
            <a:r xmlns:a="http://schemas.openxmlformats.org/drawingml/2006/main">
              <a:rPr lang="uk" sz="2400" dirty="0"/>
              <a:t>(Y </a:t>
            </a:r>
            <a:r xmlns:a="http://schemas.openxmlformats.org/drawingml/2006/main">
              <a:rPr lang="uk" sz="2400" dirty="0" err="1"/>
              <a:t>Combinator </a:t>
            </a:r>
            <a:r xmlns:a="http://schemas.openxmlformats.org/drawingml/2006/main">
              <a:rPr lang="uk" sz="2400" dirty="0"/>
              <a:t>)</a:t>
            </a:r>
          </a:p>
          <a:p>
            <a:pPr xmlns:a="http://schemas.openxmlformats.org/drawingml/2006/main" lvl="1"/>
            <a:r xmlns:a="http://schemas.openxmlformats.org/drawingml/2006/main">
              <a:rPr lang="uk" sz="2400" dirty="0"/>
              <a:t>Джефф Клав'єр ( </a:t>
            </a:r>
            <a:r xmlns:a="http://schemas.openxmlformats.org/drawingml/2006/main">
              <a:rPr lang="uk" sz="2400" dirty="0" err="1"/>
              <a:t>SoftTech </a:t>
            </a:r>
            <a:r xmlns:a="http://schemas.openxmlformats.org/drawingml/2006/main">
              <a:rPr lang="uk" sz="2400" dirty="0"/>
              <a:t>)</a:t>
            </a:r>
          </a:p>
          <a:p>
            <a:r xmlns:a="http://schemas.openxmlformats.org/drawingml/2006/main">
              <a:rPr lang="uk" dirty="0"/>
              <a:t>більше:</a:t>
            </a:r>
          </a:p>
          <a:p>
            <a:pPr xmlns:a="http://schemas.openxmlformats.org/drawingml/2006/main" lvl="1"/>
            <a:r xmlns:a="http://schemas.openxmlformats.org/drawingml/2006/main">
              <a:rPr lang="uk" sz="2400" dirty="0"/>
              <a:t>Бізнес-ангели ЄС: </a:t>
            </a:r>
            <a:r xmlns:a="http://schemas.openxmlformats.org/drawingml/2006/main" xmlns:r="http://schemas.openxmlformats.org/officeDocument/2006/relationships">
              <a:rPr lang="uk" sz="2400" dirty="0">
                <a:hlinkClick r:id="rId3"/>
              </a:rPr>
              <a:t>http://www.businessangelseurope.com</a:t>
            </a:r>
            <a:r xmlns:a="http://schemas.openxmlformats.org/drawingml/2006/main">
              <a:rPr lang="uk" sz="2400" dirty="0"/>
              <a:t> </a:t>
            </a:r>
          </a:p>
          <a:p>
            <a:pPr xmlns:a="http://schemas.openxmlformats.org/drawingml/2006/main" lvl="1"/>
            <a:r xmlns:a="http://schemas.openxmlformats.org/drawingml/2006/main">
              <a:rPr lang="uk" sz="2400" dirty="0"/>
              <a:t>Європейські бізнес-ангели: </a:t>
            </a:r>
            <a:r xmlns:a="http://schemas.openxmlformats.org/drawingml/2006/main" xmlns:r="http://schemas.openxmlformats.org/officeDocument/2006/relationships">
              <a:rPr lang="uk" sz="2400" dirty="0">
                <a:hlinkClick r:id="rId4"/>
              </a:rPr>
              <a:t>http://www.eban.org/</a:t>
            </a:r>
            <a:r xmlns:a="http://schemas.openxmlformats.org/drawingml/2006/main">
              <a:rPr lang="uk" sz="2400" dirty="0"/>
              <a:t> </a:t>
            </a:r>
          </a:p>
          <a:p>
            <a:pPr xmlns:a="http://schemas.openxmlformats.org/drawingml/2006/main" lvl="1"/>
            <a:r xmlns:a="http://schemas.openxmlformats.org/drawingml/2006/main">
              <a:rPr lang="uk" sz="2400" dirty="0"/>
              <a:t>Ангели-інвестори ЄС: </a:t>
            </a:r>
            <a:r xmlns:a="http://schemas.openxmlformats.org/drawingml/2006/main" xmlns:r="http://schemas.openxmlformats.org/officeDocument/2006/relationships">
              <a:rPr lang="uk" sz="2400" dirty="0">
                <a:hlinkClick r:id="rId5"/>
              </a:rPr>
              <a:t>https://angel.co/europe/investors</a:t>
            </a:r>
            <a:r xmlns:a="http://schemas.openxmlformats.org/drawingml/2006/main">
              <a:rPr lang="uk" sz="2400" dirty="0"/>
              <a:t> </a:t>
            </a:r>
          </a:p>
          <a:p>
            <a:pPr xmlns:a="http://schemas.openxmlformats.org/drawingml/2006/main" lvl="1"/>
            <a:r xmlns:a="http://schemas.openxmlformats.org/drawingml/2006/main" xmlns:r="http://schemas.openxmlformats.org/officeDocument/2006/relationships">
              <a:rPr lang="uk" sz="2400" dirty="0">
                <a:hlinkClick r:id="rId6"/>
              </a:rPr>
              <a:t>40 найкращих інвесторів ЄС</a:t>
            </a:r>
            <a:endParaRPr xmlns:a="http://schemas.openxmlformats.org/drawingml/2006/main" lang="en-US" sz="2400" dirty="0"/>
          </a:p>
          <a:p>
            <a:pPr xmlns:a="http://schemas.openxmlformats.org/drawingml/2006/main" lvl="1"/>
            <a:r xmlns:a="http://schemas.openxmlformats.org/drawingml/2006/main" xmlns:r="http://schemas.openxmlformats.org/officeDocument/2006/relationships">
              <a:rPr lang="uk" sz="2400" dirty="0">
                <a:hlinkClick r:id="rId7"/>
              </a:rPr>
              <a:t>Належні практики ЄС</a:t>
            </a:r>
            <a:endParaRPr xmlns:a="http://schemas.openxmlformats.org/drawingml/2006/main" lang="en-US" sz="2400" dirty="0"/>
          </a:p>
        </p:txBody>
      </p:sp>
    </p:spTree>
    <p:extLst>
      <p:ext uri="{BB962C8B-B14F-4D97-AF65-F5344CB8AC3E}">
        <p14:creationId xmlns:p14="http://schemas.microsoft.com/office/powerpoint/2010/main" val="1699731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a:t>Бізнес-ангели: як отримати фінансування?</a:t>
            </a:r>
            <a:endParaRPr xmlns:a="http://schemas.openxmlformats.org/drawingml/2006/main" lang="sl-SI" dirty="0"/>
          </a:p>
        </p:txBody>
      </p:sp>
      <p:pic>
        <p:nvPicPr>
          <p:cNvPr id="4" name="Picture 8" descr="C:\Users\trozman\AppData\Local\Temp\Articulate\Storyline\5rXi1jOqsZd.png">
            <a:extLst>
              <a:ext uri="{FF2B5EF4-FFF2-40B4-BE49-F238E27FC236}">
                <a16:creationId xmlns:a16="http://schemas.microsoft.com/office/drawing/2014/main" id="{CE725D7A-5BCD-4C55-B9E9-26A6D48097E2}"/>
              </a:ext>
            </a:extLst>
          </p:cNvPr>
          <p:cNvPicPr>
            <a:picLocks noGrp="1"/>
          </p:cNvPicPr>
          <p:nvPr>
            <p:ph idx="1"/>
          </p:nvPr>
        </p:nvPicPr>
        <p:blipFill rotWithShape="1">
          <a:blip r:embed="rId3">
            <a:extLst>
              <a:ext uri="{28A0092B-C50C-407E-A947-70E740481C1C}">
                <a14:useLocalDpi xmlns:a14="http://schemas.microsoft.com/office/drawing/2010/main" val="0"/>
              </a:ext>
            </a:extLst>
          </a:blip>
          <a:srcRect b="53859"/>
          <a:stretch/>
        </p:blipFill>
        <p:spPr bwMode="auto">
          <a:xfrm rot="159348">
            <a:off x="3323776" y="1430058"/>
            <a:ext cx="5873484" cy="4801893"/>
          </a:xfrm>
          <a:prstGeom prst="rect">
            <a:avLst/>
          </a:prstGeom>
          <a:noFill/>
          <a:ln>
            <a:noFill/>
          </a:ln>
        </p:spPr>
      </p:pic>
      <p:graphicFrame>
        <p:nvGraphicFramePr>
          <p:cNvPr id="5" name="Diagram 4">
            <a:extLst>
              <a:ext uri="{FF2B5EF4-FFF2-40B4-BE49-F238E27FC236}">
                <a16:creationId xmlns:a16="http://schemas.microsoft.com/office/drawing/2014/main" id="{958B4EB7-2603-4487-9777-544A8E969268}"/>
              </a:ext>
            </a:extLst>
          </p:cNvPr>
          <p:cNvGraphicFramePr/>
          <p:nvPr>
            <p:extLst>
              <p:ext uri="{D42A27DB-BD31-4B8C-83A1-F6EECF244321}">
                <p14:modId xmlns:p14="http://schemas.microsoft.com/office/powerpoint/2010/main" val="2171845187"/>
              </p:ext>
            </p:extLst>
          </p:nvPr>
        </p:nvGraphicFramePr>
        <p:xfrm>
          <a:off x="3719736" y="1772816"/>
          <a:ext cx="2520280" cy="4320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peech Bubble: Rectangle with Corners Rounded 11">
            <a:extLst>
              <a:ext uri="{FF2B5EF4-FFF2-40B4-BE49-F238E27FC236}">
                <a16:creationId xmlns:a16="http://schemas.microsoft.com/office/drawing/2014/main" id="{A22D6EF6-4C37-48DD-AD4A-3D8C976BBB95}"/>
              </a:ext>
            </a:extLst>
          </p:cNvPr>
          <p:cNvSpPr/>
          <p:nvPr/>
        </p:nvSpPr>
        <p:spPr>
          <a:xfrm>
            <a:off x="9696400" y="1700808"/>
            <a:ext cx="1600200" cy="1304290"/>
          </a:xfrm>
          <a:prstGeom prst="wedgeRoundRectCallout">
            <a:avLst>
              <a:gd name="adj1" fmla="val -115690"/>
              <a:gd name="adj2" fmla="val 283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xmlns:a="http://schemas.openxmlformats.org/drawingml/2006/main" algn="ctr"/>
            <a:r xmlns:a="http://schemas.openxmlformats.org/drawingml/2006/main">
              <a:rPr lang="uk" dirty="0"/>
              <a:t>Речі, які слід враховувати, коли просите гроші на бакалавра</a:t>
            </a:r>
          </a:p>
        </p:txBody>
      </p:sp>
    </p:spTree>
    <p:extLst>
      <p:ext uri="{BB962C8B-B14F-4D97-AF65-F5344CB8AC3E}">
        <p14:creationId xmlns:p14="http://schemas.microsoft.com/office/powerpoint/2010/main" val="3714350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err="1"/>
              <a:t>Бізнес</a:t>
            </a:r>
            <a:r xmlns:a="http://schemas.openxmlformats.org/drawingml/2006/main">
              <a:rPr lang="uk" dirty="0"/>
              <a:t> </a:t>
            </a:r>
            <a:r xmlns:a="http://schemas.openxmlformats.org/drawingml/2006/main">
              <a:rPr lang="uk" dirty="0" err="1"/>
              <a:t>Інкубатори</a:t>
            </a:r>
            <a:endParaRPr xmlns:a="http://schemas.openxmlformats.org/drawingml/2006/main" lang="sl-SI" dirty="0"/>
          </a:p>
        </p:txBody>
      </p:sp>
      <p:sp>
        <p:nvSpPr>
          <p:cNvPr id="3" name="Ograda vsebine 2"/>
          <p:cNvSpPr>
            <a:spLocks noGrp="1"/>
          </p:cNvSpPr>
          <p:nvPr>
            <p:ph idx="1"/>
          </p:nvPr>
        </p:nvSpPr>
        <p:spPr>
          <a:xfrm>
            <a:off x="609600" y="1600201"/>
            <a:ext cx="7790656" cy="4525963"/>
          </a:xfrm>
        </p:spPr>
        <p:txBody>
          <a:bodyPr/>
          <a:lstStyle/>
          <a:p>
            <a:r xmlns:a="http://schemas.openxmlformats.org/drawingml/2006/main">
              <a:rPr lang="uk" dirty="0"/>
              <a:t>Орієнтація на високотехнологічний сектор</a:t>
            </a:r>
          </a:p>
          <a:p>
            <a:r xmlns:a="http://schemas.openxmlformats.org/drawingml/2006/main">
              <a:rPr lang="uk" dirty="0"/>
              <a:t>Інкубатори місцевого економічного розвитку</a:t>
            </a:r>
          </a:p>
          <a:p>
            <a:r xmlns:a="http://schemas.openxmlformats.org/drawingml/2006/main">
              <a:rPr lang="uk" dirty="0"/>
              <a:t>Спільне використання:</a:t>
            </a:r>
          </a:p>
          <a:p>
            <a:pPr xmlns:a="http://schemas.openxmlformats.org/drawingml/2006/main" lvl="1"/>
            <a:r xmlns:a="http://schemas.openxmlformats.org/drawingml/2006/main">
              <a:rPr lang="uk" dirty="0"/>
              <a:t>Приміщення, адмін., матеріально-технічні ресурси</a:t>
            </a:r>
          </a:p>
          <a:p>
            <a:r xmlns:a="http://schemas.openxmlformats.org/drawingml/2006/main">
              <a:rPr lang="uk" dirty="0"/>
              <a:t>I </a:t>
            </a:r>
            <a:r xmlns:a="http://schemas.openxmlformats.org/drawingml/2006/main">
              <a:rPr lang="uk" dirty="0"/>
              <a:t>фаза </a:t>
            </a:r>
            <a:r xmlns:a="http://schemas.openxmlformats.org/drawingml/2006/main">
              <a:rPr lang="uk" dirty="0" err="1"/>
              <a:t>інкубації</a:t>
            </a:r>
          </a:p>
          <a:p>
            <a:pPr xmlns:a="http://schemas.openxmlformats.org/drawingml/2006/main" lvl="1"/>
            <a:r xmlns:a="http://schemas.openxmlformats.org/drawingml/2006/main">
              <a:rPr lang="uk" dirty="0"/>
              <a:t>~2 роки</a:t>
            </a:r>
          </a:p>
        </p:txBody>
      </p:sp>
      <p:pic>
        <p:nvPicPr>
          <p:cNvPr id="4" name="Picture 9" descr="A picture containing table, sitting&#10;&#10;Description generated with very high confidence">
            <a:extLst>
              <a:ext uri="{FF2B5EF4-FFF2-40B4-BE49-F238E27FC236}">
                <a16:creationId xmlns:a16="http://schemas.microsoft.com/office/drawing/2014/main" id="{04AA55A3-2D4E-4DB6-AD8D-2EAE87D506E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5340" r="25824"/>
          <a:stretch/>
        </p:blipFill>
        <p:spPr>
          <a:xfrm>
            <a:off x="8400256" y="1366016"/>
            <a:ext cx="3791744" cy="5491971"/>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TextBox 10">
            <a:extLst>
              <a:ext uri="{FF2B5EF4-FFF2-40B4-BE49-F238E27FC236}">
                <a16:creationId xmlns:a16="http://schemas.microsoft.com/office/drawing/2014/main" id="{A9496D7D-4777-4DF5-A91F-144A6894136E}"/>
              </a:ext>
            </a:extLst>
          </p:cNvPr>
          <p:cNvSpPr txBox="1"/>
          <p:nvPr/>
        </p:nvSpPr>
        <p:spPr>
          <a:xfrm>
            <a:off x="9723992" y="6641641"/>
            <a:ext cx="2440091" cy="200055"/>
          </a:xfrm>
          <a:prstGeom prst="rect">
            <a:avLst/>
          </a:prstGeom>
          <a:solidFill>
            <a:srgbClr val="F7A600"/>
          </a:solidFill>
        </p:spPr>
        <p:txBody>
          <a:bodyPr wrap="none" rtlCol="0">
            <a:spAutoFit/>
          </a:bodyPr>
          <a:lstStyle/>
          <a:p>
            <a:pPr xmlns:a="http://schemas.openxmlformats.org/drawingml/2006/main" algn="r">
              <a:spcAft>
                <a:spcPts val="600"/>
              </a:spcAft>
            </a:pPr>
            <a:r xmlns:a="http://schemas.openxmlformats.org/drawingml/2006/main" xmlns:r="http://schemas.openxmlformats.org/officeDocument/2006/relationships">
              <a:rPr lang="uk" sz="700" dirty="0">
                <a:solidFill>
                  <a:srgbClr val="FFFFFF"/>
                </a:solidFill>
                <a:hlinkClick r:id="rId4" tooltip="https://www.peoplematters.in/article/strategic-hr/hr-as-an-innovation-incubator-14042"/>
              </a:rPr>
              <a:t>Ця фотографія </a:t>
            </a:r>
            <a:r xmlns:a="http://schemas.openxmlformats.org/drawingml/2006/main">
              <a:rPr lang="uk" sz="700" dirty="0">
                <a:solidFill>
                  <a:srgbClr val="FFFFFF"/>
                </a:solidFill>
              </a:rPr>
              <a:t>невідомого автора ліцензована згідно з </a:t>
            </a:r>
            <a:r xmlns:a="http://schemas.openxmlformats.org/drawingml/2006/main" xmlns:r="http://schemas.openxmlformats.org/officeDocument/2006/relationships">
              <a:rPr lang="uk" sz="700" dirty="0">
                <a:solidFill>
                  <a:srgbClr val="FFFFFF"/>
                </a:solidFill>
                <a:hlinkClick r:id="rId5" tooltip="https://creativecommons.org/licenses/by-nc-sa/4.0/"/>
              </a:rPr>
              <a:t>CC BY-NC-SA</a:t>
            </a:r>
            <a:endParaRPr xmlns:a="http://schemas.openxmlformats.org/drawingml/2006/main" lang="en-US" sz="700" dirty="0">
              <a:solidFill>
                <a:srgbClr val="FFFFFF"/>
              </a:solidFill>
            </a:endParaRPr>
          </a:p>
        </p:txBody>
      </p:sp>
    </p:spTree>
    <p:extLst>
      <p:ext uri="{BB962C8B-B14F-4D97-AF65-F5344CB8AC3E}">
        <p14:creationId xmlns:p14="http://schemas.microsoft.com/office/powerpoint/2010/main" val="976655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err="1"/>
              <a:t>Інкубатори </a:t>
            </a:r>
            <a:r xmlns:a="http://schemas.openxmlformats.org/drawingml/2006/main">
              <a:rPr lang="uk" dirty="0"/>
              <a:t>– деякі </a:t>
            </a:r>
            <a:r xmlns:a="http://schemas.openxmlformats.org/drawingml/2006/main">
              <a:rPr lang="uk" dirty="0" err="1"/>
              <a:t>приклади ЄС</a:t>
            </a:r>
            <a:endParaRPr xmlns:a="http://schemas.openxmlformats.org/drawingml/2006/main" lang="sl-SI" dirty="0"/>
          </a:p>
        </p:txBody>
      </p:sp>
      <p:sp>
        <p:nvSpPr>
          <p:cNvPr id="3" name="Ograda vsebine 2"/>
          <p:cNvSpPr>
            <a:spLocks noGrp="1"/>
          </p:cNvSpPr>
          <p:nvPr>
            <p:ph idx="1"/>
          </p:nvPr>
        </p:nvSpPr>
        <p:spPr>
          <a:xfrm>
            <a:off x="737647" y="1538107"/>
            <a:ext cx="11454353" cy="5319893"/>
          </a:xfrm>
        </p:spPr>
        <p:txBody>
          <a:bodyPr>
            <a:noAutofit/>
          </a:bodyPr>
          <a:lstStyle/>
          <a:p>
            <a:r xmlns:a="http://schemas.openxmlformats.org/drawingml/2006/main">
              <a:rPr lang="uk" sz="1800" dirty="0">
                <a:latin typeface="+mj-lt"/>
              </a:rPr>
              <a:t>Австрія</a:t>
            </a:r>
          </a:p>
          <a:p>
            <a:pPr xmlns:a="http://schemas.openxmlformats.org/drawingml/2006/main" lvl="1"/>
            <a:r xmlns:a="http://schemas.openxmlformats.org/drawingml/2006/main">
              <a:rPr lang="uk" sz="1800" dirty="0">
                <a:latin typeface="+mj-lt"/>
              </a:rPr>
              <a:t>I5invest, </a:t>
            </a:r>
            <a:r xmlns:a="http://schemas.openxmlformats.org/drawingml/2006/main">
              <a:rPr lang="uk" sz="1800" dirty="0" err="1">
                <a:latin typeface="+mj-lt"/>
              </a:rPr>
              <a:t>INiTS </a:t>
            </a:r>
            <a:r xmlns:a="http://schemas.openxmlformats.org/drawingml/2006/main">
              <a:rPr lang="uk" sz="1800" dirty="0">
                <a:latin typeface="+mj-lt"/>
              </a:rPr>
              <a:t>, Up to Eleven, </a:t>
            </a:r>
            <a:r xmlns:a="http://schemas.openxmlformats.org/drawingml/2006/main">
              <a:rPr lang="uk" sz="1800" dirty="0" err="1">
                <a:latin typeface="+mj-lt"/>
              </a:rPr>
              <a:t>Кубатор </a:t>
            </a:r>
            <a:r xmlns:a="http://schemas.openxmlformats.org/drawingml/2006/main">
              <a:rPr lang="uk" sz="1800" dirty="0">
                <a:latin typeface="+mj-lt"/>
              </a:rPr>
              <a:t>,…</a:t>
            </a:r>
          </a:p>
          <a:p>
            <a:r xmlns:a="http://schemas.openxmlformats.org/drawingml/2006/main">
              <a:rPr lang="uk" sz="1800" dirty="0">
                <a:latin typeface="+mj-lt"/>
              </a:rPr>
              <a:t>Бельгія</a:t>
            </a:r>
          </a:p>
          <a:p>
            <a:pPr xmlns:a="http://schemas.openxmlformats.org/drawingml/2006/main" lvl="1"/>
            <a:r xmlns:a="http://schemas.openxmlformats.org/drawingml/2006/main">
              <a:rPr lang="uk" sz="1800" dirty="0" err="1">
                <a:latin typeface="+mj-lt"/>
              </a:rPr>
              <a:t>Telenet</a:t>
            </a:r>
            <a:r xmlns:a="http://schemas.openxmlformats.org/drawingml/2006/main">
              <a:rPr lang="uk" sz="1800" dirty="0">
                <a:latin typeface="+mj-lt"/>
              </a:rPr>
              <a:t> </a:t>
            </a:r>
            <a:r xmlns:a="http://schemas.openxmlformats.org/drawingml/2006/main">
              <a:rPr lang="uk" sz="1800" dirty="0" err="1">
                <a:latin typeface="+mj-lt"/>
              </a:rPr>
              <a:t>Idealabs </a:t>
            </a:r>
            <a:r xmlns:a="http://schemas.openxmlformats.org/drawingml/2006/main">
              <a:rPr lang="uk" sz="1800" dirty="0">
                <a:latin typeface="+mj-lt"/>
              </a:rPr>
              <a:t>, </a:t>
            </a:r>
            <a:r xmlns:a="http://schemas.openxmlformats.org/drawingml/2006/main">
              <a:rPr lang="uk" sz="1800" dirty="0" err="1">
                <a:latin typeface="+mj-lt"/>
              </a:rPr>
              <a:t>NEST'Up </a:t>
            </a:r>
            <a:r xmlns:a="http://schemas.openxmlformats.org/drawingml/2006/main">
              <a:rPr lang="uk" sz="1800" dirty="0">
                <a:latin typeface="+mj-lt"/>
              </a:rPr>
              <a:t>,…</a:t>
            </a:r>
          </a:p>
          <a:p>
            <a:r xmlns:a="http://schemas.openxmlformats.org/drawingml/2006/main">
              <a:rPr lang="uk" sz="1800" dirty="0">
                <a:latin typeface="+mj-lt"/>
              </a:rPr>
              <a:t>Болгарія</a:t>
            </a:r>
          </a:p>
          <a:p>
            <a:pPr xmlns:a="http://schemas.openxmlformats.org/drawingml/2006/main" lvl="1"/>
            <a:r xmlns:a="http://schemas.openxmlformats.org/drawingml/2006/main">
              <a:rPr lang="uk" sz="1800" dirty="0">
                <a:latin typeface="+mj-lt"/>
              </a:rPr>
              <a:t>3Challenge, Eleven, </a:t>
            </a:r>
            <a:r xmlns:a="http://schemas.openxmlformats.org/drawingml/2006/main">
              <a:rPr lang="uk" sz="1800" dirty="0" err="1">
                <a:latin typeface="+mj-lt"/>
              </a:rPr>
              <a:t>LAUNCHub</a:t>
            </a:r>
            <a:endParaRPr xmlns:a="http://schemas.openxmlformats.org/drawingml/2006/main" lang="en-US" sz="1800" dirty="0">
              <a:latin typeface="+mj-lt"/>
            </a:endParaRPr>
          </a:p>
          <a:p>
            <a:r xmlns:a="http://schemas.openxmlformats.org/drawingml/2006/main">
              <a:rPr lang="uk" sz="1800" dirty="0">
                <a:latin typeface="+mj-lt"/>
              </a:rPr>
              <a:t>Хорватія</a:t>
            </a:r>
          </a:p>
          <a:p>
            <a:pPr xmlns:a="http://schemas.openxmlformats.org/drawingml/2006/main" lvl="1"/>
            <a:r xmlns:a="http://schemas.openxmlformats.org/drawingml/2006/main">
              <a:rPr lang="uk" sz="1800" dirty="0">
                <a:latin typeface="+mj-lt"/>
              </a:rPr>
              <a:t>Zip, …</a:t>
            </a:r>
          </a:p>
          <a:p>
            <a:r xmlns:a="http://schemas.openxmlformats.org/drawingml/2006/main">
              <a:rPr lang="uk" sz="1800" dirty="0">
                <a:latin typeface="+mj-lt"/>
              </a:rPr>
              <a:t>Словенія</a:t>
            </a:r>
          </a:p>
          <a:p>
            <a:pPr xmlns:a="http://schemas.openxmlformats.org/drawingml/2006/main" lvl="1"/>
            <a:r xmlns:a="http://schemas.openxmlformats.org/drawingml/2006/main">
              <a:rPr lang="uk" sz="1800" dirty="0">
                <a:latin typeface="+mj-lt"/>
              </a:rPr>
              <a:t>Прискорювач ABC, </a:t>
            </a:r>
            <a:r xmlns:a="http://schemas.openxmlformats.org/drawingml/2006/main">
              <a:rPr lang="uk" sz="1800" dirty="0" err="1">
                <a:latin typeface="+mj-lt"/>
              </a:rPr>
              <a:t>Товарна</a:t>
            </a:r>
            <a:r xmlns:a="http://schemas.openxmlformats.org/drawingml/2006/main">
              <a:rPr lang="uk" sz="1800" dirty="0">
                <a:latin typeface="+mj-lt"/>
              </a:rPr>
              <a:t> </a:t>
            </a:r>
            <a:r xmlns:a="http://schemas.openxmlformats.org/drawingml/2006/main">
              <a:rPr lang="uk" sz="1800" dirty="0" err="1">
                <a:latin typeface="+mj-lt"/>
              </a:rPr>
              <a:t>podjemov </a:t>
            </a:r>
            <a:r xmlns:a="http://schemas.openxmlformats.org/drawingml/2006/main">
              <a:rPr lang="uk" sz="1800" dirty="0">
                <a:latin typeface="+mj-lt"/>
              </a:rPr>
              <a:t>,…</a:t>
            </a:r>
          </a:p>
          <a:p>
            <a:r xmlns:a="http://schemas.openxmlformats.org/drawingml/2006/main">
              <a:rPr lang="uk" sz="1800" dirty="0">
                <a:latin typeface="+mj-lt"/>
              </a:rPr>
              <a:t>Італія</a:t>
            </a:r>
          </a:p>
          <a:p>
            <a:pPr xmlns:a="http://schemas.openxmlformats.org/drawingml/2006/main" lvl="1"/>
            <a:r xmlns:a="http://schemas.openxmlformats.org/drawingml/2006/main">
              <a:rPr lang="uk" sz="1800" dirty="0">
                <a:latin typeface="+mj-lt"/>
              </a:rPr>
              <a:t>H-Ferm, …</a:t>
            </a:r>
          </a:p>
          <a:p>
            <a:r xmlns:a="http://schemas.openxmlformats.org/drawingml/2006/main">
              <a:rPr lang="uk" sz="1800" dirty="0">
                <a:latin typeface="+mj-lt"/>
              </a:rPr>
              <a:t>Дивіться більше на:</a:t>
            </a:r>
          </a:p>
          <a:p>
            <a:pPr xmlns:a="http://schemas.openxmlformats.org/drawingml/2006/main" lvl="1"/>
            <a:r xmlns:a="http://schemas.openxmlformats.org/drawingml/2006/main" xmlns:r="http://schemas.openxmlformats.org/officeDocument/2006/relationships">
              <a:rPr lang="uk" sz="1800" dirty="0">
                <a:latin typeface="+mj-lt"/>
                <a:hlinkClick r:id="rId2"/>
              </a:rPr>
              <a:t>Короткий посібник із найкращих європейських інкубаторів і прискорювачів</a:t>
            </a:r>
            <a:endParaRPr xmlns:a="http://schemas.openxmlformats.org/drawingml/2006/main" lang="en-US" sz="1800" dirty="0">
              <a:latin typeface="+mj-lt"/>
            </a:endParaRPr>
          </a:p>
          <a:p>
            <a:pPr xmlns:a="http://schemas.openxmlformats.org/drawingml/2006/main" lvl="1"/>
            <a:r xmlns:a="http://schemas.openxmlformats.org/drawingml/2006/main" xmlns:r="http://schemas.openxmlformats.org/officeDocument/2006/relationships">
              <a:rPr lang="uk" sz="1800" dirty="0" err="1">
                <a:latin typeface="+mj-lt"/>
                <a:hlinkClick r:id="rId3"/>
              </a:rPr>
              <a:t>Захоплюючий </a:t>
            </a:r>
            <a:r xmlns:a="http://schemas.openxmlformats.org/drawingml/2006/main" xmlns:r="http://schemas.openxmlformats.org/officeDocument/2006/relationships">
              <a:rPr lang="uk" sz="1800" dirty="0">
                <a:latin typeface="+mj-lt"/>
                <a:hlinkClick r:id="rId3"/>
              </a:rPr>
              <a:t>проект</a:t>
            </a:r>
            <a:endParaRPr xmlns:a="http://schemas.openxmlformats.org/drawingml/2006/main" lang="en-US" sz="1800" dirty="0">
              <a:latin typeface="+mj-lt"/>
            </a:endParaRPr>
          </a:p>
        </p:txBody>
      </p:sp>
      <p:pic>
        <p:nvPicPr>
          <p:cNvPr id="4" name="Picture 2" descr="H-Farm">
            <a:extLst>
              <a:ext uri="{FF2B5EF4-FFF2-40B4-BE49-F238E27FC236}">
                <a16:creationId xmlns:a16="http://schemas.microsoft.com/office/drawing/2014/main" id="{3589BB9C-7B67-43AE-BE3C-62EA8AEEC2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3180" y="4110980"/>
            <a:ext cx="1488109" cy="933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5invest">
            <a:extLst>
              <a:ext uri="{FF2B5EF4-FFF2-40B4-BE49-F238E27FC236}">
                <a16:creationId xmlns:a16="http://schemas.microsoft.com/office/drawing/2014/main" id="{9F45ECA0-708A-45CF-998E-EF059E452B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0416" y="1744919"/>
            <a:ext cx="1093635" cy="10693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NestUp">
            <a:extLst>
              <a:ext uri="{FF2B5EF4-FFF2-40B4-BE49-F238E27FC236}">
                <a16:creationId xmlns:a16="http://schemas.microsoft.com/office/drawing/2014/main" id="{EC5C08FB-FF61-4789-8921-6C8AA8A39E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1551" y="1944042"/>
            <a:ext cx="17145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LAUNCHub">
            <a:extLst>
              <a:ext uri="{FF2B5EF4-FFF2-40B4-BE49-F238E27FC236}">
                <a16:creationId xmlns:a16="http://schemas.microsoft.com/office/drawing/2014/main" id="{A7CC0953-9244-4D05-AF7E-56FF9624C1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58801" y="3128318"/>
            <a:ext cx="2857500" cy="7524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ZIP">
            <a:extLst>
              <a:ext uri="{FF2B5EF4-FFF2-40B4-BE49-F238E27FC236}">
                <a16:creationId xmlns:a16="http://schemas.microsoft.com/office/drawing/2014/main" id="{1EE997EB-499C-4E94-AE84-9B55B1A7AF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8286" y="3743067"/>
            <a:ext cx="961029" cy="5373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ABC Accelerator">
            <a:extLst>
              <a:ext uri="{FF2B5EF4-FFF2-40B4-BE49-F238E27FC236}">
                <a16:creationId xmlns:a16="http://schemas.microsoft.com/office/drawing/2014/main" id="{B497FED3-0955-43DF-B0C6-C3BCFC3C953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11675" y="3831516"/>
            <a:ext cx="561975" cy="48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132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a:t>Як приєднатися до бізнес-інкубатора?</a:t>
            </a:r>
            <a:endParaRPr xmlns:a="http://schemas.openxmlformats.org/drawingml/2006/main" lang="sl-SI" dirty="0"/>
          </a:p>
        </p:txBody>
      </p:sp>
      <p:pic>
        <p:nvPicPr>
          <p:cNvPr id="4" name="Picture 8" descr="C:\Users\trozman\AppData\Local\Temp\Articulate\Storyline\5rXi1jOqsZd.png">
            <a:extLst>
              <a:ext uri="{FF2B5EF4-FFF2-40B4-BE49-F238E27FC236}">
                <a16:creationId xmlns:a16="http://schemas.microsoft.com/office/drawing/2014/main" id="{CE725D7A-5BCD-4C55-B9E9-26A6D48097E2}"/>
              </a:ext>
            </a:extLst>
          </p:cNvPr>
          <p:cNvPicPr>
            <a:picLocks noGrp="1"/>
          </p:cNvPicPr>
          <p:nvPr>
            <p:ph idx="1"/>
          </p:nvPr>
        </p:nvPicPr>
        <p:blipFill rotWithShape="1">
          <a:blip r:embed="rId3">
            <a:extLst>
              <a:ext uri="{28A0092B-C50C-407E-A947-70E740481C1C}">
                <a14:useLocalDpi xmlns:a14="http://schemas.microsoft.com/office/drawing/2010/main" val="0"/>
              </a:ext>
            </a:extLst>
          </a:blip>
          <a:srcRect b="53859"/>
          <a:stretch/>
        </p:blipFill>
        <p:spPr bwMode="auto">
          <a:xfrm rot="159348">
            <a:off x="3323776" y="1430058"/>
            <a:ext cx="5873484" cy="4801893"/>
          </a:xfrm>
          <a:prstGeom prst="rect">
            <a:avLst/>
          </a:prstGeom>
          <a:noFill/>
          <a:ln>
            <a:noFill/>
          </a:ln>
        </p:spPr>
      </p:pic>
      <p:graphicFrame>
        <p:nvGraphicFramePr>
          <p:cNvPr id="7" name="Diagram 6">
            <a:extLst>
              <a:ext uri="{FF2B5EF4-FFF2-40B4-BE49-F238E27FC236}">
                <a16:creationId xmlns:a16="http://schemas.microsoft.com/office/drawing/2014/main" id="{958B4EB7-2603-4487-9777-544A8E969268}"/>
              </a:ext>
            </a:extLst>
          </p:cNvPr>
          <p:cNvGraphicFramePr/>
          <p:nvPr>
            <p:extLst>
              <p:ext uri="{D42A27DB-BD31-4B8C-83A1-F6EECF244321}">
                <p14:modId xmlns:p14="http://schemas.microsoft.com/office/powerpoint/2010/main" val="1670727834"/>
              </p:ext>
            </p:extLst>
          </p:nvPr>
        </p:nvGraphicFramePr>
        <p:xfrm>
          <a:off x="3647728" y="1700808"/>
          <a:ext cx="2880320" cy="4464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Speech Bubble: Rectangle with Corners Rounded 11">
            <a:extLst>
              <a:ext uri="{FF2B5EF4-FFF2-40B4-BE49-F238E27FC236}">
                <a16:creationId xmlns:a16="http://schemas.microsoft.com/office/drawing/2014/main" id="{A22D6EF6-4C37-48DD-AD4A-3D8C976BBB95}"/>
              </a:ext>
            </a:extLst>
          </p:cNvPr>
          <p:cNvSpPr/>
          <p:nvPr/>
        </p:nvSpPr>
        <p:spPr>
          <a:xfrm>
            <a:off x="10056440" y="1843696"/>
            <a:ext cx="1600200" cy="1737704"/>
          </a:xfrm>
          <a:prstGeom prst="wedgeRoundRectCallout">
            <a:avLst>
              <a:gd name="adj1" fmla="val -121785"/>
              <a:gd name="adj2" fmla="val 80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xmlns:a="http://schemas.openxmlformats.org/drawingml/2006/main" algn="ctr"/>
            <a:r xmlns:a="http://schemas.openxmlformats.org/drawingml/2006/main">
              <a:rPr lang="uk" dirty="0"/>
              <a:t>Ваше домашнє завдання перед приєднанням до бізнес-інкубатора</a:t>
            </a:r>
          </a:p>
        </p:txBody>
      </p:sp>
    </p:spTree>
    <p:extLst>
      <p:ext uri="{BB962C8B-B14F-4D97-AF65-F5344CB8AC3E}">
        <p14:creationId xmlns:p14="http://schemas.microsoft.com/office/powerpoint/2010/main" val="3214221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328"/>
          <p:cNvSpPr>
            <a:spLocks noGrp="1"/>
          </p:cNvSpPr>
          <p:nvPr>
            <p:ph idx="1"/>
          </p:nvPr>
        </p:nvSpPr>
        <p:spPr>
          <a:xfrm rot="16200000">
            <a:off x="6057269" y="3585664"/>
            <a:ext cx="735848" cy="1651145"/>
          </a:xfrm>
          <a:prstGeom prst="stripedRightArrow">
            <a:avLst>
              <a:gd name="adj1" fmla="val 50000"/>
              <a:gd name="adj2" fmla="val 50000"/>
            </a:avLst>
          </a:prstGeom>
          <a:solidFill>
            <a:srgbClr val="F7A600"/>
          </a:solidFill>
          <a:ln w="9525" cap="flat" cmpd="sng">
            <a:solidFill>
              <a:srgbClr val="F1C232"/>
            </a:solidFill>
            <a:prstDash val="solid"/>
            <a:round/>
            <a:headEnd type="none" w="med" len="med"/>
            <a:tailEnd type="none" w="med" len="med"/>
          </a:ln>
        </p:spPr>
        <p:txBody>
          <a:bodyPr wrap="square" lIns="91425" tIns="91425" rIns="91425" bIns="91425" anchor="ctr" anchorCtr="0">
            <a:noAutofit/>
          </a:bodyPr>
          <a:lstStyle/>
          <a:p>
            <a:pPr marL="0" indent="0">
              <a:buNone/>
            </a:pPr>
            <a:endParaRPr lang="sl-SI" dirty="0"/>
          </a:p>
          <a:p>
            <a:pPr marL="0" indent="0">
              <a:buNone/>
            </a:pPr>
            <a:endParaRPr lang="sl-SI" dirty="0"/>
          </a:p>
        </p:txBody>
      </p:sp>
      <p:sp>
        <p:nvSpPr>
          <p:cNvPr id="2" name="Naslov 1"/>
          <p:cNvSpPr>
            <a:spLocks noGrp="1"/>
          </p:cNvSpPr>
          <p:nvPr>
            <p:ph type="title"/>
          </p:nvPr>
        </p:nvSpPr>
        <p:spPr/>
        <p:txBody>
          <a:bodyPr/>
          <a:lstStyle/>
          <a:p>
            <a:r xmlns:a="http://schemas.openxmlformats.org/drawingml/2006/main">
              <a:rPr lang="uk" dirty="0"/>
              <a:t>Початок </a:t>
            </a:r>
            <a:r xmlns:a="http://schemas.openxmlformats.org/drawingml/2006/main">
              <a:rPr lang="uk" dirty="0" err="1"/>
              <a:t>бізнесу </a:t>
            </a:r>
            <a:r xmlns:a="http://schemas.openxmlformats.org/drawingml/2006/main">
              <a:rPr lang="uk" dirty="0" err="1"/>
              <a:t>та</a:t>
            </a:r>
            <a:r xmlns:a="http://schemas.openxmlformats.org/drawingml/2006/main">
              <a:rPr lang="uk" dirty="0"/>
              <a:t> </a:t>
            </a:r>
            <a:r xmlns:a="http://schemas.openxmlformats.org/drawingml/2006/main">
              <a:rPr lang="uk" dirty="0" err="1"/>
              <a:t>розвитку</a:t>
            </a:r>
            <a:endParaRPr xmlns:a="http://schemas.openxmlformats.org/drawingml/2006/main" lang="sl-SI" dirty="0"/>
          </a:p>
        </p:txBody>
      </p:sp>
      <p:sp>
        <p:nvSpPr>
          <p:cNvPr id="4" name="Shape 326">
            <a:hlinkClick r:id="rId2"/>
          </p:cNvPr>
          <p:cNvSpPr/>
          <p:nvPr/>
        </p:nvSpPr>
        <p:spPr>
          <a:xfrm>
            <a:off x="2255375" y="3545727"/>
            <a:ext cx="2056800" cy="677631"/>
          </a:xfrm>
          <a:prstGeom prst="wedgeRoundRectCallout">
            <a:avLst>
              <a:gd name="adj1" fmla="val 90378"/>
              <a:gd name="adj2" fmla="val -19587"/>
              <a:gd name="adj3" fmla="val 0"/>
            </a:avLst>
          </a:prstGeom>
          <a:solidFill>
            <a:srgbClr val="00738C"/>
          </a:solidFill>
          <a:ln w="9525" cap="flat" cmpd="sng">
            <a:solidFill>
              <a:srgbClr val="BD9BAF"/>
            </a:solidFill>
            <a:prstDash val="solid"/>
            <a:round/>
            <a:headEnd type="none" w="med" len="med"/>
            <a:tailEnd type="none" w="med" len="med"/>
          </a:ln>
        </p:spPr>
        <p:txBody>
          <a:bodyPr wrap="square" lIns="91425" tIns="91425" rIns="91425" bIns="91425" anchor="ctr" anchorCtr="0">
            <a:noAutofit/>
          </a:bodyPr>
          <a:lstStyle/>
          <a:p>
            <a:pPr xmlns:a="http://schemas.openxmlformats.org/drawingml/2006/main" marL="0" lvl="0" indent="0" rtl="0">
              <a:spcBef>
                <a:spcPts val="0"/>
              </a:spcBef>
              <a:buNone/>
            </a:pPr>
            <a:r xmlns:a="http://schemas.openxmlformats.org/drawingml/2006/main">
              <a:rPr lang="uk" u="sng">
                <a:solidFill>
                  <a:srgbClr val="FFFFFF"/>
                </a:solidFill>
                <a:latin typeface="Calibri" panose="020F0502020204030204" pitchFamily="34" charset="0"/>
                <a:ea typeface="Open Sans"/>
                <a:cs typeface="Calibri" panose="020F0502020204030204" pitchFamily="34" charset="0"/>
                <a:sym typeface="Open Sans"/>
              </a:rPr>
              <a:t>Допоміжна інфраструктура</a:t>
            </a:r>
          </a:p>
        </p:txBody>
      </p:sp>
      <p:sp>
        <p:nvSpPr>
          <p:cNvPr id="5" name="Shape 327">
            <a:hlinkClick r:id="rId3"/>
          </p:cNvPr>
          <p:cNvSpPr/>
          <p:nvPr/>
        </p:nvSpPr>
        <p:spPr>
          <a:xfrm>
            <a:off x="4273256" y="4749603"/>
            <a:ext cx="4295700" cy="354300"/>
          </a:xfrm>
          <a:prstGeom prst="round2SameRect">
            <a:avLst>
              <a:gd name="adj1" fmla="val 16667"/>
              <a:gd name="adj2" fmla="val 0"/>
            </a:avLst>
          </a:prstGeom>
          <a:solidFill>
            <a:srgbClr val="00738C"/>
          </a:solidFill>
          <a:ln w="9525" cap="flat" cmpd="sng">
            <a:solidFill>
              <a:srgbClr val="BD9BAF"/>
            </a:solidFill>
            <a:prstDash val="solid"/>
            <a:round/>
            <a:headEnd type="none" w="med" len="med"/>
            <a:tailEnd type="none" w="med" len="med"/>
          </a:ln>
        </p:spPr>
        <p:txBody>
          <a:bodyPr wrap="square" lIns="91425" tIns="91425" rIns="91425" bIns="91425" anchor="ctr" anchorCtr="0">
            <a:noAutofit/>
          </a:bodyPr>
          <a:lstStyle/>
          <a:p>
            <a:pPr xmlns:a="http://schemas.openxmlformats.org/drawingml/2006/main" marL="0" marR="0" lvl="0" indent="0" algn="ctr" rtl="0">
              <a:lnSpc>
                <a:spcPct val="100000"/>
              </a:lnSpc>
              <a:spcBef>
                <a:spcPts val="0"/>
              </a:spcBef>
              <a:spcAft>
                <a:spcPts val="0"/>
              </a:spcAft>
              <a:buNone/>
            </a:pPr>
            <a:r xmlns:a="http://schemas.openxmlformats.org/drawingml/2006/main">
              <a:rPr lang="uk" u="sng">
                <a:solidFill>
                  <a:srgbClr val="FFFFFF"/>
                </a:solidFill>
                <a:latin typeface="Calibri" panose="020F0502020204030204" pitchFamily="34" charset="0"/>
                <a:ea typeface="Open Sans"/>
                <a:cs typeface="Calibri" panose="020F0502020204030204" pitchFamily="34" charset="0"/>
                <a:sym typeface="Open Sans"/>
              </a:rPr>
              <a:t>Джерела фінансування</a:t>
            </a:r>
          </a:p>
        </p:txBody>
      </p:sp>
      <p:pic>
        <p:nvPicPr>
          <p:cNvPr id="6" name="Shape 329"/>
          <p:cNvPicPr preferRelativeResize="0"/>
          <p:nvPr/>
        </p:nvPicPr>
        <p:blipFill>
          <a:blip r:embed="rId4">
            <a:alphaModFix/>
          </a:blip>
          <a:stretch>
            <a:fillRect/>
          </a:stretch>
        </p:blipFill>
        <p:spPr>
          <a:xfrm>
            <a:off x="4269137" y="5103902"/>
            <a:ext cx="1431921" cy="995425"/>
          </a:xfrm>
          <a:prstGeom prst="rect">
            <a:avLst/>
          </a:prstGeom>
          <a:noFill/>
          <a:ln>
            <a:noFill/>
          </a:ln>
        </p:spPr>
      </p:pic>
      <p:pic>
        <p:nvPicPr>
          <p:cNvPr id="7" name="Shape 330"/>
          <p:cNvPicPr preferRelativeResize="0"/>
          <p:nvPr/>
        </p:nvPicPr>
        <p:blipFill>
          <a:blip r:embed="rId4">
            <a:alphaModFix/>
          </a:blip>
          <a:stretch>
            <a:fillRect/>
          </a:stretch>
        </p:blipFill>
        <p:spPr>
          <a:xfrm>
            <a:off x="5709233" y="5089476"/>
            <a:ext cx="1431921" cy="995425"/>
          </a:xfrm>
          <a:prstGeom prst="rect">
            <a:avLst/>
          </a:prstGeom>
          <a:noFill/>
          <a:ln>
            <a:noFill/>
          </a:ln>
        </p:spPr>
      </p:pic>
      <p:pic>
        <p:nvPicPr>
          <p:cNvPr id="8" name="Shape 331"/>
          <p:cNvPicPr preferRelativeResize="0"/>
          <p:nvPr/>
        </p:nvPicPr>
        <p:blipFill>
          <a:blip r:embed="rId4">
            <a:alphaModFix/>
          </a:blip>
          <a:stretch>
            <a:fillRect/>
          </a:stretch>
        </p:blipFill>
        <p:spPr>
          <a:xfrm>
            <a:off x="7141154" y="5103903"/>
            <a:ext cx="1431921" cy="995425"/>
          </a:xfrm>
          <a:prstGeom prst="rect">
            <a:avLst/>
          </a:prstGeom>
          <a:noFill/>
          <a:ln>
            <a:noFill/>
          </a:ln>
        </p:spPr>
      </p:pic>
      <p:sp>
        <p:nvSpPr>
          <p:cNvPr id="9" name="Shape 333">
            <a:hlinkClick r:id="rId5"/>
          </p:cNvPr>
          <p:cNvSpPr/>
          <p:nvPr/>
        </p:nvSpPr>
        <p:spPr>
          <a:xfrm>
            <a:off x="8344475" y="2621428"/>
            <a:ext cx="2056800" cy="690962"/>
          </a:xfrm>
          <a:prstGeom prst="wedgeRoundRectCallout">
            <a:avLst>
              <a:gd name="adj1" fmla="val -79646"/>
              <a:gd name="adj2" fmla="val -8946"/>
              <a:gd name="adj3" fmla="val 0"/>
            </a:avLst>
          </a:prstGeom>
          <a:solidFill>
            <a:srgbClr val="00738C"/>
          </a:solidFill>
          <a:ln w="9525" cap="flat" cmpd="sng">
            <a:solidFill>
              <a:srgbClr val="BD9BAF"/>
            </a:solidFill>
            <a:prstDash val="solid"/>
            <a:round/>
            <a:headEnd type="none" w="med" len="med"/>
            <a:tailEnd type="none" w="med" len="med"/>
          </a:ln>
        </p:spPr>
        <p:txBody>
          <a:bodyPr wrap="square" lIns="91425" tIns="91425" rIns="91425" bIns="91425" anchor="ctr" anchorCtr="0">
            <a:noAutofit/>
          </a:bodyPr>
          <a:lstStyle/>
          <a:p>
            <a:pPr xmlns:a="http://schemas.openxmlformats.org/drawingml/2006/main" marL="0" lvl="0" indent="0" rtl="0">
              <a:spcBef>
                <a:spcPts val="0"/>
              </a:spcBef>
              <a:buNone/>
            </a:pPr>
            <a:r xmlns:a="http://schemas.openxmlformats.org/drawingml/2006/main">
              <a:rPr lang="uk" u="sng">
                <a:solidFill>
                  <a:srgbClr val="FFFFFF"/>
                </a:solidFill>
                <a:latin typeface="Calibri" panose="020F0502020204030204" pitchFamily="34" charset="0"/>
                <a:ea typeface="Open Sans"/>
                <a:cs typeface="Calibri" panose="020F0502020204030204" pitchFamily="34" charset="0"/>
                <a:sym typeface="Open Sans"/>
              </a:rPr>
              <a:t>Управління зростанням бізнесу</a:t>
            </a:r>
          </a:p>
        </p:txBody>
      </p:sp>
      <p:sp>
        <p:nvSpPr>
          <p:cNvPr id="10" name="Shape 334"/>
          <p:cNvSpPr txBox="1"/>
          <p:nvPr/>
        </p:nvSpPr>
        <p:spPr>
          <a:xfrm>
            <a:off x="5902500" y="4179884"/>
            <a:ext cx="996600" cy="462706"/>
          </a:xfrm>
          <a:prstGeom prst="rect">
            <a:avLst/>
          </a:prstGeom>
          <a:noFill/>
          <a:ln>
            <a:noFill/>
          </a:ln>
        </p:spPr>
        <p:txBody>
          <a:bodyPr wrap="square" lIns="91425" tIns="91425" rIns="91425" bIns="91425" anchor="t" anchorCtr="0">
            <a:noAutofit/>
          </a:bodyPr>
          <a:lstStyle/>
          <a:p>
            <a:pPr xmlns:a="http://schemas.openxmlformats.org/drawingml/2006/main" marL="0" lvl="0" indent="0" algn="ctr">
              <a:spcBef>
                <a:spcPts val="0"/>
              </a:spcBef>
              <a:buNone/>
            </a:pPr>
            <a:r xmlns:a="http://schemas.openxmlformats.org/drawingml/2006/main">
              <a:rPr lang="uk" b="1" dirty="0">
                <a:solidFill>
                  <a:schemeClr val="bg1"/>
                </a:solidFill>
                <a:latin typeface="Calibri" panose="020F0502020204030204" pitchFamily="34" charset="0"/>
                <a:ea typeface="Open Sans"/>
                <a:cs typeface="Calibri" panose="020F0502020204030204" pitchFamily="34" charset="0"/>
                <a:sym typeface="Open Sans"/>
              </a:rPr>
              <a:t>диск</a:t>
            </a:r>
          </a:p>
        </p:txBody>
      </p:sp>
      <p:sp>
        <p:nvSpPr>
          <p:cNvPr id="11" name="Shape 335">
            <a:hlinkClick r:id="rId6"/>
          </p:cNvPr>
          <p:cNvSpPr/>
          <p:nvPr/>
        </p:nvSpPr>
        <p:spPr>
          <a:xfrm>
            <a:off x="5182650" y="1772816"/>
            <a:ext cx="2436300" cy="709500"/>
          </a:xfrm>
          <a:prstGeom prst="roundRect">
            <a:avLst>
              <a:gd name="adj" fmla="val 16667"/>
            </a:avLst>
          </a:prstGeom>
          <a:solidFill>
            <a:srgbClr val="00738C"/>
          </a:solidFill>
          <a:ln w="9525" cap="flat" cmpd="sng">
            <a:solidFill>
              <a:srgbClr val="BD9BAF"/>
            </a:solidFill>
            <a:prstDash val="solid"/>
            <a:round/>
            <a:headEnd type="none" w="med" len="med"/>
            <a:tailEnd type="none" w="med" len="med"/>
          </a:ln>
        </p:spPr>
        <p:txBody>
          <a:bodyPr wrap="square" lIns="91425" tIns="91425" rIns="91425" bIns="91425" anchor="ctr" anchorCtr="0">
            <a:noAutofit/>
          </a:bodyPr>
          <a:lstStyle/>
          <a:p>
            <a:pPr xmlns:a="http://schemas.openxmlformats.org/drawingml/2006/main" marL="0" marR="0" lvl="0" indent="0" algn="ctr" rtl="0">
              <a:lnSpc>
                <a:spcPct val="100000"/>
              </a:lnSpc>
              <a:spcBef>
                <a:spcPts val="0"/>
              </a:spcBef>
              <a:spcAft>
                <a:spcPts val="0"/>
              </a:spcAft>
              <a:buNone/>
            </a:pPr>
            <a:r xmlns:a="http://schemas.openxmlformats.org/drawingml/2006/main">
              <a:rPr lang="uk" dirty="0">
                <a:solidFill>
                  <a:srgbClr val="FFFFFF"/>
                </a:solidFill>
                <a:latin typeface="Calibri" panose="020F0502020204030204" pitchFamily="34" charset="0"/>
                <a:ea typeface="Open Sans"/>
                <a:cs typeface="Calibri" panose="020F0502020204030204" pitchFamily="34" charset="0"/>
                <a:sym typeface="Open Sans"/>
              </a:rPr>
              <a:t>Закриття/продаж бізнесу</a:t>
            </a:r>
          </a:p>
        </p:txBody>
      </p:sp>
      <p:sp>
        <p:nvSpPr>
          <p:cNvPr id="12" name="Shape 336">
            <a:hlinkClick r:id="rId6"/>
          </p:cNvPr>
          <p:cNvSpPr/>
          <p:nvPr/>
        </p:nvSpPr>
        <p:spPr>
          <a:xfrm>
            <a:off x="5182650" y="2542603"/>
            <a:ext cx="2436300" cy="709500"/>
          </a:xfrm>
          <a:prstGeom prst="roundRect">
            <a:avLst>
              <a:gd name="adj" fmla="val 16667"/>
            </a:avLst>
          </a:prstGeom>
          <a:solidFill>
            <a:srgbClr val="00738C"/>
          </a:solidFill>
          <a:ln w="9525" cap="flat" cmpd="sng">
            <a:solidFill>
              <a:srgbClr val="BD9BAF"/>
            </a:solidFill>
            <a:prstDash val="solid"/>
            <a:round/>
            <a:headEnd type="none" w="med" len="med"/>
            <a:tailEnd type="none" w="med" len="med"/>
          </a:ln>
        </p:spPr>
        <p:txBody>
          <a:bodyPr wrap="square" lIns="91425" tIns="91425" rIns="91425" bIns="91425" anchor="ctr" anchorCtr="0">
            <a:noAutofit/>
          </a:bodyPr>
          <a:lstStyle/>
          <a:p>
            <a:pPr xmlns:a="http://schemas.openxmlformats.org/drawingml/2006/main" marL="0" marR="0" lvl="0" indent="0" algn="ctr" rtl="0">
              <a:lnSpc>
                <a:spcPct val="100000"/>
              </a:lnSpc>
              <a:spcBef>
                <a:spcPts val="0"/>
              </a:spcBef>
              <a:spcAft>
                <a:spcPts val="0"/>
              </a:spcAft>
              <a:buNone/>
            </a:pPr>
            <a:r xmlns:a="http://schemas.openxmlformats.org/drawingml/2006/main">
              <a:rPr lang="uk">
                <a:solidFill>
                  <a:srgbClr val="FFFFFF"/>
                </a:solidFill>
                <a:latin typeface="Calibri" panose="020F0502020204030204" pitchFamily="34" charset="0"/>
                <a:ea typeface="Open Sans"/>
                <a:cs typeface="Calibri" panose="020F0502020204030204" pitchFamily="34" charset="0"/>
                <a:sym typeface="Open Sans"/>
              </a:rPr>
              <a:t>Розвиток бізнесу</a:t>
            </a:r>
          </a:p>
        </p:txBody>
      </p:sp>
      <p:sp>
        <p:nvSpPr>
          <p:cNvPr id="13" name="Shape 337">
            <a:hlinkClick r:id="rId6"/>
          </p:cNvPr>
          <p:cNvSpPr/>
          <p:nvPr/>
        </p:nvSpPr>
        <p:spPr>
          <a:xfrm>
            <a:off x="5182650" y="3312390"/>
            <a:ext cx="2436300" cy="709500"/>
          </a:xfrm>
          <a:prstGeom prst="roundRect">
            <a:avLst>
              <a:gd name="adj" fmla="val 16667"/>
            </a:avLst>
          </a:prstGeom>
          <a:solidFill>
            <a:srgbClr val="00738C"/>
          </a:solidFill>
          <a:ln w="9525" cap="flat" cmpd="sng">
            <a:solidFill>
              <a:srgbClr val="BD9BAF"/>
            </a:solidFill>
            <a:prstDash val="solid"/>
            <a:round/>
            <a:headEnd type="none" w="med" len="med"/>
            <a:tailEnd type="none" w="med" len="med"/>
          </a:ln>
        </p:spPr>
        <p:txBody>
          <a:bodyPr wrap="square" lIns="91425" tIns="91425" rIns="91425" bIns="91425" anchor="ctr" anchorCtr="0">
            <a:noAutofit/>
          </a:bodyPr>
          <a:lstStyle/>
          <a:p>
            <a:pPr xmlns:a="http://schemas.openxmlformats.org/drawingml/2006/main" marL="0" marR="0" lvl="0" indent="0" algn="ctr" rtl="0">
              <a:lnSpc>
                <a:spcPct val="100000"/>
              </a:lnSpc>
              <a:spcBef>
                <a:spcPts val="0"/>
              </a:spcBef>
              <a:spcAft>
                <a:spcPts val="0"/>
              </a:spcAft>
              <a:buNone/>
            </a:pPr>
            <a:r xmlns:a="http://schemas.openxmlformats.org/drawingml/2006/main">
              <a:rPr lang="uk">
                <a:solidFill>
                  <a:srgbClr val="FFFFFF"/>
                </a:solidFill>
                <a:latin typeface="Calibri" panose="020F0502020204030204" pitchFamily="34" charset="0"/>
                <a:ea typeface="Open Sans"/>
                <a:cs typeface="Calibri" panose="020F0502020204030204" pitchFamily="34" charset="0"/>
                <a:sym typeface="Open Sans"/>
              </a:rPr>
              <a:t>Запуск бізнесу</a:t>
            </a:r>
          </a:p>
        </p:txBody>
      </p:sp>
    </p:spTree>
    <p:extLst>
      <p:ext uri="{BB962C8B-B14F-4D97-AF65-F5344CB8AC3E}">
        <p14:creationId xmlns:p14="http://schemas.microsoft.com/office/powerpoint/2010/main" val="13792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err="1"/>
              <a:t>Венчурний</a:t>
            </a:r>
            <a:r xmlns:a="http://schemas.openxmlformats.org/drawingml/2006/main">
              <a:rPr lang="uk" dirty="0"/>
              <a:t> </a:t>
            </a:r>
            <a:r xmlns:a="http://schemas.openxmlformats.org/drawingml/2006/main">
              <a:rPr lang="uk" dirty="0" err="1"/>
              <a:t>Капітал</a:t>
            </a:r>
            <a:endParaRPr xmlns:a="http://schemas.openxmlformats.org/drawingml/2006/main" lang="sl-SI" dirty="0"/>
          </a:p>
        </p:txBody>
      </p:sp>
      <p:sp>
        <p:nvSpPr>
          <p:cNvPr id="3" name="Ograda vsebine 2"/>
          <p:cNvSpPr>
            <a:spLocks noGrp="1"/>
          </p:cNvSpPr>
          <p:nvPr>
            <p:ph idx="1"/>
          </p:nvPr>
        </p:nvSpPr>
        <p:spPr>
          <a:xfrm>
            <a:off x="609600" y="1600201"/>
            <a:ext cx="8078688" cy="4525963"/>
          </a:xfrm>
        </p:spPr>
        <p:txBody>
          <a:bodyPr/>
          <a:lstStyle/>
          <a:p>
            <a:r xmlns:a="http://schemas.openxmlformats.org/drawingml/2006/main">
              <a:rPr lang="uk" dirty="0"/>
              <a:t>Для технологічних компаній і компаній з високим потенціалом зростання</a:t>
            </a:r>
          </a:p>
          <a:p>
            <a:pPr xmlns:a="http://schemas.openxmlformats.org/drawingml/2006/main" lvl="1"/>
            <a:r xmlns:a="http://schemas.openxmlformats.org/drawingml/2006/main">
              <a:rPr lang="uk" dirty="0"/>
              <a:t>IT, комунікації та біотехнології, 1 млн €+</a:t>
            </a:r>
          </a:p>
          <a:p>
            <a:r xmlns:a="http://schemas.openxmlformats.org/drawingml/2006/main">
              <a:rPr lang="uk" dirty="0"/>
              <a:t>Право власності:</a:t>
            </a:r>
          </a:p>
          <a:p>
            <a:pPr xmlns:a="http://schemas.openxmlformats.org/drawingml/2006/main" lvl="1"/>
            <a:r xmlns:a="http://schemas.openxmlformats.org/drawingml/2006/main">
              <a:rPr lang="uk" dirty="0"/>
              <a:t>відмовитися від частки власності чи капіталу</a:t>
            </a:r>
          </a:p>
          <a:p>
            <a:r xmlns:a="http://schemas.openxmlformats.org/drawingml/2006/main">
              <a:rPr lang="uk" dirty="0"/>
              <a:t>Досвід:</a:t>
            </a:r>
          </a:p>
          <a:p>
            <a:pPr xmlns:a="http://schemas.openxmlformats.org/drawingml/2006/main" lvl="1"/>
            <a:r xmlns:a="http://schemas.openxmlformats.org/drawingml/2006/main">
              <a:rPr lang="uk" dirty="0"/>
              <a:t>шукайте інвесторів, які привносять відповідний досвід і знання у ваш бізнес</a:t>
            </a:r>
          </a:p>
        </p:txBody>
      </p:sp>
      <p:pic>
        <p:nvPicPr>
          <p:cNvPr id="4" name="Picture 6" descr="A close up of a sign&#10;&#10;Description generated with very high confidence">
            <a:extLst>
              <a:ext uri="{FF2B5EF4-FFF2-40B4-BE49-F238E27FC236}">
                <a16:creationId xmlns:a16="http://schemas.microsoft.com/office/drawing/2014/main" id="{3120709C-E185-4FE0-BC97-EDD0DD98C4C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8554" r="15533"/>
          <a:stretch/>
        </p:blipFill>
        <p:spPr>
          <a:xfrm>
            <a:off x="8328248" y="1261719"/>
            <a:ext cx="3863752" cy="5596268"/>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TextBox 7">
            <a:extLst>
              <a:ext uri="{FF2B5EF4-FFF2-40B4-BE49-F238E27FC236}">
                <a16:creationId xmlns:a16="http://schemas.microsoft.com/office/drawing/2014/main" id="{3A03145E-8A6A-4342-A627-97C1D17BF111}"/>
              </a:ext>
            </a:extLst>
          </p:cNvPr>
          <p:cNvSpPr txBox="1"/>
          <p:nvPr/>
        </p:nvSpPr>
        <p:spPr>
          <a:xfrm>
            <a:off x="9732673" y="6657932"/>
            <a:ext cx="2459327" cy="200055"/>
          </a:xfrm>
          <a:prstGeom prst="rect">
            <a:avLst/>
          </a:prstGeom>
          <a:solidFill>
            <a:srgbClr val="F7A600"/>
          </a:solidFill>
        </p:spPr>
        <p:txBody>
          <a:bodyPr wrap="none" rtlCol="0">
            <a:spAutoFit/>
          </a:bodyPr>
          <a:lstStyle/>
          <a:p>
            <a:pPr xmlns:a="http://schemas.openxmlformats.org/drawingml/2006/main" algn="r">
              <a:spcAft>
                <a:spcPts val="600"/>
              </a:spcAft>
            </a:pPr>
            <a:r xmlns:a="http://schemas.openxmlformats.org/drawingml/2006/main">
              <a:rPr lang="uk" sz="700">
                <a:solidFill>
                  <a:srgbClr val="FFFFFF"/>
                </a:solidFill>
              </a:rPr>
              <a:t>Ліцензія на </a:t>
            </a:r>
            <a:r xmlns:a="http://schemas.openxmlformats.org/drawingml/2006/main" xmlns:r="http://schemas.openxmlformats.org/officeDocument/2006/relationships">
              <a:rPr lang="uk" sz="700">
                <a:solidFill>
                  <a:srgbClr val="FFFFFF"/>
                </a:solidFill>
                <a:hlinkClick r:id="rId3" tooltip="http://www.finsmes.com/"/>
              </a:rPr>
              <a:t>цю фотографію невідомого автора </a:t>
            </a:r>
            <a:r xmlns:a="http://schemas.openxmlformats.org/drawingml/2006/main" xmlns:r="http://schemas.openxmlformats.org/officeDocument/2006/relationships">
              <a:rPr lang="uk" sz="700">
                <a:solidFill>
                  <a:srgbClr val="FFFFFF"/>
                </a:solidFill>
                <a:hlinkClick r:id="rId4" tooltip="https://creativecommons.org/licenses/by-nc-nd/3.0/"/>
              </a:rPr>
              <a:t>CC BY-NC-ND</a:t>
            </a:r>
            <a:endParaRPr xmlns:a="http://schemas.openxmlformats.org/drawingml/2006/main" lang="en-US" sz="700">
              <a:solidFill>
                <a:srgbClr val="FFFFFF"/>
              </a:solidFill>
            </a:endParaRPr>
          </a:p>
        </p:txBody>
      </p:sp>
    </p:spTree>
    <p:extLst>
      <p:ext uri="{BB962C8B-B14F-4D97-AF65-F5344CB8AC3E}">
        <p14:creationId xmlns:p14="http://schemas.microsoft.com/office/powerpoint/2010/main" val="1639224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a:t>VC – переваги, ризики та приклади</a:t>
            </a:r>
            <a:endParaRPr xmlns:a="http://schemas.openxmlformats.org/drawingml/2006/main" lang="sl-SI" dirty="0"/>
          </a:p>
        </p:txBody>
      </p:sp>
      <p:pic>
        <p:nvPicPr>
          <p:cNvPr id="4" name="Picture 2" descr="http://legacy.businesscasestudies.co.uk/company_images/138/337/12368515755.jpg">
            <a:extLst>
              <a:ext uri="{FF2B5EF4-FFF2-40B4-BE49-F238E27FC236}">
                <a16:creationId xmlns:a16="http://schemas.microsoft.com/office/drawing/2014/main" id="{66B38E4D-7927-4E79-8D65-9589F832C0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1556792"/>
            <a:ext cx="7400494" cy="2032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5">
            <a:extLst>
              <a:ext uri="{FF2B5EF4-FFF2-40B4-BE49-F238E27FC236}">
                <a16:creationId xmlns:a16="http://schemas.microsoft.com/office/drawing/2014/main" id="{4D25AB41-5D23-4A4B-9C28-58B97AC3D05D}"/>
              </a:ext>
            </a:extLst>
          </p:cNvPr>
          <p:cNvSpPr txBox="1">
            <a:spLocks noGrp="1"/>
          </p:cNvSpPr>
          <p:nvPr>
            <p:ph idx="1"/>
          </p:nvPr>
        </p:nvSpPr>
        <p:spPr>
          <a:xfrm>
            <a:off x="2423591" y="3588792"/>
            <a:ext cx="8136905" cy="276999"/>
          </a:xfrm>
          <a:prstGeom prst="rect">
            <a:avLst/>
          </a:prstGeom>
          <a:noFill/>
        </p:spPr>
        <p:txBody>
          <a:bodyPr wrap="square" rtlCol="0">
            <a:spAutoFit/>
          </a:bodyPr>
          <a:lstStyle/>
          <a:p>
            <a:pPr xmlns:a="http://schemas.openxmlformats.org/drawingml/2006/main" marL="0" indent="0">
              <a:buNone/>
            </a:pPr>
            <a:r xmlns:a="http://schemas.openxmlformats.org/drawingml/2006/main">
              <a:rPr lang="uk" sz="1200" dirty="0">
                <a:solidFill>
                  <a:schemeClr val="bg1">
                    <a:lumMod val="50000"/>
                  </a:schemeClr>
                </a:solidFill>
              </a:rPr>
              <a:t>Джерело: </a:t>
            </a:r>
            <a:r xmlns:a="http://schemas.openxmlformats.org/drawingml/2006/main" xmlns:r="http://schemas.openxmlformats.org/officeDocument/2006/relationships">
              <a:rPr lang="uk" sz="1200" dirty="0">
                <a:solidFill>
                  <a:schemeClr val="bg1">
                    <a:lumMod val="50000"/>
                  </a:schemeClr>
                </a:solidFill>
                <a:hlinkClick r:id="rId4"/>
              </a:rPr>
              <a:t>http://businesscasestudies.co.uk/bannatyne/from-ice-cream-van-to-dragons-den-duncan-bannatyne/investors.html</a:t>
            </a:r>
            <a:r xmlns:a="http://schemas.openxmlformats.org/drawingml/2006/main">
              <a:rPr lang="uk" sz="1200" dirty="0">
                <a:solidFill>
                  <a:schemeClr val="bg1">
                    <a:lumMod val="50000"/>
                  </a:schemeClr>
                </a:solidFill>
              </a:rPr>
              <a:t> </a:t>
            </a:r>
          </a:p>
        </p:txBody>
      </p:sp>
      <p:sp>
        <p:nvSpPr>
          <p:cNvPr id="6" name="Pravokotnik 5"/>
          <p:cNvSpPr/>
          <p:nvPr/>
        </p:nvSpPr>
        <p:spPr>
          <a:xfrm>
            <a:off x="2927648" y="4293096"/>
            <a:ext cx="6096000" cy="1200329"/>
          </a:xfrm>
          <a:prstGeom prst="rect">
            <a:avLst/>
          </a:prstGeom>
        </p:spPr>
        <p:txBody>
          <a:bodyPr>
            <a:spAutoFit/>
          </a:bodyPr>
          <a:lstStyle/>
          <a:p>
            <a:pPr xmlns:a="http://schemas.openxmlformats.org/drawingml/2006/main" algn="ctr"/>
            <a:r xmlns:a="http://schemas.openxmlformats.org/drawingml/2006/main">
              <a:rPr lang="uk" sz="2400" dirty="0"/>
              <a:t>Microsoft (Dave </a:t>
            </a:r>
            <a:r xmlns:a="http://schemas.openxmlformats.org/drawingml/2006/main">
              <a:rPr lang="uk" sz="2400" dirty="0" err="1"/>
              <a:t>Marqurdt </a:t>
            </a:r>
            <a:r xmlns:a="http://schemas.openxmlformats.org/drawingml/2006/main">
              <a:rPr lang="uk" sz="2400" dirty="0"/>
              <a:t>), Facebook, Starbucks, eBay, Intel, Apple, Google, …</a:t>
            </a:r>
          </a:p>
          <a:p>
            <a:pPr algn="ctr"/>
            <a:endParaRPr lang="en-US" sz="2400" dirty="0"/>
          </a:p>
        </p:txBody>
      </p:sp>
    </p:spTree>
    <p:extLst>
      <p:ext uri="{BB962C8B-B14F-4D97-AF65-F5344CB8AC3E}">
        <p14:creationId xmlns:p14="http://schemas.microsoft.com/office/powerpoint/2010/main" val="1423791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a:t>ВК, як отримати?</a:t>
            </a:r>
            <a:endParaRPr xmlns:a="http://schemas.openxmlformats.org/drawingml/2006/main" lang="sl-SI" dirty="0"/>
          </a:p>
        </p:txBody>
      </p:sp>
      <p:pic>
        <p:nvPicPr>
          <p:cNvPr id="4" name="Picture 8" descr="C:\Users\trozman\AppData\Local\Temp\Articulate\Storyline\5rXi1jOqsZd.png">
            <a:extLst>
              <a:ext uri="{FF2B5EF4-FFF2-40B4-BE49-F238E27FC236}">
                <a16:creationId xmlns:a16="http://schemas.microsoft.com/office/drawing/2014/main" id="{CE725D7A-5BCD-4C55-B9E9-26A6D48097E2}"/>
              </a:ext>
            </a:extLst>
          </p:cNvPr>
          <p:cNvPicPr>
            <a:picLocks noGrp="1"/>
          </p:cNvPicPr>
          <p:nvPr>
            <p:ph idx="1"/>
          </p:nvPr>
        </p:nvPicPr>
        <p:blipFill rotWithShape="1">
          <a:blip r:embed="rId3">
            <a:extLst>
              <a:ext uri="{28A0092B-C50C-407E-A947-70E740481C1C}">
                <a14:useLocalDpi xmlns:a14="http://schemas.microsoft.com/office/drawing/2010/main" val="0"/>
              </a:ext>
            </a:extLst>
          </a:blip>
          <a:srcRect b="53859"/>
          <a:stretch/>
        </p:blipFill>
        <p:spPr bwMode="auto">
          <a:xfrm rot="159348">
            <a:off x="3323776" y="1430058"/>
            <a:ext cx="5873484" cy="4801893"/>
          </a:xfrm>
          <a:prstGeom prst="rect">
            <a:avLst/>
          </a:prstGeom>
          <a:noFill/>
          <a:ln>
            <a:noFill/>
          </a:ln>
        </p:spPr>
      </p:pic>
      <p:graphicFrame>
        <p:nvGraphicFramePr>
          <p:cNvPr id="6" name="Diagram 5">
            <a:extLst>
              <a:ext uri="{FF2B5EF4-FFF2-40B4-BE49-F238E27FC236}">
                <a16:creationId xmlns:a16="http://schemas.microsoft.com/office/drawing/2014/main" id="{958B4EB7-2603-4487-9777-544A8E969268}"/>
              </a:ext>
            </a:extLst>
          </p:cNvPr>
          <p:cNvGraphicFramePr/>
          <p:nvPr/>
        </p:nvGraphicFramePr>
        <p:xfrm>
          <a:off x="3575721" y="1700808"/>
          <a:ext cx="2808312"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Speech Bubble: Rectangle with Corners Rounded 11">
            <a:extLst>
              <a:ext uri="{FF2B5EF4-FFF2-40B4-BE49-F238E27FC236}">
                <a16:creationId xmlns:a16="http://schemas.microsoft.com/office/drawing/2014/main" id="{A22D6EF6-4C37-48DD-AD4A-3D8C976BBB95}"/>
              </a:ext>
            </a:extLst>
          </p:cNvPr>
          <p:cNvSpPr/>
          <p:nvPr/>
        </p:nvSpPr>
        <p:spPr>
          <a:xfrm>
            <a:off x="9840416" y="1988840"/>
            <a:ext cx="1600200" cy="1304290"/>
          </a:xfrm>
          <a:prstGeom prst="wedgeRoundRectCallout">
            <a:avLst>
              <a:gd name="adj1" fmla="val -104261"/>
              <a:gd name="adj2" fmla="val 283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xmlns:a="http://schemas.openxmlformats.org/drawingml/2006/main" algn="ctr"/>
            <a:r xmlns:a="http://schemas.openxmlformats.org/drawingml/2006/main">
              <a:rPr lang="uk" dirty="0"/>
              <a:t>Що слід враховувати, коли просите гроші венчурного капіталу</a:t>
            </a:r>
          </a:p>
        </p:txBody>
      </p:sp>
    </p:spTree>
    <p:extLst>
      <p:ext uri="{BB962C8B-B14F-4D97-AF65-F5344CB8AC3E}">
        <p14:creationId xmlns:p14="http://schemas.microsoft.com/office/powerpoint/2010/main" val="3890753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err="1"/>
              <a:t>Фонди </a:t>
            </a:r>
            <a:endParaRPr xmlns:a="http://schemas.openxmlformats.org/drawingml/2006/main" lang="sl-SI" dirty="0"/>
            <a:r xmlns:a="http://schemas.openxmlformats.org/drawingml/2006/main">
              <a:rPr lang="uk" dirty="0"/>
              <a:t>ЄС</a:t>
            </a:r>
          </a:p>
        </p:txBody>
      </p:sp>
      <p:sp>
        <p:nvSpPr>
          <p:cNvPr id="3" name="Ograda vsebine 2"/>
          <p:cNvSpPr>
            <a:spLocks noGrp="1"/>
          </p:cNvSpPr>
          <p:nvPr>
            <p:ph idx="1"/>
          </p:nvPr>
        </p:nvSpPr>
        <p:spPr>
          <a:xfrm>
            <a:off x="609600" y="1600201"/>
            <a:ext cx="8150696" cy="4525963"/>
          </a:xfrm>
        </p:spPr>
        <p:txBody>
          <a:bodyPr>
            <a:normAutofit/>
          </a:bodyPr>
          <a:lstStyle/>
          <a:p>
            <a:r xmlns:a="http://schemas.openxmlformats.org/drawingml/2006/main">
              <a:rPr lang="uk" dirty="0"/>
              <a:t>Конкурс:</a:t>
            </a:r>
          </a:p>
          <a:p>
            <a:pPr xmlns:a="http://schemas.openxmlformats.org/drawingml/2006/main" lvl="1"/>
            <a:r xmlns:a="http://schemas.openxmlformats.org/drawingml/2006/main">
              <a:rPr lang="uk" dirty="0"/>
              <a:t>сильна конкуренція, а критерії для нагород часто суворі</a:t>
            </a:r>
          </a:p>
          <a:p>
            <a:r xmlns:a="http://schemas.openxmlformats.org/drawingml/2006/main">
              <a:rPr lang="uk" dirty="0"/>
              <a:t>Вимоги:</a:t>
            </a:r>
          </a:p>
          <a:p>
            <a:pPr xmlns:a="http://schemas.openxmlformats.org/drawingml/2006/main" lvl="1"/>
            <a:r xmlns:a="http://schemas.openxmlformats.org/drawingml/2006/main">
              <a:rPr lang="uk" dirty="0"/>
              <a:t>Детальний опис проекту у відповідності з дзвінком</a:t>
            </a:r>
          </a:p>
          <a:p>
            <a:r xmlns:a="http://schemas.openxmlformats.org/drawingml/2006/main">
              <a:rPr lang="uk" dirty="0"/>
              <a:t>Критерії:</a:t>
            </a:r>
          </a:p>
          <a:p>
            <a:pPr xmlns:a="http://schemas.openxmlformats.org/drawingml/2006/main" lvl="1"/>
            <a:r xmlns:a="http://schemas.openxmlformats.org/drawingml/2006/main">
              <a:rPr lang="uk" dirty="0"/>
              <a:t>Досконалість, вплив, впровадження (команда)</a:t>
            </a:r>
          </a:p>
          <a:p>
            <a:r xmlns:a="http://schemas.openxmlformats.org/drawingml/2006/main">
              <a:rPr lang="uk" dirty="0"/>
              <a:t>сума:</a:t>
            </a:r>
          </a:p>
          <a:p>
            <a:pPr xmlns:a="http://schemas.openxmlformats.org/drawingml/2006/main" lvl="1"/>
            <a:r xmlns:a="http://schemas.openxmlformats.org/drawingml/2006/main">
              <a:rPr lang="uk" dirty="0"/>
              <a:t>50 тисяч євро</a:t>
            </a:r>
          </a:p>
        </p:txBody>
      </p:sp>
      <p:pic>
        <p:nvPicPr>
          <p:cNvPr id="4" name="Picture 9" descr="A picture containing object&#10;&#10;Description generated with high confidence">
            <a:extLst>
              <a:ext uri="{FF2B5EF4-FFF2-40B4-BE49-F238E27FC236}">
                <a16:creationId xmlns:a16="http://schemas.microsoft.com/office/drawing/2014/main" id="{9A6E6C6A-A831-49B5-A00B-89327FF5CA53}"/>
              </a:ext>
            </a:extLst>
          </p:cNvPr>
          <p:cNvPicPr>
            <a:picLocks noChangeAspect="1"/>
          </p:cNvPicPr>
          <p:nvPr/>
        </p:nvPicPr>
        <p:blipFill rotWithShape="1">
          <a:blip r:embed="rId2">
            <a:extLst>
              <a:ext uri="{28A0092B-C50C-407E-A947-70E740481C1C}">
                <a14:useLocalDpi xmlns:a14="http://schemas.microsoft.com/office/drawing/2010/main" val="0"/>
              </a:ext>
            </a:extLst>
          </a:blip>
          <a:srcRect l="9401" r="51763"/>
          <a:stretch/>
        </p:blipFill>
        <p:spPr>
          <a:xfrm>
            <a:off x="8184232" y="1053126"/>
            <a:ext cx="4007768" cy="5804861"/>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220824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err="1"/>
              <a:t>Проекти </a:t>
            </a:r>
            <a:r xmlns:a="http://schemas.openxmlformats.org/drawingml/2006/main">
              <a:rPr lang="uk" dirty="0"/>
              <a:t>ЄС </a:t>
            </a:r>
            <a:r xmlns:a="http://schemas.openxmlformats.org/drawingml/2006/main">
              <a:rPr lang="uk" dirty="0"/>
              <a:t>, деякі </a:t>
            </a:r>
            <a:r xmlns:a="http://schemas.openxmlformats.org/drawingml/2006/main">
              <a:rPr lang="uk" dirty="0" err="1"/>
              <a:t>приклади</a:t>
            </a:r>
            <a:endParaRPr xmlns:a="http://schemas.openxmlformats.org/drawingml/2006/main" lang="sl-SI" dirty="0"/>
          </a:p>
        </p:txBody>
      </p:sp>
      <p:sp>
        <p:nvSpPr>
          <p:cNvPr id="3" name="Ograda vsebine 2"/>
          <p:cNvSpPr>
            <a:spLocks noGrp="1"/>
          </p:cNvSpPr>
          <p:nvPr>
            <p:ph idx="1"/>
          </p:nvPr>
        </p:nvSpPr>
        <p:spPr/>
        <p:txBody>
          <a:bodyPr>
            <a:normAutofit fontScale="62500" lnSpcReduction="20000"/>
          </a:bodyPr>
          <a:lstStyle/>
          <a:p>
            <a:r xmlns:a="http://schemas.openxmlformats.org/drawingml/2006/main">
              <a:rPr lang="uk" dirty="0"/>
              <a:t>СЛОВАЧЧИНА</a:t>
            </a:r>
          </a:p>
          <a:p>
            <a:pPr xmlns:a="http://schemas.openxmlformats.org/drawingml/2006/main" lvl="1"/>
            <a:r xmlns:a="http://schemas.openxmlformats.org/drawingml/2006/main">
              <a:rPr lang="uk" dirty="0"/>
              <a:t>Нові сироватки проти прихованих патогенів для клінічної практики</a:t>
            </a:r>
          </a:p>
          <a:p>
            <a:r xmlns:a="http://schemas.openxmlformats.org/drawingml/2006/main">
              <a:rPr lang="uk" dirty="0"/>
              <a:t>ІТАЛІЯ</a:t>
            </a:r>
          </a:p>
          <a:p>
            <a:pPr xmlns:a="http://schemas.openxmlformats.org/drawingml/2006/main" lvl="1"/>
            <a:r xmlns:a="http://schemas.openxmlformats.org/drawingml/2006/main">
              <a:rPr lang="uk" dirty="0"/>
              <a:t>Коробки для вторинної переробки зараз використовуються 110 мільйонів разів на рік</a:t>
            </a:r>
          </a:p>
          <a:p>
            <a:r xmlns:a="http://schemas.openxmlformats.org/drawingml/2006/main">
              <a:rPr lang="uk" dirty="0"/>
              <a:t>ФІНЛЯНДІЯ</a:t>
            </a:r>
          </a:p>
          <a:p>
            <a:pPr xmlns:a="http://schemas.openxmlformats.org/drawingml/2006/main" lvl="1"/>
            <a:r xmlns:a="http://schemas.openxmlformats.org/drawingml/2006/main">
              <a:rPr lang="uk" dirty="0"/>
              <a:t>Ні повеням у містах</a:t>
            </a:r>
          </a:p>
          <a:p>
            <a:r xmlns:a="http://schemas.openxmlformats.org/drawingml/2006/main">
              <a:rPr lang="uk" dirty="0"/>
              <a:t>ВЕЛИКОБРИТАНІЯ</a:t>
            </a:r>
          </a:p>
          <a:p>
            <a:pPr xmlns:a="http://schemas.openxmlformats.org/drawingml/2006/main" lvl="1"/>
            <a:r xmlns:a="http://schemas.openxmlformats.org/drawingml/2006/main">
              <a:rPr lang="uk" dirty="0"/>
              <a:t>Унікальне рішення з обробки осаду, затребуване зараз у Європі та світі</a:t>
            </a:r>
          </a:p>
          <a:p>
            <a:r xmlns:a="http://schemas.openxmlformats.org/drawingml/2006/main">
              <a:rPr lang="uk" dirty="0"/>
              <a:t>ДАНІЯ</a:t>
            </a:r>
          </a:p>
          <a:p>
            <a:pPr xmlns:a="http://schemas.openxmlformats.org/drawingml/2006/main" lvl="1"/>
            <a:r xmlns:a="http://schemas.openxmlformats.org/drawingml/2006/main">
              <a:rPr lang="uk" dirty="0"/>
              <a:t>100% необхідної енергії виробляється з відновлюваних джерел на острові</a:t>
            </a:r>
          </a:p>
          <a:p>
            <a:r xmlns:a="http://schemas.openxmlformats.org/drawingml/2006/main">
              <a:rPr lang="uk" dirty="0"/>
              <a:t>УГОРЩИНА</a:t>
            </a:r>
          </a:p>
          <a:p>
            <a:pPr xmlns:a="http://schemas.openxmlformats.org/drawingml/2006/main" lvl="1"/>
            <a:r xmlns:a="http://schemas.openxmlformats.org/drawingml/2006/main">
              <a:rPr lang="uk" dirty="0"/>
              <a:t>Стічні води Будапешта майже на 100% біологічно очищені</a:t>
            </a:r>
          </a:p>
          <a:p>
            <a:r xmlns:a="http://schemas.openxmlformats.org/drawingml/2006/main">
              <a:rPr lang="uk" dirty="0"/>
              <a:t>…</a:t>
            </a:r>
          </a:p>
          <a:p>
            <a:endParaRPr lang="en-US" dirty="0"/>
          </a:p>
          <a:p>
            <a:pPr xmlns:a="http://schemas.openxmlformats.org/drawingml/2006/main" marL="0" indent="0">
              <a:buNone/>
            </a:pPr>
            <a:r xmlns:a="http://schemas.openxmlformats.org/drawingml/2006/main">
              <a:rPr lang="uk" dirty="0"/>
              <a:t>Докладніше: </a:t>
            </a:r>
            <a:r xmlns:a="http://schemas.openxmlformats.org/drawingml/2006/main" xmlns:r="http://schemas.openxmlformats.org/officeDocument/2006/relationships">
              <a:rPr lang="uk" dirty="0">
                <a:hlinkClick r:id="rId2"/>
              </a:rPr>
              <a:t>http://ec.europa.eu/budget/competition/27projects/vote_en.cfm</a:t>
            </a:r>
            <a:r xmlns:a="http://schemas.openxmlformats.org/drawingml/2006/main">
              <a:rPr lang="uk" dirty="0"/>
              <a:t> </a:t>
            </a:r>
          </a:p>
        </p:txBody>
      </p:sp>
    </p:spTree>
    <p:extLst>
      <p:ext uri="{BB962C8B-B14F-4D97-AF65-F5344CB8AC3E}">
        <p14:creationId xmlns:p14="http://schemas.microsoft.com/office/powerpoint/2010/main" val="4140924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err="1"/>
              <a:t>Група</a:t>
            </a:r>
            <a:r xmlns:a="http://schemas.openxmlformats.org/drawingml/2006/main">
              <a:rPr lang="uk" dirty="0"/>
              <a:t> </a:t>
            </a:r>
            <a:r xmlns:a="http://schemas.openxmlformats.org/drawingml/2006/main">
              <a:rPr lang="uk" dirty="0" err="1"/>
              <a:t>обговорення</a:t>
            </a:r>
            <a:endParaRPr xmlns:a="http://schemas.openxmlformats.org/drawingml/2006/main" lang="sl-SI" dirty="0"/>
          </a:p>
        </p:txBody>
      </p:sp>
      <p:pic>
        <p:nvPicPr>
          <p:cNvPr id="4" name="Picture 5" descr="C:\Users\trozman\AppData\Local\Temp\Articulate\Storyline\6JbqopXf0cZ.png">
            <a:extLst>
              <a:ext uri="{FF2B5EF4-FFF2-40B4-BE49-F238E27FC236}">
                <a16:creationId xmlns:a16="http://schemas.microsoft.com/office/drawing/2014/main" id="{2341335A-2F45-475D-8539-8D5F51718482}"/>
              </a:ext>
            </a:extLst>
          </p:cNvPr>
          <p:cNvPicPr>
            <a:picLocks noGrp="1"/>
          </p:cNvPicPr>
          <p:nvPr>
            <p:ph idx="1"/>
          </p:nvPr>
        </p:nvPicPr>
        <p:blipFill rotWithShape="1">
          <a:blip r:embed="rId2">
            <a:extLst>
              <a:ext uri="{28A0092B-C50C-407E-A947-70E740481C1C}">
                <a14:useLocalDpi xmlns:a14="http://schemas.microsoft.com/office/drawing/2010/main" val="0"/>
              </a:ext>
            </a:extLst>
          </a:blip>
          <a:srcRect b="44882"/>
          <a:stretch/>
        </p:blipFill>
        <p:spPr bwMode="auto">
          <a:xfrm>
            <a:off x="3863385" y="1600200"/>
            <a:ext cx="4465230" cy="4525963"/>
          </a:xfrm>
          <a:prstGeom prst="rect">
            <a:avLst/>
          </a:prstGeom>
          <a:noFill/>
          <a:ln>
            <a:noFill/>
          </a:ln>
        </p:spPr>
      </p:pic>
      <p:sp>
        <p:nvSpPr>
          <p:cNvPr id="5" name="Pravokotnik 4"/>
          <p:cNvSpPr/>
          <p:nvPr/>
        </p:nvSpPr>
        <p:spPr>
          <a:xfrm rot="21442310">
            <a:off x="3941772" y="2124244"/>
            <a:ext cx="2567041" cy="3477875"/>
          </a:xfrm>
          <a:prstGeom prst="rect">
            <a:avLst/>
          </a:prstGeom>
        </p:spPr>
        <p:txBody>
          <a:bodyPr wrap="square">
            <a:spAutoFit/>
          </a:bodyPr>
          <a:lstStyle/>
          <a:p>
            <a:pPr xmlns:a="http://schemas.openxmlformats.org/drawingml/2006/main" marL="342900" indent="-342900">
              <a:buFont typeface="Arial" panose="020B0604020202020204" pitchFamily="34" charset="0"/>
              <a:buChar char="•"/>
            </a:pPr>
            <a:r xmlns:a="http://schemas.openxmlformats.org/drawingml/2006/main">
              <a:rPr lang="uk" sz="2000" dirty="0">
                <a:latin typeface="+mj-lt"/>
                <a:ea typeface="Fira Sans" panose="020B0503050000020004" pitchFamily="34" charset="0"/>
              </a:rPr>
              <a:t>Чи знайомі ви з можливостями фінансування ЄС? Ви коли-небудь подавали заявку на отримання коштів ЄС?</a:t>
            </a:r>
          </a:p>
          <a:p>
            <a:pPr marL="342900" indent="-342900">
              <a:buFont typeface="Arial" panose="020B0604020202020204" pitchFamily="34" charset="0"/>
              <a:buChar char="•"/>
            </a:pPr>
            <a:endParaRPr lang="en-US" sz="2000" dirty="0">
              <a:latin typeface="+mj-lt"/>
              <a:ea typeface="Fira Sans" panose="020B0503050000020004" pitchFamily="34" charset="0"/>
            </a:endParaRPr>
          </a:p>
          <a:p>
            <a:pPr xmlns:a="http://schemas.openxmlformats.org/drawingml/2006/main" marL="342900" indent="-342900">
              <a:buFont typeface="Arial" panose="020B0604020202020204" pitchFamily="34" charset="0"/>
              <a:buChar char="•"/>
            </a:pPr>
            <a:r xmlns:a="http://schemas.openxmlformats.org/drawingml/2006/main">
              <a:rPr lang="uk" sz="2000" dirty="0">
                <a:latin typeface="+mj-lt"/>
                <a:ea typeface="Fira Sans" panose="020B0503050000020004" pitchFamily="34" charset="0"/>
              </a:rPr>
              <a:t>Обговоріть це з колегами в групі. Поділіться своїм досвідом.</a:t>
            </a:r>
          </a:p>
        </p:txBody>
      </p:sp>
    </p:spTree>
    <p:extLst>
      <p:ext uri="{BB962C8B-B14F-4D97-AF65-F5344CB8AC3E}">
        <p14:creationId xmlns:p14="http://schemas.microsoft.com/office/powerpoint/2010/main" val="1013923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a:t>Перш ніж подавати заявку на державне фінансування…</a:t>
            </a:r>
            <a:endParaRPr xmlns:a="http://schemas.openxmlformats.org/drawingml/2006/main" lang="sl-SI" dirty="0"/>
          </a:p>
        </p:txBody>
      </p:sp>
      <p:sp>
        <p:nvSpPr>
          <p:cNvPr id="3" name="Ograda vsebine 2"/>
          <p:cNvSpPr>
            <a:spLocks noGrp="1"/>
          </p:cNvSpPr>
          <p:nvPr>
            <p:ph idx="1"/>
          </p:nvPr>
        </p:nvSpPr>
        <p:spPr/>
        <p:txBody>
          <a:bodyPr>
            <a:normAutofit fontScale="85000" lnSpcReduction="20000"/>
          </a:bodyPr>
          <a:lstStyle/>
          <a:p>
            <a:r xmlns:a="http://schemas.openxmlformats.org/drawingml/2006/main">
              <a:rPr lang="uk" dirty="0"/>
              <a:t>Державне фінансування є чудовим джерелом...</a:t>
            </a:r>
          </a:p>
          <a:p>
            <a:pPr xmlns:a="http://schemas.openxmlformats.org/drawingml/2006/main" lvl="1"/>
            <a:r xmlns:a="http://schemas.openxmlformats.org/drawingml/2006/main">
              <a:rPr lang="uk" dirty="0"/>
              <a:t>… капіталу для багатьох стартапів</a:t>
            </a:r>
          </a:p>
          <a:p>
            <a:r xmlns:a="http://schemas.openxmlformats.org/drawingml/2006/main">
              <a:rPr lang="uk" dirty="0"/>
              <a:t>Роби домашнє завдання…</a:t>
            </a:r>
          </a:p>
          <a:p>
            <a:pPr xmlns:a="http://schemas.openxmlformats.org/drawingml/2006/main" lvl="1"/>
            <a:r xmlns:a="http://schemas.openxmlformats.org/drawingml/2006/main">
              <a:rPr lang="uk" dirty="0"/>
              <a:t>… і досліджуйте те, що актуально для вас!</a:t>
            </a:r>
          </a:p>
          <a:p>
            <a:r xmlns:a="http://schemas.openxmlformats.org/drawingml/2006/main">
              <a:rPr lang="uk" dirty="0"/>
              <a:t>Три основні форми державного фінансування, актуальні для стартапів:</a:t>
            </a:r>
          </a:p>
          <a:p>
            <a:pPr xmlns:a="http://schemas.openxmlformats.org/drawingml/2006/main" lvl="1"/>
            <a:r xmlns:a="http://schemas.openxmlformats.org/drawingml/2006/main">
              <a:rPr lang="uk" dirty="0"/>
              <a:t>Гранти, капітал, позики</a:t>
            </a:r>
          </a:p>
          <a:p>
            <a:r xmlns:a="http://schemas.openxmlformats.org/drawingml/2006/main">
              <a:rPr lang="uk" dirty="0"/>
              <a:t>Часто велика конкуренція…</a:t>
            </a:r>
          </a:p>
          <a:p>
            <a:pPr xmlns:a="http://schemas.openxmlformats.org/drawingml/2006/main" lvl="1"/>
            <a:r xmlns:a="http://schemas.openxmlformats.org/drawingml/2006/main">
              <a:rPr lang="uk" dirty="0"/>
              <a:t>… щоб отримати фінансування</a:t>
            </a:r>
          </a:p>
          <a:p>
            <a:r xmlns:a="http://schemas.openxmlformats.org/drawingml/2006/main">
              <a:rPr lang="uk" dirty="0"/>
              <a:t>Державне фінансування рідко підтримує «ідеї»...</a:t>
            </a:r>
          </a:p>
          <a:p>
            <a:pPr xmlns:a="http://schemas.openxmlformats.org/drawingml/2006/main" lvl="1"/>
            <a:r xmlns:a="http://schemas.openxmlformats.org/drawingml/2006/main">
              <a:rPr lang="uk" dirty="0"/>
              <a:t>… перед цим вам потрібно виконати завантаження</a:t>
            </a:r>
          </a:p>
          <a:p>
            <a:r xmlns:a="http://schemas.openxmlformats.org/drawingml/2006/main">
              <a:rPr lang="uk" dirty="0"/>
              <a:t>Щоб досягти успіху у своїх програмах, потрібно багато працювати...</a:t>
            </a:r>
          </a:p>
          <a:p>
            <a:pPr xmlns:a="http://schemas.openxmlformats.org/drawingml/2006/main" lvl="1"/>
            <a:r xmlns:a="http://schemas.openxmlformats.org/drawingml/2006/main">
              <a:rPr lang="uk" dirty="0"/>
              <a:t>… але винагорода того варта!</a:t>
            </a:r>
          </a:p>
        </p:txBody>
      </p:sp>
    </p:spTree>
    <p:extLst>
      <p:ext uri="{BB962C8B-B14F-4D97-AF65-F5344CB8AC3E}">
        <p14:creationId xmlns:p14="http://schemas.microsoft.com/office/powerpoint/2010/main" val="3694888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a:t>Перш ніж подати заявку на державне фінансування…</a:t>
            </a:r>
            <a:endParaRPr xmlns:a="http://schemas.openxmlformats.org/drawingml/2006/main" lang="sl-SI" dirty="0"/>
          </a:p>
        </p:txBody>
      </p:sp>
      <p:sp>
        <p:nvSpPr>
          <p:cNvPr id="3" name="Ograda vsebine 2"/>
          <p:cNvSpPr>
            <a:spLocks noGrp="1"/>
          </p:cNvSpPr>
          <p:nvPr>
            <p:ph idx="1"/>
          </p:nvPr>
        </p:nvSpPr>
        <p:spPr/>
        <p:txBody>
          <a:bodyPr>
            <a:normAutofit/>
          </a:bodyPr>
          <a:lstStyle/>
          <a:p>
            <a:r xmlns:a="http://schemas.openxmlformats.org/drawingml/2006/main">
              <a:rPr lang="uk" dirty="0">
                <a:latin typeface="+mj-lt"/>
              </a:rPr>
              <a:t>Формальний (часто бюрократичний) …</a:t>
            </a:r>
          </a:p>
          <a:p>
            <a:pPr xmlns:a="http://schemas.openxmlformats.org/drawingml/2006/main" lvl="1"/>
            <a:r xmlns:a="http://schemas.openxmlformats.org/drawingml/2006/main">
              <a:rPr lang="uk" dirty="0">
                <a:latin typeface="+mj-lt"/>
              </a:rPr>
              <a:t>… процес подання заявки</a:t>
            </a:r>
          </a:p>
          <a:p>
            <a:r xmlns:a="http://schemas.openxmlformats.org/drawingml/2006/main">
              <a:rPr lang="uk" dirty="0">
                <a:latin typeface="+mj-lt"/>
              </a:rPr>
              <a:t>Вам доведеться довести, що…</a:t>
            </a:r>
          </a:p>
          <a:p>
            <a:pPr xmlns:a="http://schemas.openxmlformats.org/drawingml/2006/main" lvl="1"/>
            <a:r xmlns:a="http://schemas.openxmlformats.org/drawingml/2006/main">
              <a:rPr lang="uk" dirty="0">
                <a:latin typeface="+mj-lt"/>
              </a:rPr>
              <a:t>… ви допоможете уряду/ЄС реалізувати </a:t>
            </a:r>
            <a:r xmlns:a="http://schemas.openxmlformats.org/drawingml/2006/main">
              <a:rPr lang="uk" b="1" u="sng" dirty="0">
                <a:latin typeface="+mj-lt"/>
              </a:rPr>
              <a:t>їхні </a:t>
            </a:r>
            <a:r xmlns:a="http://schemas.openxmlformats.org/drawingml/2006/main">
              <a:rPr lang="uk" dirty="0">
                <a:latin typeface="+mj-lt"/>
              </a:rPr>
              <a:t>цілі</a:t>
            </a:r>
          </a:p>
          <a:p>
            <a:r xmlns:a="http://schemas.openxmlformats.org/drawingml/2006/main">
              <a:rPr lang="uk" dirty="0">
                <a:latin typeface="+mj-lt"/>
              </a:rPr>
              <a:t>Цілі від гранту різні…</a:t>
            </a:r>
          </a:p>
          <a:p>
            <a:pPr xmlns:a="http://schemas.openxmlformats.org/drawingml/2006/main" lvl="1"/>
            <a:r xmlns:a="http://schemas.openxmlformats.org/drawingml/2006/main">
              <a:rPr lang="uk" dirty="0">
                <a:latin typeface="+mj-lt"/>
              </a:rPr>
              <a:t>… також адмініструється різними державними органами</a:t>
            </a:r>
          </a:p>
          <a:p>
            <a:r xmlns:a="http://schemas.openxmlformats.org/drawingml/2006/main">
              <a:rPr lang="uk" dirty="0">
                <a:latin typeface="+mj-lt"/>
              </a:rPr>
              <a:t>Вам доведеться спільно інвестувати…</a:t>
            </a:r>
          </a:p>
          <a:p>
            <a:pPr xmlns:a="http://schemas.openxmlformats.org/drawingml/2006/main" lvl="1"/>
            <a:r xmlns:a="http://schemas.openxmlformats.org/drawingml/2006/main">
              <a:rPr lang="uk" dirty="0">
                <a:latin typeface="+mj-lt"/>
              </a:rPr>
              <a:t>… тож доведіть, що ВИ теж хочете це зробити. Зазвичай вони ніколи не фінансують 100% проектів/діяльності (винятки: SME Inst Ph1, E+ KA2,…).</a:t>
            </a:r>
          </a:p>
        </p:txBody>
      </p:sp>
      <p:sp>
        <p:nvSpPr>
          <p:cNvPr id="4" name="Speech Bubble: Rectangle with Corners Rounded 4">
            <a:extLst>
              <a:ext uri="{FF2B5EF4-FFF2-40B4-BE49-F238E27FC236}">
                <a16:creationId xmlns:a16="http://schemas.microsoft.com/office/drawing/2014/main" id="{56D143D9-9095-4677-B1A5-B2D79EA48A74}"/>
              </a:ext>
            </a:extLst>
          </p:cNvPr>
          <p:cNvSpPr/>
          <p:nvPr/>
        </p:nvSpPr>
        <p:spPr>
          <a:xfrm>
            <a:off x="7464152" y="1844824"/>
            <a:ext cx="2016224" cy="1126976"/>
          </a:xfrm>
          <a:prstGeom prst="wedgeRoundRectCallout">
            <a:avLst>
              <a:gd name="adj1" fmla="val -20833"/>
              <a:gd name="adj2" fmla="val 652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xmlns:a="http://schemas.openxmlformats.org/drawingml/2006/main" algn="ctr"/>
            <a:r xmlns:a="http://schemas.openxmlformats.org/drawingml/2006/main">
              <a:rPr lang="uk" dirty="0"/>
              <a:t>Шукайте цілі та пріоритети ЄС 2020!</a:t>
            </a:r>
          </a:p>
        </p:txBody>
      </p:sp>
    </p:spTree>
    <p:extLst>
      <p:ext uri="{BB962C8B-B14F-4D97-AF65-F5344CB8AC3E}">
        <p14:creationId xmlns:p14="http://schemas.microsoft.com/office/powerpoint/2010/main" val="2870519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111716"/>
            <a:ext cx="10515600" cy="1325563"/>
          </a:xfrm>
        </p:spPr>
        <p:txBody>
          <a:bodyPr>
            <a:normAutofit/>
          </a:bodyPr>
          <a:lstStyle/>
          <a:p>
            <a:r xmlns:a="http://schemas.openxmlformats.org/drawingml/2006/main">
              <a:rPr lang="uk" dirty="0"/>
              <a:t>Як правильно вибрати </a:t>
            </a:r>
            <a:r xmlns:a="http://schemas.openxmlformats.org/drawingml/2006/main">
              <a:rPr lang="uk" dirty="0" err="1"/>
              <a:t>програму фінансування ЄС </a:t>
            </a:r>
            <a:r xmlns:a="http://schemas.openxmlformats.org/drawingml/2006/main">
              <a:rPr lang="uk" dirty="0"/>
              <a:t>…</a:t>
            </a:r>
            <a:endParaRPr xmlns:a="http://schemas.openxmlformats.org/drawingml/2006/main" lang="sl-SI" dirty="0"/>
          </a:p>
        </p:txBody>
      </p:sp>
      <p:pic>
        <p:nvPicPr>
          <p:cNvPr id="4" name="Picture 8" descr="C:\Users\trozman\AppData\Local\Temp\Articulate\Storyline\5rXi1jOqsZd.png">
            <a:extLst>
              <a:ext uri="{FF2B5EF4-FFF2-40B4-BE49-F238E27FC236}">
                <a16:creationId xmlns:a16="http://schemas.microsoft.com/office/drawing/2014/main" id="{CE725D7A-5BCD-4C55-B9E9-26A6D48097E2}"/>
              </a:ext>
            </a:extLst>
          </p:cNvPr>
          <p:cNvPicPr>
            <a:picLocks noGrp="1"/>
          </p:cNvPicPr>
          <p:nvPr>
            <p:ph idx="1"/>
          </p:nvPr>
        </p:nvPicPr>
        <p:blipFill rotWithShape="1">
          <a:blip r:embed="rId3">
            <a:extLst>
              <a:ext uri="{28A0092B-C50C-407E-A947-70E740481C1C}">
                <a14:useLocalDpi xmlns:a14="http://schemas.microsoft.com/office/drawing/2010/main" val="0"/>
              </a:ext>
            </a:extLst>
          </a:blip>
          <a:srcRect b="53859"/>
          <a:stretch/>
        </p:blipFill>
        <p:spPr bwMode="auto">
          <a:xfrm rot="159348">
            <a:off x="3322855" y="1116012"/>
            <a:ext cx="6466002" cy="5483412"/>
          </a:xfrm>
          <a:prstGeom prst="rect">
            <a:avLst/>
          </a:prstGeom>
          <a:noFill/>
          <a:ln>
            <a:noFill/>
          </a:ln>
        </p:spPr>
      </p:pic>
      <p:graphicFrame>
        <p:nvGraphicFramePr>
          <p:cNvPr id="7" name="Diagram 6">
            <a:extLst>
              <a:ext uri="{FF2B5EF4-FFF2-40B4-BE49-F238E27FC236}">
                <a16:creationId xmlns:a16="http://schemas.microsoft.com/office/drawing/2014/main" id="{958B4EB7-2603-4487-9777-544A8E969268}"/>
              </a:ext>
            </a:extLst>
          </p:cNvPr>
          <p:cNvGraphicFramePr/>
          <p:nvPr>
            <p:extLst>
              <p:ext uri="{D42A27DB-BD31-4B8C-83A1-F6EECF244321}">
                <p14:modId xmlns:p14="http://schemas.microsoft.com/office/powerpoint/2010/main" val="1921217855"/>
              </p:ext>
            </p:extLst>
          </p:nvPr>
        </p:nvGraphicFramePr>
        <p:xfrm>
          <a:off x="3647728" y="1432949"/>
          <a:ext cx="3312368" cy="49636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00266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err="1"/>
              <a:t>Краудфандинг</a:t>
            </a:r>
            <a:endParaRPr xmlns:a="http://schemas.openxmlformats.org/drawingml/2006/main" lang="sl-SI" dirty="0"/>
          </a:p>
        </p:txBody>
      </p:sp>
      <p:sp>
        <p:nvSpPr>
          <p:cNvPr id="3" name="Ograda vsebine 2"/>
          <p:cNvSpPr>
            <a:spLocks noGrp="1"/>
          </p:cNvSpPr>
          <p:nvPr>
            <p:ph idx="1"/>
          </p:nvPr>
        </p:nvSpPr>
        <p:spPr>
          <a:xfrm>
            <a:off x="609600" y="1600201"/>
            <a:ext cx="7574632" cy="4525963"/>
          </a:xfrm>
        </p:spPr>
        <p:txBody>
          <a:bodyPr>
            <a:normAutofit/>
          </a:bodyPr>
          <a:lstStyle/>
          <a:p>
            <a:r xmlns:a="http://schemas.openxmlformats.org/drawingml/2006/main">
              <a:rPr lang="uk" dirty="0"/>
              <a:t>визначення:</a:t>
            </a:r>
          </a:p>
          <a:p>
            <a:pPr xmlns:a="http://schemas.openxmlformats.org/drawingml/2006/main" lvl="1"/>
            <a:r xmlns:a="http://schemas.openxmlformats.org/drawingml/2006/main">
              <a:rPr lang="uk" dirty="0"/>
              <a:t>Фінансування </a:t>
            </a:r>
            <a:r xmlns:a="http://schemas.openxmlformats.org/drawingml/2006/main">
              <a:rPr lang="uk" dirty="0"/>
              <a:t>проекту чи підприємства шляхом збору багатьох невеликих сум грошей від великої кількості </a:t>
            </a:r>
            <a:r xmlns:a="http://schemas.openxmlformats.org/drawingml/2006/main">
              <a:rPr lang="uk" dirty="0" err="1"/>
              <a:t>людей</a:t>
            </a:r>
          </a:p>
          <a:p>
            <a:r xmlns:a="http://schemas.openxmlformats.org/drawingml/2006/main">
              <a:rPr lang="uk" dirty="0"/>
              <a:t>Типи:</a:t>
            </a:r>
          </a:p>
          <a:p>
            <a:pPr xmlns:a="http://schemas.openxmlformats.org/drawingml/2006/main" lvl="1"/>
            <a:r xmlns:a="http://schemas.openxmlformats.org/drawingml/2006/main">
              <a:rPr lang="uk" dirty="0"/>
              <a:t>Позика, винагорода, капітал, борг, судовий процес, пожертвування, гібрид: маркер вартості програмного забезпечення (ICO)</a:t>
            </a:r>
          </a:p>
          <a:p>
            <a:r xmlns:a="http://schemas.openxmlformats.org/drawingml/2006/main">
              <a:rPr lang="uk" dirty="0"/>
              <a:t>приклади:</a:t>
            </a:r>
          </a:p>
          <a:p>
            <a:pPr xmlns:a="http://schemas.openxmlformats.org/drawingml/2006/main" lvl="1"/>
            <a:r xmlns:a="http://schemas.openxmlformats.org/drawingml/2006/main">
              <a:rPr lang="uk" dirty="0"/>
              <a:t>Kickstarter, </a:t>
            </a:r>
            <a:r xmlns:a="http://schemas.openxmlformats.org/drawingml/2006/main">
              <a:rPr lang="uk" dirty="0" err="1"/>
              <a:t>Adrifund </a:t>
            </a:r>
            <a:r xmlns:a="http://schemas.openxmlformats.org/drawingml/2006/main">
              <a:rPr lang="uk" dirty="0"/>
              <a:t>, Indiegogo, </a:t>
            </a:r>
            <a:r xmlns:a="http://schemas.openxmlformats.org/drawingml/2006/main">
              <a:rPr lang="uk" dirty="0" err="1"/>
              <a:t>Patreon </a:t>
            </a:r>
            <a:r xmlns:a="http://schemas.openxmlformats.org/drawingml/2006/main">
              <a:rPr lang="uk" dirty="0"/>
              <a:t>, GoFundMe</a:t>
            </a:r>
          </a:p>
        </p:txBody>
      </p:sp>
      <p:pic>
        <p:nvPicPr>
          <p:cNvPr id="4" name="Picture 6">
            <a:extLst>
              <a:ext uri="{FF2B5EF4-FFF2-40B4-BE49-F238E27FC236}">
                <a16:creationId xmlns:a16="http://schemas.microsoft.com/office/drawing/2014/main" id="{ECF175AF-47AC-4484-ACA7-27C20E3170F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3865" r="18669" b="-1"/>
          <a:stretch/>
        </p:blipFill>
        <p:spPr>
          <a:xfrm>
            <a:off x="8356476" y="1302618"/>
            <a:ext cx="3835524" cy="5555382"/>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TextBox 7">
            <a:extLst>
              <a:ext uri="{FF2B5EF4-FFF2-40B4-BE49-F238E27FC236}">
                <a16:creationId xmlns:a16="http://schemas.microsoft.com/office/drawing/2014/main" id="{14A0716C-9DAC-4CBE-9035-160A6CDEA8C6}"/>
              </a:ext>
            </a:extLst>
          </p:cNvPr>
          <p:cNvSpPr txBox="1"/>
          <p:nvPr/>
        </p:nvSpPr>
        <p:spPr>
          <a:xfrm>
            <a:off x="9884958" y="6657945"/>
            <a:ext cx="2307042" cy="200055"/>
          </a:xfrm>
          <a:prstGeom prst="rect">
            <a:avLst/>
          </a:prstGeom>
          <a:solidFill>
            <a:srgbClr val="F7A600"/>
          </a:solidFill>
        </p:spPr>
        <p:txBody>
          <a:bodyPr wrap="none" rtlCol="0">
            <a:spAutoFit/>
          </a:bodyPr>
          <a:lstStyle/>
          <a:p>
            <a:pPr xmlns:a="http://schemas.openxmlformats.org/drawingml/2006/main" algn="r">
              <a:spcAft>
                <a:spcPts val="600"/>
              </a:spcAft>
            </a:pPr>
            <a:r xmlns:a="http://schemas.openxmlformats.org/drawingml/2006/main" xmlns:r="http://schemas.openxmlformats.org/officeDocument/2006/relationships">
              <a:rPr lang="uk" sz="700" dirty="0">
                <a:solidFill>
                  <a:srgbClr val="FFFFFF"/>
                </a:solidFill>
                <a:hlinkClick r:id="rId3" tooltip="https://commons.wikimedia.org/wiki/File:Crowdfundingescense.jpg"/>
              </a:rPr>
              <a:t>Ця фотографія </a:t>
            </a:r>
            <a:r xmlns:a="http://schemas.openxmlformats.org/drawingml/2006/main">
              <a:rPr lang="uk" sz="700" dirty="0">
                <a:solidFill>
                  <a:srgbClr val="FFFFFF"/>
                </a:solidFill>
              </a:rPr>
              <a:t>невідомого автора ліцензована згідно з </a:t>
            </a:r>
            <a:r xmlns:a="http://schemas.openxmlformats.org/drawingml/2006/main" xmlns:r="http://schemas.openxmlformats.org/officeDocument/2006/relationships">
              <a:rPr lang="uk" sz="700" dirty="0">
                <a:solidFill>
                  <a:srgbClr val="FFFFFF"/>
                </a:solidFill>
                <a:hlinkClick r:id="rId4" tooltip="https://creativecommons.org/licenses/by-sa/3.0/"/>
              </a:rPr>
              <a:t>CC BY-SA</a:t>
            </a:r>
            <a:endParaRPr xmlns:a="http://schemas.openxmlformats.org/drawingml/2006/main" lang="en-US" sz="700" dirty="0">
              <a:solidFill>
                <a:srgbClr val="FFFFFF"/>
              </a:solidFill>
            </a:endParaRPr>
          </a:p>
        </p:txBody>
      </p:sp>
    </p:spTree>
    <p:extLst>
      <p:ext uri="{BB962C8B-B14F-4D97-AF65-F5344CB8AC3E}">
        <p14:creationId xmlns:p14="http://schemas.microsoft.com/office/powerpoint/2010/main" val="4242804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a:t>Початок </a:t>
            </a:r>
            <a:r xmlns:a="http://schemas.openxmlformats.org/drawingml/2006/main">
              <a:rPr lang="uk" dirty="0" err="1"/>
              <a:t>бізнесу </a:t>
            </a:r>
            <a:r xmlns:a="http://schemas.openxmlformats.org/drawingml/2006/main">
              <a:rPr lang="uk" dirty="0" err="1"/>
              <a:t>та</a:t>
            </a:r>
            <a:r xmlns:a="http://schemas.openxmlformats.org/drawingml/2006/main">
              <a:rPr lang="uk" dirty="0"/>
              <a:t> </a:t>
            </a:r>
            <a:r xmlns:a="http://schemas.openxmlformats.org/drawingml/2006/main">
              <a:rPr lang="uk" dirty="0" err="1"/>
              <a:t>розвитку</a:t>
            </a:r>
            <a:endParaRPr xmlns:a="http://schemas.openxmlformats.org/drawingml/2006/main" lang="sl-SI" dirty="0"/>
          </a:p>
        </p:txBody>
      </p:sp>
      <p:sp>
        <p:nvSpPr>
          <p:cNvPr id="14" name="Text Placeholder 13">
            <a:extLst>
              <a:ext uri="{FF2B5EF4-FFF2-40B4-BE49-F238E27FC236}">
                <a16:creationId xmlns:a16="http://schemas.microsoft.com/office/drawing/2014/main" id="{A8B209F6-1898-C383-E7B1-496A2C1768A0}"/>
              </a:ext>
            </a:extLst>
          </p:cNvPr>
          <p:cNvSpPr>
            <a:spLocks noGrp="1"/>
          </p:cNvSpPr>
          <p:nvPr>
            <p:ph type="body" idx="1"/>
          </p:nvPr>
        </p:nvSpPr>
        <p:spPr>
          <a:xfrm>
            <a:off x="838199" y="1825624"/>
            <a:ext cx="10313709" cy="4528041"/>
          </a:xfrm>
        </p:spPr>
        <p:txBody>
          <a:bodyPr>
            <a:normAutofit fontScale="70000" lnSpcReduction="20000"/>
          </a:bodyPr>
          <a:lstStyle/>
          <a:p>
            <a:pPr xmlns:a="http://schemas.openxmlformats.org/drawingml/2006/main" marL="114300" indent="0" algn="just">
              <a:buNone/>
            </a:pPr>
            <a:r xmlns:a="http://schemas.openxmlformats.org/drawingml/2006/main">
              <a:rPr lang="uk" b="1" i="0" dirty="0">
                <a:effectLst/>
                <a:highlight>
                  <a:srgbClr val="FFFFFF"/>
                </a:highlight>
                <a:latin typeface="+mn-lt"/>
              </a:rPr>
              <a:t>Етап І: Існування</a:t>
            </a:r>
          </a:p>
          <a:p>
            <a:pPr xmlns:a="http://schemas.openxmlformats.org/drawingml/2006/main" algn="just"/>
            <a:r xmlns:a="http://schemas.openxmlformats.org/drawingml/2006/main">
              <a:rPr lang="uk" b="0" i="0" dirty="0">
                <a:effectLst/>
                <a:highlight>
                  <a:srgbClr val="FFFFFF"/>
                </a:highlight>
                <a:latin typeface="+mn-lt"/>
              </a:rPr>
              <a:t>На цій стадії основними проблемами бізнесу є пошук клієнтів і доставка продукту або послуги, на які укладено контракт. Серед ключових питань такі:</a:t>
            </a:r>
          </a:p>
          <a:p>
            <a:pPr xmlns:a="http://schemas.openxmlformats.org/drawingml/2006/main" algn="just">
              <a:buFont typeface="Arial" panose="020B0604020202020204" pitchFamily="34" charset="0"/>
              <a:buChar char="•"/>
            </a:pPr>
            <a:r xmlns:a="http://schemas.openxmlformats.org/drawingml/2006/main">
              <a:rPr lang="uk" b="0" i="0" dirty="0">
                <a:effectLst/>
                <a:highlight>
                  <a:srgbClr val="FFFFFF"/>
                </a:highlight>
                <a:latin typeface="+mn-lt"/>
              </a:rPr>
              <a:t>Чи зможемо ми отримати достатньо клієнтів, постачати наші продукти та надавати послуги достатньо якісно, щоб стати життєздатним бізнесом?</a:t>
            </a:r>
          </a:p>
          <a:p>
            <a:pPr xmlns:a="http://schemas.openxmlformats.org/drawingml/2006/main" algn="just">
              <a:buFont typeface="Arial" panose="020B0604020202020204" pitchFamily="34" charset="0"/>
              <a:buChar char="•"/>
            </a:pPr>
            <a:r xmlns:a="http://schemas.openxmlformats.org/drawingml/2006/main">
              <a:rPr lang="uk" b="0" i="0" dirty="0">
                <a:effectLst/>
                <a:highlight>
                  <a:srgbClr val="FFFFFF"/>
                </a:highlight>
                <a:latin typeface="+mn-lt"/>
              </a:rPr>
              <a:t>Чи можемо ми перейти від одного ключового клієнта чи пілотного виробничого процесу до значно ширшої бази продажів?</a:t>
            </a:r>
          </a:p>
          <a:p>
            <a:pPr xmlns:a="http://schemas.openxmlformats.org/drawingml/2006/main" algn="just">
              <a:buFont typeface="Arial" panose="020B0604020202020204" pitchFamily="34" charset="0"/>
              <a:buChar char="•"/>
            </a:pPr>
            <a:r xmlns:a="http://schemas.openxmlformats.org/drawingml/2006/main">
              <a:rPr lang="uk" b="0" i="0" dirty="0">
                <a:effectLst/>
                <a:highlight>
                  <a:srgbClr val="FFFFFF"/>
                </a:highlight>
                <a:latin typeface="+mn-lt"/>
              </a:rPr>
              <a:t>Чи є у нас достатньо грошей, щоб покрити значні грошові потреби на цьому початковому етапі?</a:t>
            </a:r>
          </a:p>
          <a:p>
            <a:pPr xmlns:a="http://schemas.openxmlformats.org/drawingml/2006/main" algn="just"/>
            <a:r xmlns:a="http://schemas.openxmlformats.org/drawingml/2006/main">
              <a:rPr lang="uk" b="0" i="0" dirty="0">
                <a:effectLst/>
                <a:highlight>
                  <a:srgbClr val="FFFFFF"/>
                </a:highlight>
                <a:latin typeface="+mn-lt"/>
              </a:rPr>
              <a:t>Організація проста — все робить власник і безпосередньо керує підлеглими, які мають бути хоча б середньої компетентності. Системи та формальне планування мінімальні або зовсім відсутні. Стратегія компанії - просто залишитися в живих. Власник </a:t>
            </a:r>
            <a:r xmlns:a="http://schemas.openxmlformats.org/drawingml/2006/main">
              <a:rPr lang="uk" b="0" i="1" dirty="0">
                <a:effectLst/>
                <a:highlight>
                  <a:srgbClr val="FFFFFF"/>
                </a:highlight>
                <a:latin typeface="+mn-lt"/>
              </a:rPr>
              <a:t>— це </a:t>
            </a:r>
            <a:r xmlns:a="http://schemas.openxmlformats.org/drawingml/2006/main">
              <a:rPr lang="uk" b="0" i="0" dirty="0">
                <a:effectLst/>
                <a:highlight>
                  <a:srgbClr val="FFFFFF"/>
                </a:highlight>
                <a:latin typeface="+mn-lt"/>
              </a:rPr>
              <a:t>бізнес, він виконує всі важливі завдання і є основним постачальником енергії, напряму, а разом з родичами та друзями — капіталу.</a:t>
            </a:r>
          </a:p>
          <a:p>
            <a:endParaRPr lang="en-US" dirty="0"/>
          </a:p>
        </p:txBody>
      </p:sp>
    </p:spTree>
    <p:extLst>
      <p:ext uri="{BB962C8B-B14F-4D97-AF65-F5344CB8AC3E}">
        <p14:creationId xmlns:p14="http://schemas.microsoft.com/office/powerpoint/2010/main" val="2964933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err="1"/>
              <a:t>Краудфандинг </a:t>
            </a:r>
            <a:r xmlns:a="http://schemas.openxmlformats.org/drawingml/2006/main">
              <a:rPr lang="uk" dirty="0"/>
              <a:t>– кілька </a:t>
            </a:r>
            <a:r xmlns:a="http://schemas.openxmlformats.org/drawingml/2006/main">
              <a:rPr lang="uk" dirty="0" err="1"/>
              <a:t>прикладів</a:t>
            </a:r>
            <a:endParaRPr xmlns:a="http://schemas.openxmlformats.org/drawingml/2006/main" lang="sl-SI" dirty="0"/>
          </a:p>
        </p:txBody>
      </p:sp>
      <p:sp>
        <p:nvSpPr>
          <p:cNvPr id="3" name="Ograda vsebine 2"/>
          <p:cNvSpPr>
            <a:spLocks noGrp="1"/>
          </p:cNvSpPr>
          <p:nvPr>
            <p:ph idx="1"/>
          </p:nvPr>
        </p:nvSpPr>
        <p:spPr/>
        <p:txBody>
          <a:bodyPr>
            <a:normAutofit fontScale="85000" lnSpcReduction="20000"/>
          </a:bodyPr>
          <a:lstStyle/>
          <a:p>
            <a:r xmlns:a="http://schemas.openxmlformats.org/drawingml/2006/main">
              <a:rPr lang="uk" dirty="0"/>
              <a:t>Годинник Pebble E-Paper</a:t>
            </a:r>
          </a:p>
          <a:p>
            <a:pPr xmlns:a="http://schemas.openxmlformats.org/drawingml/2006/main" lvl="1"/>
            <a:r xmlns:a="http://schemas.openxmlformats.org/drawingml/2006/main">
              <a:rPr lang="uk" dirty="0"/>
              <a:t>зібрав 10 266 845 доларів США за 37 днів</a:t>
            </a:r>
          </a:p>
          <a:p>
            <a:r xmlns:a="http://schemas.openxmlformats.org/drawingml/2006/main">
              <a:rPr lang="uk" dirty="0" err="1"/>
              <a:t>Ouya </a:t>
            </a:r>
            <a:r xmlns:a="http://schemas.openxmlformats.org/drawingml/2006/main">
              <a:rPr lang="uk" dirty="0"/>
              <a:t>(ігрова консоль з відкритим кодом)</a:t>
            </a:r>
          </a:p>
          <a:p>
            <a:pPr xmlns:a="http://schemas.openxmlformats.org/drawingml/2006/main" lvl="1"/>
            <a:r xmlns:a="http://schemas.openxmlformats.org/drawingml/2006/main">
              <a:rPr lang="uk" dirty="0"/>
              <a:t>8,5 мільйонів доларів за 29 днів через Kickstarter</a:t>
            </a:r>
          </a:p>
          <a:p>
            <a:r xmlns:a="http://schemas.openxmlformats.org/drawingml/2006/main">
              <a:rPr lang="uk" dirty="0"/>
              <a:t>3D-принтер </a:t>
            </a:r>
            <a:r xmlns:a="http://schemas.openxmlformats.org/drawingml/2006/main">
              <a:rPr lang="uk" dirty="0" err="1"/>
              <a:t>Formlabs</a:t>
            </a:r>
          </a:p>
          <a:p>
            <a:pPr xmlns:a="http://schemas.openxmlformats.org/drawingml/2006/main" lvl="1"/>
            <a:r xmlns:a="http://schemas.openxmlformats.org/drawingml/2006/main">
              <a:rPr lang="uk" dirty="0"/>
              <a:t>2 945 885 доларів США</a:t>
            </a:r>
          </a:p>
          <a:p>
            <a:r xmlns:a="http://schemas.openxmlformats.org/drawingml/2006/main">
              <a:rPr lang="uk" dirty="0"/>
              <a:t>Oculus Rift (VR-гарнітура)</a:t>
            </a:r>
          </a:p>
          <a:p>
            <a:pPr xmlns:a="http://schemas.openxmlformats.org/drawingml/2006/main" lvl="1"/>
            <a:r xmlns:a="http://schemas.openxmlformats.org/drawingml/2006/main">
              <a:rPr lang="uk" dirty="0"/>
              <a:t>$2,437,429 зібрано за 30 днів</a:t>
            </a:r>
          </a:p>
          <a:p>
            <a:r xmlns:a="http://schemas.openxmlformats.org/drawingml/2006/main">
              <a:rPr lang="uk" dirty="0"/>
              <a:t>3Дудлер</a:t>
            </a:r>
          </a:p>
          <a:p>
            <a:pPr xmlns:a="http://schemas.openxmlformats.org/drawingml/2006/main" lvl="1"/>
            <a:r xmlns:a="http://schemas.openxmlformats.org/drawingml/2006/main">
              <a:rPr lang="uk" dirty="0"/>
              <a:t>$2,344,134 зібрано за 34 дні</a:t>
            </a:r>
          </a:p>
          <a:p>
            <a:endParaRPr lang="en-US" dirty="0"/>
          </a:p>
          <a:p>
            <a:pPr xmlns:a="http://schemas.openxmlformats.org/drawingml/2006/main" marL="0" indent="0">
              <a:buNone/>
            </a:pPr>
            <a:r xmlns:a="http://schemas.openxmlformats.org/drawingml/2006/main" xmlns:r="http://schemas.openxmlformats.org/officeDocument/2006/relationships">
              <a:rPr lang="uk" dirty="0">
                <a:hlinkClick r:id="rId3"/>
              </a:rPr>
              <a:t>Детальніше &gt;&gt;</a:t>
            </a:r>
            <a:endParaRPr xmlns:a="http://schemas.openxmlformats.org/drawingml/2006/main" lang="en-US" dirty="0"/>
          </a:p>
        </p:txBody>
      </p:sp>
      <p:pic>
        <p:nvPicPr>
          <p:cNvPr id="4" name="Picture 2" descr="Pebble is a customizable watch. Download new watchfaces, use sports and fitness apps, get notifications from your phone.">
            <a:extLst>
              <a:ext uri="{FF2B5EF4-FFF2-40B4-BE49-F238E27FC236}">
                <a16:creationId xmlns:a16="http://schemas.microsoft.com/office/drawing/2014/main" id="{C8557C65-434B-400B-88BB-A0B45C49BE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9014" y="1241887"/>
            <a:ext cx="1914914" cy="10771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ksr-ugc.imgix.net/assets/011/364/958/aa5f379413c838d66ce78eee5fae97ce_original.jpg?crop=faces&amp;w=1552&amp;h=873&amp;fit=crop&amp;v=1463681578&amp;auto=format&amp;q=92&amp;s=f8f838d2e9c69ede3524ff9b56356553">
            <a:extLst>
              <a:ext uri="{FF2B5EF4-FFF2-40B4-BE49-F238E27FC236}">
                <a16:creationId xmlns:a16="http://schemas.microsoft.com/office/drawing/2014/main" id="{E0EC9490-CBE7-435B-8F89-ECE65B7995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40416" y="2276872"/>
            <a:ext cx="1914912" cy="10771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ksr-ugc.imgix.net/assets/011/402/637/fc1821c37fff7a70cb6c0a005415d7b4_original.jpg?crop=faces&amp;w=1552&amp;h=873&amp;fit=crop&amp;v=1463682170&amp;auto=format&amp;q=92&amp;s=e5f1d7ba31efa81f08ec614c8e2bc5c7">
            <a:extLst>
              <a:ext uri="{FF2B5EF4-FFF2-40B4-BE49-F238E27FC236}">
                <a16:creationId xmlns:a16="http://schemas.microsoft.com/office/drawing/2014/main" id="{CA5DEA6E-34C7-4697-BF0D-0BBD202AC57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6682" y="3060349"/>
            <a:ext cx="1914912" cy="10771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The latest model 3Doodler">
            <a:extLst>
              <a:ext uri="{FF2B5EF4-FFF2-40B4-BE49-F238E27FC236}">
                <a16:creationId xmlns:a16="http://schemas.microsoft.com/office/drawing/2014/main" id="{D640EB1E-2E70-4F11-93F2-01DE9BF725D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36814" y="5031249"/>
            <a:ext cx="2578101" cy="9667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Developer kit for the Oculus Rift - the first truly immersive virtual reality headset for video games.">
            <a:extLst>
              <a:ext uri="{FF2B5EF4-FFF2-40B4-BE49-F238E27FC236}">
                <a16:creationId xmlns:a16="http://schemas.microsoft.com/office/drawing/2014/main" id="{75051BF4-5532-434E-A38B-CCE4DD0C5DB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09978" y="3948573"/>
            <a:ext cx="1924755" cy="108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627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xmlns:a="http://schemas.openxmlformats.org/drawingml/2006/main">
              <a:rPr lang="uk" dirty="0"/>
              <a:t>Як розпочати краудфандингову кампанію?</a:t>
            </a:r>
            <a:endParaRPr xmlns:a="http://schemas.openxmlformats.org/drawingml/2006/main" lang="sl-SI" dirty="0"/>
          </a:p>
        </p:txBody>
      </p:sp>
      <p:pic>
        <p:nvPicPr>
          <p:cNvPr id="4" name="Picture 8" descr="C:\Users\trozman\AppData\Local\Temp\Articulate\Storyline\5rXi1jOqsZd.png">
            <a:extLst>
              <a:ext uri="{FF2B5EF4-FFF2-40B4-BE49-F238E27FC236}">
                <a16:creationId xmlns:a16="http://schemas.microsoft.com/office/drawing/2014/main" id="{CE725D7A-5BCD-4C55-B9E9-26A6D48097E2}"/>
              </a:ext>
            </a:extLst>
          </p:cNvPr>
          <p:cNvPicPr>
            <a:picLocks noGrp="1"/>
          </p:cNvPicPr>
          <p:nvPr>
            <p:ph idx="1"/>
          </p:nvPr>
        </p:nvPicPr>
        <p:blipFill rotWithShape="1">
          <a:blip r:embed="rId3">
            <a:extLst>
              <a:ext uri="{28A0092B-C50C-407E-A947-70E740481C1C}">
                <a14:useLocalDpi xmlns:a14="http://schemas.microsoft.com/office/drawing/2010/main" val="0"/>
              </a:ext>
            </a:extLst>
          </a:blip>
          <a:srcRect b="53859"/>
          <a:stretch/>
        </p:blipFill>
        <p:spPr bwMode="auto">
          <a:xfrm rot="159348">
            <a:off x="3320195" y="1110942"/>
            <a:ext cx="6681794" cy="5613266"/>
          </a:xfrm>
          <a:prstGeom prst="rect">
            <a:avLst/>
          </a:prstGeom>
          <a:noFill/>
          <a:ln>
            <a:noFill/>
          </a:ln>
        </p:spPr>
      </p:pic>
      <p:graphicFrame>
        <p:nvGraphicFramePr>
          <p:cNvPr id="5" name="Diagram 4">
            <a:extLst>
              <a:ext uri="{FF2B5EF4-FFF2-40B4-BE49-F238E27FC236}">
                <a16:creationId xmlns:a16="http://schemas.microsoft.com/office/drawing/2014/main" id="{958B4EB7-2603-4487-9777-544A8E969268}"/>
              </a:ext>
            </a:extLst>
          </p:cNvPr>
          <p:cNvGraphicFramePr/>
          <p:nvPr/>
        </p:nvGraphicFramePr>
        <p:xfrm>
          <a:off x="3575720" y="1417638"/>
          <a:ext cx="3528392" cy="51657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09721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a:t>ICO ( </a:t>
            </a:r>
            <a:r xmlns:a="http://schemas.openxmlformats.org/drawingml/2006/main">
              <a:rPr lang="uk" dirty="0" err="1"/>
              <a:t>Початковий</a:t>
            </a:r>
            <a:r xmlns:a="http://schemas.openxmlformats.org/drawingml/2006/main">
              <a:rPr lang="uk" dirty="0"/>
              <a:t> </a:t>
            </a:r>
            <a:r xmlns:a="http://schemas.openxmlformats.org/drawingml/2006/main">
              <a:rPr lang="uk" dirty="0" err="1"/>
              <a:t>Монета</a:t>
            </a:r>
            <a:r xmlns:a="http://schemas.openxmlformats.org/drawingml/2006/main">
              <a:rPr lang="uk" dirty="0"/>
              <a:t> </a:t>
            </a:r>
            <a:r xmlns:a="http://schemas.openxmlformats.org/drawingml/2006/main">
              <a:rPr lang="uk" dirty="0" err="1"/>
              <a:t>пропозиція </a:t>
            </a:r>
            <a:r xmlns:a="http://schemas.openxmlformats.org/drawingml/2006/main">
              <a:rPr lang="uk" dirty="0"/>
              <a:t>)</a:t>
            </a:r>
          </a:p>
        </p:txBody>
      </p:sp>
      <p:sp>
        <p:nvSpPr>
          <p:cNvPr id="3" name="Ograda vsebine 2"/>
          <p:cNvSpPr>
            <a:spLocks noGrp="1"/>
          </p:cNvSpPr>
          <p:nvPr>
            <p:ph idx="1"/>
          </p:nvPr>
        </p:nvSpPr>
        <p:spPr>
          <a:xfrm>
            <a:off x="609600" y="1600201"/>
            <a:ext cx="7934672" cy="4525963"/>
          </a:xfrm>
        </p:spPr>
        <p:txBody>
          <a:bodyPr>
            <a:normAutofit fontScale="92500" lnSpcReduction="20000"/>
          </a:bodyPr>
          <a:lstStyle/>
          <a:p>
            <a:r xmlns:a="http://schemas.openxmlformats.org/drawingml/2006/main">
              <a:rPr lang="uk" dirty="0"/>
              <a:t>визначення:</a:t>
            </a:r>
          </a:p>
          <a:p>
            <a:pPr xmlns:a="http://schemas.openxmlformats.org/drawingml/2006/main" lvl="1"/>
            <a:r xmlns:a="http://schemas.openxmlformats.org/drawingml/2006/main">
              <a:rPr lang="uk" dirty="0"/>
              <a:t>Гібрид IPO та краудфандингу</a:t>
            </a:r>
          </a:p>
          <a:p>
            <a:pPr xmlns:a="http://schemas.openxmlformats.org/drawingml/2006/main" lvl="1"/>
            <a:r xmlns:a="http://schemas.openxmlformats.org/drawingml/2006/main">
              <a:rPr lang="uk" dirty="0"/>
              <a:t>( </a:t>
            </a:r>
            <a:r xmlns:a="http://schemas.openxmlformats.org/drawingml/2006/main">
              <a:rPr lang="uk" dirty="0"/>
              <a:t>Наразі </a:t>
            </a:r>
            <a:r xmlns:a="http://schemas.openxmlformats.org/drawingml/2006/main">
              <a:rPr lang="uk" dirty="0"/>
              <a:t>) нерегульований спосіб збору коштів для нового криптовалютного </a:t>
            </a:r>
            <a:r xmlns:a="http://schemas.openxmlformats.org/drawingml/2006/main">
              <a:rPr lang="uk" dirty="0" err="1"/>
              <a:t>підприємства</a:t>
            </a:r>
          </a:p>
          <a:p>
            <a:pPr xmlns:a="http://schemas.openxmlformats.org/drawingml/2006/main" lvl="1"/>
            <a:r xmlns:a="http://schemas.openxmlformats.org/drawingml/2006/main">
              <a:rPr lang="uk" dirty="0"/>
              <a:t>Оминаючи </a:t>
            </a:r>
            <a:r xmlns:a="http://schemas.openxmlformats.org/drawingml/2006/main">
              <a:rPr lang="uk" dirty="0"/>
              <a:t>строгий і регульований процес залучення капіталу, який вимагається венчурними капіталістами або </a:t>
            </a:r>
            <a:r xmlns:a="http://schemas.openxmlformats.org/drawingml/2006/main">
              <a:rPr lang="uk" dirty="0" err="1"/>
              <a:t>банками</a:t>
            </a:r>
          </a:p>
          <a:p>
            <a:r xmlns:a="http://schemas.openxmlformats.org/drawingml/2006/main">
              <a:rPr lang="uk" dirty="0"/>
              <a:t>Для кого:</a:t>
            </a:r>
          </a:p>
          <a:p>
            <a:pPr xmlns:a="http://schemas.openxmlformats.org/drawingml/2006/main" lvl="1"/>
            <a:r xmlns:a="http://schemas.openxmlformats.org/drawingml/2006/main">
              <a:rPr lang="uk" dirty="0"/>
              <a:t>Стартапи</a:t>
            </a:r>
          </a:p>
          <a:p>
            <a:r xmlns:a="http://schemas.openxmlformats.org/drawingml/2006/main">
              <a:rPr lang="uk" dirty="0"/>
              <a:t>приклади:</a:t>
            </a:r>
          </a:p>
          <a:p>
            <a:pPr xmlns:a="http://schemas.openxmlformats.org/drawingml/2006/main" lvl="1"/>
            <a:r xmlns:a="http://schemas.openxmlformats.org/drawingml/2006/main">
              <a:rPr lang="uk" dirty="0" err="1"/>
              <a:t>Ethereum </a:t>
            </a:r>
            <a:r xmlns:a="http://schemas.openxmlformats.org/drawingml/2006/main">
              <a:rPr lang="uk" dirty="0"/>
              <a:t>, </a:t>
            </a:r>
            <a:r xmlns:a="http://schemas.openxmlformats.org/drawingml/2006/main">
              <a:rPr lang="uk" dirty="0" err="1"/>
              <a:t>Viberate </a:t>
            </a:r>
            <a:r xmlns:a="http://schemas.openxmlformats.org/drawingml/2006/main">
              <a:rPr lang="uk" dirty="0"/>
              <a:t>, </a:t>
            </a:r>
            <a:r xmlns:a="http://schemas.openxmlformats.org/drawingml/2006/main">
              <a:rPr lang="uk" dirty="0" err="1"/>
              <a:t>Iconomi </a:t>
            </a:r>
            <a:r xmlns:a="http://schemas.openxmlformats.org/drawingml/2006/main">
              <a:rPr lang="uk" dirty="0"/>
              <a:t>,</a:t>
            </a:r>
          </a:p>
          <a:p>
            <a:r xmlns:a="http://schemas.openxmlformats.org/drawingml/2006/main">
              <a:rPr lang="uk" dirty="0"/>
              <a:t>Обережно:</a:t>
            </a:r>
          </a:p>
          <a:p>
            <a:pPr xmlns:a="http://schemas.openxmlformats.org/drawingml/2006/main" lvl="1"/>
            <a:r xmlns:a="http://schemas.openxmlformats.org/drawingml/2006/main">
              <a:rPr lang="uk" dirty="0"/>
              <a:t>Ранній розвиток, високий ризик</a:t>
            </a:r>
          </a:p>
          <a:p>
            <a:pPr xmlns:a="http://schemas.openxmlformats.org/drawingml/2006/main" lvl="1"/>
            <a:r xmlns:a="http://schemas.openxmlformats.org/drawingml/2006/main">
              <a:rPr lang="uk" dirty="0"/>
              <a:t>Деякі є шахрайськими</a:t>
            </a:r>
          </a:p>
        </p:txBody>
      </p:sp>
      <p:pic>
        <p:nvPicPr>
          <p:cNvPr id="4" name="Picture 2" descr="Image result for ico">
            <a:extLst>
              <a:ext uri="{FF2B5EF4-FFF2-40B4-BE49-F238E27FC236}">
                <a16:creationId xmlns:a16="http://schemas.microsoft.com/office/drawing/2014/main" id="{44435E9C-3379-45E5-A09E-BB42C806AC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457" r="38129" b="-1"/>
          <a:stretch/>
        </p:blipFill>
        <p:spPr bwMode="auto">
          <a:xfrm>
            <a:off x="8328248" y="1261732"/>
            <a:ext cx="3863752" cy="5596268"/>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1815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a:t>ICO</a:t>
            </a:r>
          </a:p>
        </p:txBody>
      </p:sp>
      <p:sp>
        <p:nvSpPr>
          <p:cNvPr id="3" name="Ograda vsebine 2"/>
          <p:cNvSpPr>
            <a:spLocks noGrp="1"/>
          </p:cNvSpPr>
          <p:nvPr>
            <p:ph idx="1"/>
          </p:nvPr>
        </p:nvSpPr>
        <p:spPr/>
        <p:txBody>
          <a:bodyPr>
            <a:normAutofit fontScale="92500" lnSpcReduction="10000"/>
          </a:bodyPr>
          <a:lstStyle/>
          <a:p>
            <a:r xmlns:a="http://schemas.openxmlformats.org/drawingml/2006/main">
              <a:rPr lang="uk" dirty="0"/>
              <a:t>ICO — цифровий сертифікат акцій</a:t>
            </a:r>
          </a:p>
          <a:p>
            <a:pPr xmlns:a="http://schemas.openxmlformats.org/drawingml/2006/main" lvl="1"/>
            <a:r xmlns:a="http://schemas.openxmlformats.org/drawingml/2006/main">
              <a:rPr lang="uk" dirty="0"/>
              <a:t>Crowdfunding криптовалюта попередньо розподіляється між інвесторами у формі «токенів» в обмін на:</a:t>
            </a:r>
          </a:p>
          <a:p>
            <a:pPr xmlns:a="http://schemas.openxmlformats.org/drawingml/2006/main" lvl="2"/>
            <a:r xmlns:a="http://schemas.openxmlformats.org/drawingml/2006/main">
              <a:rPr lang="uk" dirty="0"/>
              <a:t>законний платіжний засіб або</a:t>
            </a:r>
          </a:p>
          <a:p>
            <a:pPr xmlns:a="http://schemas.openxmlformats.org/drawingml/2006/main" lvl="2"/>
            <a:r xmlns:a="http://schemas.openxmlformats.org/drawingml/2006/main">
              <a:rPr lang="uk" dirty="0"/>
              <a:t>криптовалюти (Bitcoin, </a:t>
            </a:r>
            <a:r xmlns:a="http://schemas.openxmlformats.org/drawingml/2006/main">
              <a:rPr lang="uk" dirty="0" err="1"/>
              <a:t>Ethereum </a:t>
            </a:r>
            <a:r xmlns:a="http://schemas.openxmlformats.org/drawingml/2006/main">
              <a:rPr lang="uk" dirty="0"/>
              <a:t>)</a:t>
            </a:r>
          </a:p>
          <a:p>
            <a:r xmlns:a="http://schemas.openxmlformats.org/drawingml/2006/main">
              <a:rPr lang="uk" dirty="0"/>
              <a:t>ICO може продати PROJECT право власності АБО роялті</a:t>
            </a:r>
          </a:p>
          <a:p>
            <a:pPr xmlns:a="http://schemas.openxmlformats.org/drawingml/2006/main" lvl="1"/>
            <a:r xmlns:a="http://schemas.openxmlformats.org/drawingml/2006/main">
              <a:rPr lang="uk" dirty="0"/>
              <a:t>«utility token» можна обміняти на одиницю послуги</a:t>
            </a:r>
          </a:p>
          <a:p>
            <a:pPr xmlns:a="http://schemas.openxmlformats.org/drawingml/2006/main" lvl="1"/>
            <a:r xmlns:a="http://schemas.openxmlformats.org/drawingml/2006/main">
              <a:rPr lang="uk" dirty="0"/>
              <a:t>Порівняння з IPO:</a:t>
            </a:r>
          </a:p>
          <a:p>
            <a:pPr xmlns:a="http://schemas.openxmlformats.org/drawingml/2006/main" lvl="2"/>
            <a:r xmlns:a="http://schemas.openxmlformats.org/drawingml/2006/main">
              <a:rPr lang="uk" dirty="0"/>
              <a:t>IPO продає акції, що належать КОМПАНІЇ</a:t>
            </a:r>
          </a:p>
          <a:p>
            <a:r xmlns:a="http://schemas.openxmlformats.org/drawingml/2006/main">
              <a:rPr lang="uk" dirty="0"/>
              <a:t>2017:</a:t>
            </a:r>
          </a:p>
          <a:p>
            <a:pPr xmlns:a="http://schemas.openxmlformats.org/drawingml/2006/main" lvl="1"/>
            <a:r xmlns:a="http://schemas.openxmlformats.org/drawingml/2006/main">
              <a:rPr lang="uk" dirty="0"/>
              <a:t>Більше 400 ICO</a:t>
            </a:r>
          </a:p>
          <a:p>
            <a:pPr xmlns:a="http://schemas.openxmlformats.org/drawingml/2006/main" lvl="1"/>
            <a:r xmlns:a="http://schemas.openxmlformats.org/drawingml/2006/main">
              <a:rPr lang="uk" dirty="0"/>
              <a:t>10% - шахрайство</a:t>
            </a:r>
          </a:p>
        </p:txBody>
      </p:sp>
    </p:spTree>
    <p:extLst>
      <p:ext uri="{BB962C8B-B14F-4D97-AF65-F5344CB8AC3E}">
        <p14:creationId xmlns:p14="http://schemas.microsoft.com/office/powerpoint/2010/main" val="1395996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204869"/>
            <a:ext cx="10515600" cy="1325563"/>
          </a:xfrm>
        </p:spPr>
        <p:txBody>
          <a:bodyPr>
            <a:normAutofit/>
          </a:bodyPr>
          <a:lstStyle/>
          <a:p>
            <a:r xmlns:a="http://schemas.openxmlformats.org/drawingml/2006/main">
              <a:rPr lang="uk" dirty="0"/>
              <a:t>Чи варто розглядати ICO для фінансування інновацій?</a:t>
            </a:r>
            <a:endParaRPr xmlns:a="http://schemas.openxmlformats.org/drawingml/2006/main" lang="sl-SI" dirty="0"/>
          </a:p>
        </p:txBody>
      </p:sp>
      <p:sp>
        <p:nvSpPr>
          <p:cNvPr id="3" name="Ograda vsebine 2"/>
          <p:cNvSpPr>
            <a:spLocks noGrp="1"/>
          </p:cNvSpPr>
          <p:nvPr>
            <p:ph idx="1"/>
          </p:nvPr>
        </p:nvSpPr>
        <p:spPr/>
        <p:txBody>
          <a:bodyPr>
            <a:normAutofit fontScale="85000" lnSpcReduction="20000"/>
          </a:bodyPr>
          <a:lstStyle/>
          <a:p>
            <a:r xmlns:a="http://schemas.openxmlformats.org/drawingml/2006/main">
              <a:rPr lang="uk" dirty="0"/>
              <a:t>Властивості:</a:t>
            </a:r>
          </a:p>
          <a:p>
            <a:pPr xmlns:a="http://schemas.openxmlformats.org/drawingml/2006/main" lvl="1"/>
            <a:r xmlns:a="http://schemas.openxmlformats.org/drawingml/2006/main">
              <a:rPr lang="uk" dirty="0"/>
              <a:t>Жетони можна обміняти на послугу</a:t>
            </a:r>
          </a:p>
          <a:p>
            <a:pPr xmlns:a="http://schemas.openxmlformats.org/drawingml/2006/main" lvl="1"/>
            <a:r xmlns:a="http://schemas.openxmlformats.org/drawingml/2006/main">
              <a:rPr lang="uk" dirty="0"/>
              <a:t>Токени можна торгувати (як акції)</a:t>
            </a:r>
          </a:p>
          <a:p>
            <a:pPr xmlns:a="http://schemas.openxmlformats.org/drawingml/2006/main" lvl="1"/>
            <a:r xmlns:a="http://schemas.openxmlformats.org/drawingml/2006/main">
              <a:rPr lang="uk" dirty="0"/>
              <a:t>Вартість токена визначається попитом і пропозицією</a:t>
            </a:r>
          </a:p>
          <a:p>
            <a:r xmlns:a="http://schemas.openxmlformats.org/drawingml/2006/main">
              <a:rPr lang="uk" dirty="0"/>
              <a:t>Pro:</a:t>
            </a:r>
          </a:p>
          <a:p>
            <a:pPr xmlns:a="http://schemas.openxmlformats.org/drawingml/2006/main" lvl="1"/>
            <a:r xmlns:a="http://schemas.openxmlformats.org/drawingml/2006/main">
              <a:rPr lang="uk" dirty="0"/>
              <a:t>Дешевше (ніж IPO), менше клопоту</a:t>
            </a:r>
          </a:p>
          <a:p>
            <a:pPr xmlns:a="http://schemas.openxmlformats.org/drawingml/2006/main" lvl="1"/>
            <a:r xmlns:a="http://schemas.openxmlformats.org/drawingml/2006/main">
              <a:rPr lang="uk" dirty="0"/>
              <a:t>Відкриття нових інвесторів</a:t>
            </a:r>
          </a:p>
          <a:p>
            <a:pPr xmlns:a="http://schemas.openxmlformats.org/drawingml/2006/main" lvl="1"/>
            <a:r xmlns:a="http://schemas.openxmlformats.org/drawingml/2006/main">
              <a:rPr lang="uk" dirty="0"/>
              <a:t>Швидке надходження коштів для інвесторів</a:t>
            </a:r>
          </a:p>
          <a:p>
            <a:r xmlns:a="http://schemas.openxmlformats.org/drawingml/2006/main">
              <a:rPr lang="uk" dirty="0"/>
              <a:t>Мінус:</a:t>
            </a:r>
          </a:p>
          <a:p>
            <a:pPr xmlns:a="http://schemas.openxmlformats.org/drawingml/2006/main" lvl="1"/>
            <a:r xmlns:a="http://schemas.openxmlformats.org/drawingml/2006/main">
              <a:rPr lang="uk" dirty="0"/>
              <a:t>Перевантаженість мережі (обмеження BTC)</a:t>
            </a:r>
          </a:p>
          <a:p>
            <a:pPr xmlns:a="http://schemas.openxmlformats.org/drawingml/2006/main" lvl="1"/>
            <a:r xmlns:a="http://schemas.openxmlformats.org/drawingml/2006/main">
              <a:rPr lang="uk" dirty="0"/>
              <a:t>Коригування вартості</a:t>
            </a:r>
          </a:p>
          <a:p>
            <a:pPr xmlns:a="http://schemas.openxmlformats.org/drawingml/2006/main" lvl="1"/>
            <a:r xmlns:a="http://schemas.openxmlformats.org/drawingml/2006/main">
              <a:rPr lang="uk" dirty="0"/>
              <a:t>Ризикований (для інвесторів)</a:t>
            </a:r>
          </a:p>
          <a:p>
            <a:pPr xmlns:a="http://schemas.openxmlformats.org/drawingml/2006/main" lvl="1"/>
            <a:r xmlns:a="http://schemas.openxmlformats.org/drawingml/2006/main">
              <a:rPr lang="uk" dirty="0"/>
              <a:t>Регуляторні питання</a:t>
            </a:r>
          </a:p>
        </p:txBody>
      </p:sp>
      <p:graphicFrame>
        <p:nvGraphicFramePr>
          <p:cNvPr id="4" name="Content Placeholder 5">
            <a:extLst>
              <a:ext uri="{FF2B5EF4-FFF2-40B4-BE49-F238E27FC236}">
                <a16:creationId xmlns:a16="http://schemas.microsoft.com/office/drawing/2014/main" id="{56EE7989-8366-4034-9D12-877DFA397A71}"/>
              </a:ext>
            </a:extLst>
          </p:cNvPr>
          <p:cNvGraphicFramePr>
            <a:graphicFrameLocks/>
          </p:cNvGraphicFramePr>
          <p:nvPr/>
        </p:nvGraphicFramePr>
        <p:xfrm>
          <a:off x="3955018" y="5229200"/>
          <a:ext cx="8229600" cy="1082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33916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a:t>Скільки коштує ICO?</a:t>
            </a:r>
            <a:endParaRPr xmlns:a="http://schemas.openxmlformats.org/drawingml/2006/main" lang="sl-SI" dirty="0"/>
          </a:p>
        </p:txBody>
      </p:sp>
      <p:sp>
        <p:nvSpPr>
          <p:cNvPr id="3" name="Ograda vsebine 2"/>
          <p:cNvSpPr>
            <a:spLocks noGrp="1"/>
          </p:cNvSpPr>
          <p:nvPr>
            <p:ph idx="1"/>
          </p:nvPr>
        </p:nvSpPr>
        <p:spPr/>
        <p:txBody>
          <a:bodyPr>
            <a:normAutofit/>
          </a:bodyPr>
          <a:lstStyle/>
          <a:p>
            <a:r xmlns:a="http://schemas.openxmlformats.org/drawingml/2006/main">
              <a:rPr lang="uk" dirty="0"/>
              <a:t>2017: 235 </a:t>
            </a:r>
            <a:r xmlns:a="http://schemas.openxmlformats.org/drawingml/2006/main">
              <a:rPr lang="uk" dirty="0" err="1"/>
              <a:t>пропозицій ICO </a:t>
            </a:r>
            <a:r xmlns:a="http://schemas.openxmlformats.org/drawingml/2006/main">
              <a:rPr lang="uk" dirty="0"/>
              <a:t>, 4 мільярди доларів </a:t>
            </a:r>
            <a:r xmlns:a="http://schemas.openxmlformats.org/drawingml/2006/main">
              <a:rPr lang="uk" dirty="0" err="1"/>
              <a:t>фінансування</a:t>
            </a:r>
            <a:endParaRPr xmlns:a="http://schemas.openxmlformats.org/drawingml/2006/main" lang="sl-SI" dirty="0"/>
          </a:p>
          <a:p>
            <a:r xmlns:a="http://schemas.openxmlformats.org/drawingml/2006/main">
              <a:rPr lang="uk" dirty="0" err="1"/>
              <a:t>Планування </a:t>
            </a:r>
            <a:r xmlns:a="http://schemas.openxmlformats.org/drawingml/2006/main">
              <a:rPr lang="uk" dirty="0"/>
              <a:t>ICO (маркетингова </a:t>
            </a:r>
            <a:r xmlns:a="http://schemas.openxmlformats.org/drawingml/2006/main">
              <a:rPr lang="uk" dirty="0" err="1"/>
              <a:t>стратегія </a:t>
            </a:r>
            <a:r xmlns:a="http://schemas.openxmlformats.org/drawingml/2006/main">
              <a:rPr lang="uk" dirty="0"/>
              <a:t>)</a:t>
            </a:r>
          </a:p>
          <a:p>
            <a:pPr xmlns:a="http://schemas.openxmlformats.org/drawingml/2006/main" lvl="1"/>
            <a:r xmlns:a="http://schemas.openxmlformats.org/drawingml/2006/main">
              <a:rPr lang="uk" dirty="0" err="1"/>
              <a:t>Готовність </a:t>
            </a:r>
            <a:r xmlns:a="http://schemas.openxmlformats.org/drawingml/2006/main">
              <a:rPr lang="uk" dirty="0"/>
              <a:t>проекту</a:t>
            </a:r>
            <a:r xmlns:a="http://schemas.openxmlformats.org/drawingml/2006/main">
              <a:rPr lang="uk" dirty="0"/>
              <a:t> </a:t>
            </a:r>
            <a:r xmlns:a="http://schemas.openxmlformats.org/drawingml/2006/main">
              <a:rPr lang="uk" dirty="0" err="1"/>
              <a:t>оцінка </a:t>
            </a:r>
            <a:r xmlns:a="http://schemas.openxmlformats.org/drawingml/2006/main">
              <a:rPr lang="uk" dirty="0"/>
              <a:t>: 5000$</a:t>
            </a:r>
          </a:p>
          <a:p>
            <a:pPr xmlns:a="http://schemas.openxmlformats.org/drawingml/2006/main" lvl="1"/>
            <a:r xmlns:a="http://schemas.openxmlformats.org/drawingml/2006/main">
              <a:rPr lang="uk" dirty="0" err="1"/>
              <a:t>Проект </a:t>
            </a:r>
            <a:r xmlns:a="http://schemas.openxmlformats.org/drawingml/2006/main">
              <a:rPr lang="uk" dirty="0"/>
              <a:t>ICO</a:t>
            </a:r>
            <a:r xmlns:a="http://schemas.openxmlformats.org/drawingml/2006/main">
              <a:rPr lang="uk" dirty="0"/>
              <a:t> </a:t>
            </a:r>
            <a:r xmlns:a="http://schemas.openxmlformats.org/drawingml/2006/main">
              <a:rPr lang="uk" dirty="0" err="1"/>
              <a:t>менеджер</a:t>
            </a:r>
            <a:r xmlns:a="http://schemas.openxmlformats.org/drawingml/2006/main">
              <a:rPr lang="uk" dirty="0"/>
              <a:t> </a:t>
            </a:r>
            <a:r xmlns:a="http://schemas.openxmlformats.org/drawingml/2006/main">
              <a:rPr lang="uk" dirty="0" err="1"/>
              <a:t>пер</a:t>
            </a:r>
            <a:r xmlns:a="http://schemas.openxmlformats.org/drawingml/2006/main">
              <a:rPr lang="uk" dirty="0"/>
              <a:t> </a:t>
            </a:r>
            <a:r xmlns:a="http://schemas.openxmlformats.org/drawingml/2006/main">
              <a:rPr lang="uk" dirty="0" err="1"/>
              <a:t>місяць </a:t>
            </a:r>
            <a:r xmlns:a="http://schemas.openxmlformats.org/drawingml/2006/main">
              <a:rPr lang="uk" dirty="0"/>
              <a:t>: 18 000$</a:t>
            </a:r>
          </a:p>
          <a:p>
            <a:pPr xmlns:a="http://schemas.openxmlformats.org/drawingml/2006/main" lvl="1"/>
            <a:r xmlns:a="http://schemas.openxmlformats.org/drawingml/2006/main">
              <a:rPr lang="uk" dirty="0" err="1"/>
              <a:t>Whitepaper </a:t>
            </a:r>
            <a:r xmlns:a="http://schemas.openxmlformats.org/drawingml/2006/main">
              <a:rPr lang="uk" dirty="0"/>
              <a:t>(50 </a:t>
            </a:r>
            <a:r xmlns:a="http://schemas.openxmlformats.org/drawingml/2006/main">
              <a:rPr lang="uk" dirty="0" err="1"/>
              <a:t>годин </a:t>
            </a:r>
            <a:r xmlns:a="http://schemas.openxmlformats.org/drawingml/2006/main">
              <a:rPr lang="uk" dirty="0"/>
              <a:t>): 10 000 $</a:t>
            </a:r>
          </a:p>
          <a:p>
            <a:pPr xmlns:a="http://schemas.openxmlformats.org/drawingml/2006/main" lvl="1"/>
            <a:r xmlns:a="http://schemas.openxmlformats.org/drawingml/2006/main">
              <a:rPr lang="uk" dirty="0" err="1"/>
              <a:t>Посадка </a:t>
            </a:r>
            <a:r xmlns:a="http://schemas.openxmlformats.org/drawingml/2006/main">
              <a:rPr lang="uk" dirty="0"/>
              <a:t>ICO</a:t>
            </a:r>
            <a:r xmlns:a="http://schemas.openxmlformats.org/drawingml/2006/main">
              <a:rPr lang="uk" dirty="0"/>
              <a:t> </a:t>
            </a:r>
            <a:r xmlns:a="http://schemas.openxmlformats.org/drawingml/2006/main">
              <a:rPr lang="uk" dirty="0" err="1"/>
              <a:t>сторінка </a:t>
            </a:r>
            <a:r xmlns:a="http://schemas.openxmlformats.org/drawingml/2006/main">
              <a:rPr lang="uk" dirty="0"/>
              <a:t>: 10 000$</a:t>
            </a:r>
          </a:p>
          <a:p>
            <a:pPr xmlns:a="http://schemas.openxmlformats.org/drawingml/2006/main" lvl="1"/>
            <a:r xmlns:a="http://schemas.openxmlformats.org/drawingml/2006/main">
              <a:rPr lang="uk" dirty="0" err="1"/>
              <a:t>Локалізація</a:t>
            </a:r>
            <a:r xmlns:a="http://schemas.openxmlformats.org/drawingml/2006/main">
              <a:rPr lang="uk" dirty="0"/>
              <a:t> </a:t>
            </a:r>
            <a:r xmlns:a="http://schemas.openxmlformats.org/drawingml/2006/main">
              <a:rPr lang="uk" dirty="0" err="1"/>
              <a:t>пер</a:t>
            </a:r>
            <a:r xmlns:a="http://schemas.openxmlformats.org/drawingml/2006/main">
              <a:rPr lang="uk" dirty="0"/>
              <a:t> </a:t>
            </a:r>
            <a:r xmlns:a="http://schemas.openxmlformats.org/drawingml/2006/main">
              <a:rPr lang="uk" dirty="0" err="1"/>
              <a:t>мова </a:t>
            </a:r>
            <a:r xmlns:a="http://schemas.openxmlformats.org/drawingml/2006/main">
              <a:rPr lang="uk" dirty="0"/>
              <a:t>: 2.000$</a:t>
            </a:r>
          </a:p>
          <a:p>
            <a:pPr xmlns:a="http://schemas.openxmlformats.org/drawingml/2006/main" lvl="1"/>
            <a:r xmlns:a="http://schemas.openxmlformats.org/drawingml/2006/main">
              <a:rPr lang="uk" dirty="0" err="1"/>
              <a:t>Розумний </a:t>
            </a:r>
            <a:r xmlns:a="http://schemas.openxmlformats.org/drawingml/2006/main">
              <a:rPr lang="uk" dirty="0"/>
              <a:t>ICO</a:t>
            </a:r>
            <a:r xmlns:a="http://schemas.openxmlformats.org/drawingml/2006/main">
              <a:rPr lang="uk" dirty="0"/>
              <a:t> </a:t>
            </a:r>
            <a:r xmlns:a="http://schemas.openxmlformats.org/drawingml/2006/main">
              <a:rPr lang="uk" dirty="0" err="1"/>
              <a:t>контракт ( </a:t>
            </a:r>
            <a:r xmlns:a="http://schemas.openxmlformats.org/drawingml/2006/main">
              <a:rPr lang="uk" dirty="0" err="1"/>
              <a:t>токен </a:t>
            </a:r>
            <a:r xmlns:a="http://schemas.openxmlformats.org/drawingml/2006/main">
              <a:rPr lang="uk" dirty="0"/>
              <a:t>ERC-20</a:t>
            </a:r>
            <a:r xmlns:a="http://schemas.openxmlformats.org/drawingml/2006/main">
              <a:rPr lang="uk" dirty="0"/>
              <a:t> </a:t>
            </a:r>
            <a:r xmlns:a="http://schemas.openxmlformats.org/drawingml/2006/main">
              <a:rPr lang="uk" dirty="0" err="1"/>
              <a:t>Видача </a:t>
            </a:r>
            <a:r xmlns:a="http://schemas.openxmlformats.org/drawingml/2006/main">
              <a:rPr lang="uk" dirty="0"/>
              <a:t>): 5.000$</a:t>
            </a:r>
          </a:p>
          <a:p>
            <a:pPr xmlns:a="http://schemas.openxmlformats.org/drawingml/2006/main" lvl="1"/>
            <a:r xmlns:a="http://schemas.openxmlformats.org/drawingml/2006/main">
              <a:rPr lang="uk" dirty="0"/>
              <a:t>PR, маркетинг: 150 000$</a:t>
            </a:r>
          </a:p>
          <a:p>
            <a:endParaRPr lang="sl-SI" dirty="0"/>
          </a:p>
        </p:txBody>
      </p:sp>
    </p:spTree>
    <p:extLst>
      <p:ext uri="{BB962C8B-B14F-4D97-AF65-F5344CB8AC3E}">
        <p14:creationId xmlns:p14="http://schemas.microsoft.com/office/powerpoint/2010/main" val="14350878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a:t>Отже, чи варто використовувати ICO?</a:t>
            </a:r>
            <a:endParaRPr xmlns:a="http://schemas.openxmlformats.org/drawingml/2006/main" lang="sl-SI" dirty="0"/>
          </a:p>
        </p:txBody>
      </p:sp>
      <p:graphicFrame>
        <p:nvGraphicFramePr>
          <p:cNvPr id="4" name="Content Placeholder 5">
            <a:extLst>
              <a:ext uri="{FF2B5EF4-FFF2-40B4-BE49-F238E27FC236}">
                <a16:creationId xmlns:a16="http://schemas.microsoft.com/office/drawing/2014/main" id="{55F38A79-A5FC-4B3D-BDDC-9DE1A43832A3}"/>
              </a:ext>
            </a:extLst>
          </p:cNvPr>
          <p:cNvGraphicFramePr>
            <a:graphicFrameLocks/>
          </p:cNvGraphicFramePr>
          <p:nvPr/>
        </p:nvGraphicFramePr>
        <p:xfrm>
          <a:off x="2063552" y="1484784"/>
          <a:ext cx="83820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71529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xmlns:a="http://schemas.openxmlformats.org/drawingml/2006/main">
              <a:rPr lang="uk" dirty="0"/>
              <a:t>Резюме: Переваги блокчейну та криптовалют для підприємців</a:t>
            </a:r>
            <a:br xmlns:a="http://schemas.openxmlformats.org/drawingml/2006/main">
              <a:rPr lang="en-US" dirty="0"/>
            </a:br>
            <a:endParaRPr xmlns:a="http://schemas.openxmlformats.org/drawingml/2006/main" lang="sl-SI" dirty="0"/>
          </a:p>
        </p:txBody>
      </p:sp>
      <p:sp>
        <p:nvSpPr>
          <p:cNvPr id="3" name="Ograda vsebine 2"/>
          <p:cNvSpPr>
            <a:spLocks noGrp="1"/>
          </p:cNvSpPr>
          <p:nvPr>
            <p:ph idx="1"/>
          </p:nvPr>
        </p:nvSpPr>
        <p:spPr/>
        <p:txBody>
          <a:bodyPr>
            <a:normAutofit/>
          </a:bodyPr>
          <a:lstStyle/>
          <a:p>
            <a:r xmlns:a="http://schemas.openxmlformats.org/drawingml/2006/main">
              <a:rPr lang="uk" dirty="0"/>
              <a:t>Технології </a:t>
            </a:r>
            <a:r xmlns:a="http://schemas.openxmlformats.org/drawingml/2006/main">
              <a:rPr lang="uk" dirty="0"/>
              <a:t>ICO та </a:t>
            </a:r>
            <a:r xmlns:a="http://schemas.openxmlformats.org/drawingml/2006/main">
              <a:rPr lang="uk" dirty="0" err="1"/>
              <a:t>Blockchain</a:t>
            </a:r>
          </a:p>
          <a:p>
            <a:pPr xmlns:a="http://schemas.openxmlformats.org/drawingml/2006/main" lvl="1"/>
            <a:r xmlns:a="http://schemas.openxmlformats.org/drawingml/2006/main">
              <a:rPr lang="uk" dirty="0"/>
              <a:t>Розробіть ідею та отримайте фінансування через ICO</a:t>
            </a:r>
          </a:p>
          <a:p>
            <a:endParaRPr lang="en-US" dirty="0"/>
          </a:p>
          <a:p>
            <a:r xmlns:a="http://schemas.openxmlformats.org/drawingml/2006/main">
              <a:rPr lang="uk" dirty="0"/>
              <a:t>Криптовалюти</a:t>
            </a:r>
          </a:p>
          <a:p>
            <a:pPr xmlns:a="http://schemas.openxmlformats.org/drawingml/2006/main" lvl="1"/>
            <a:r xmlns:a="http://schemas.openxmlformats.org/drawingml/2006/main">
              <a:rPr lang="uk" dirty="0"/>
              <a:t>Міжнародні платежі C2B (деякі навчальні заклади приймають BTC)</a:t>
            </a:r>
          </a:p>
          <a:p>
            <a:pPr xmlns:a="http://schemas.openxmlformats.org/drawingml/2006/main" lvl="1"/>
            <a:r xmlns:a="http://schemas.openxmlformats.org/drawingml/2006/main">
              <a:rPr lang="uk" dirty="0"/>
              <a:t>Міжнародні платежі B2B (майбутнє)</a:t>
            </a:r>
          </a:p>
          <a:p>
            <a:pPr xmlns:a="http://schemas.openxmlformats.org/drawingml/2006/main" lvl="1"/>
            <a:r xmlns:a="http://schemas.openxmlformats.org/drawingml/2006/main">
              <a:rPr lang="uk" dirty="0"/>
              <a:t>Інвестиції та зберігання багатства</a:t>
            </a:r>
          </a:p>
        </p:txBody>
      </p:sp>
    </p:spTree>
    <p:extLst>
      <p:ext uri="{BB962C8B-B14F-4D97-AF65-F5344CB8AC3E}">
        <p14:creationId xmlns:p14="http://schemas.microsoft.com/office/powerpoint/2010/main" val="21846767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a:t>Деякі джерела фінансування ЄС</a:t>
            </a:r>
            <a:endParaRPr xmlns:a="http://schemas.openxmlformats.org/drawingml/2006/main" lang="sl-SI" dirty="0"/>
          </a:p>
        </p:txBody>
      </p:sp>
      <p:sp>
        <p:nvSpPr>
          <p:cNvPr id="3" name="Ograda vsebine 2"/>
          <p:cNvSpPr>
            <a:spLocks noGrp="1"/>
          </p:cNvSpPr>
          <p:nvPr>
            <p:ph sz="half" idx="1"/>
          </p:nvPr>
        </p:nvSpPr>
        <p:spPr/>
        <p:txBody>
          <a:bodyPr>
            <a:normAutofit lnSpcReduction="10000"/>
          </a:bodyPr>
          <a:lstStyle/>
          <a:p>
            <a:r xmlns:a="http://schemas.openxmlformats.org/drawingml/2006/main">
              <a:rPr lang="uk" dirty="0"/>
              <a:t>ІКТ:</a:t>
            </a:r>
          </a:p>
          <a:p>
            <a:pPr xmlns:a="http://schemas.openxmlformats.org/drawingml/2006/main" lvl="1"/>
            <a:r xmlns:a="http://schemas.openxmlformats.org/drawingml/2006/main">
              <a:rPr lang="uk" dirty="0"/>
              <a:t>CIP</a:t>
            </a:r>
          </a:p>
          <a:p>
            <a:pPr xmlns:a="http://schemas.openxmlformats.org/drawingml/2006/main" lvl="1"/>
            <a:r xmlns:a="http://schemas.openxmlformats.org/drawingml/2006/main">
              <a:rPr lang="uk" dirty="0" err="1"/>
              <a:t>Творчий</a:t>
            </a:r>
            <a:r xmlns:a="http://schemas.openxmlformats.org/drawingml/2006/main">
              <a:rPr lang="uk" dirty="0"/>
              <a:t> </a:t>
            </a:r>
            <a:r xmlns:a="http://schemas.openxmlformats.org/drawingml/2006/main">
              <a:rPr lang="uk" dirty="0" err="1"/>
              <a:t>Європа</a:t>
            </a:r>
            <a:endParaRPr xmlns:a="http://schemas.openxmlformats.org/drawingml/2006/main" lang="sl-SI" dirty="0"/>
          </a:p>
          <a:p>
            <a:pPr xmlns:a="http://schemas.openxmlformats.org/drawingml/2006/main" lvl="1"/>
            <a:r xmlns:a="http://schemas.openxmlformats.org/drawingml/2006/main">
              <a:rPr lang="uk" dirty="0" err="1"/>
              <a:t>EaSI</a:t>
            </a:r>
            <a:endParaRPr xmlns:a="http://schemas.openxmlformats.org/drawingml/2006/main" lang="sl-SI" dirty="0"/>
          </a:p>
          <a:p>
            <a:pPr xmlns:a="http://schemas.openxmlformats.org/drawingml/2006/main" lvl="1"/>
            <a:r xmlns:a="http://schemas.openxmlformats.org/drawingml/2006/main">
              <a:rPr lang="uk" dirty="0"/>
              <a:t>ЄІБ</a:t>
            </a:r>
          </a:p>
          <a:p>
            <a:pPr xmlns:a="http://schemas.openxmlformats.org/drawingml/2006/main" lvl="1"/>
            <a:r xmlns:a="http://schemas.openxmlformats.org/drawingml/2006/main">
              <a:rPr lang="uk" dirty="0" err="1"/>
              <a:t>InnovFin</a:t>
            </a:r>
            <a:endParaRPr xmlns:a="http://schemas.openxmlformats.org/drawingml/2006/main" lang="sl-SI" dirty="0"/>
          </a:p>
          <a:p>
            <a:pPr xmlns:a="http://schemas.openxmlformats.org/drawingml/2006/main" lvl="1"/>
            <a:r xmlns:a="http://schemas.openxmlformats.org/drawingml/2006/main">
              <a:rPr lang="uk" dirty="0" err="1"/>
              <a:t>Структурний</a:t>
            </a:r>
            <a:r xmlns:a="http://schemas.openxmlformats.org/drawingml/2006/main">
              <a:rPr lang="uk" dirty="0"/>
              <a:t> </a:t>
            </a:r>
            <a:r xmlns:a="http://schemas.openxmlformats.org/drawingml/2006/main">
              <a:rPr lang="uk" dirty="0" err="1"/>
              <a:t>Фуди</a:t>
            </a:r>
            <a:endParaRPr xmlns:a="http://schemas.openxmlformats.org/drawingml/2006/main" lang="sl-SI" dirty="0"/>
          </a:p>
          <a:p>
            <a:pPr xmlns:a="http://schemas.openxmlformats.org/drawingml/2006/main" lvl="1"/>
            <a:r xmlns:a="http://schemas.openxmlformats.org/drawingml/2006/main">
              <a:rPr lang="uk" dirty="0"/>
              <a:t>EFSI</a:t>
            </a:r>
          </a:p>
          <a:p>
            <a:pPr xmlns:a="http://schemas.openxmlformats.org/drawingml/2006/main" lvl="1"/>
            <a:r xmlns:a="http://schemas.openxmlformats.org/drawingml/2006/main">
              <a:rPr lang="uk" dirty="0"/>
              <a:t>EIF</a:t>
            </a:r>
          </a:p>
          <a:p>
            <a:pPr xmlns:a="http://schemas.openxmlformats.org/drawingml/2006/main" lvl="1"/>
            <a:r xmlns:a="http://schemas.openxmlformats.org/drawingml/2006/main">
              <a:rPr lang="uk" dirty="0"/>
              <a:t>ЖИТТЯ</a:t>
            </a:r>
          </a:p>
          <a:p>
            <a:pPr xmlns:a="http://schemas.openxmlformats.org/drawingml/2006/main" lvl="1"/>
            <a:r xmlns:a="http://schemas.openxmlformats.org/drawingml/2006/main">
              <a:rPr lang="uk" dirty="0" err="1"/>
              <a:t>Прогрес</a:t>
            </a:r>
            <a:r xmlns:a="http://schemas.openxmlformats.org/drawingml/2006/main">
              <a:rPr lang="uk" dirty="0"/>
              <a:t> </a:t>
            </a:r>
            <a:r xmlns:a="http://schemas.openxmlformats.org/drawingml/2006/main">
              <a:rPr lang="uk" dirty="0" err="1"/>
              <a:t>мікрофінансування</a:t>
            </a:r>
            <a:endParaRPr xmlns:a="http://schemas.openxmlformats.org/drawingml/2006/main" lang="sl-SI" dirty="0"/>
          </a:p>
        </p:txBody>
      </p:sp>
      <p:sp>
        <p:nvSpPr>
          <p:cNvPr id="4" name="Ograda vsebine 3"/>
          <p:cNvSpPr>
            <a:spLocks noGrp="1"/>
          </p:cNvSpPr>
          <p:nvPr>
            <p:ph sz="half" idx="2"/>
          </p:nvPr>
        </p:nvSpPr>
        <p:spPr/>
        <p:txBody>
          <a:bodyPr>
            <a:normAutofit lnSpcReduction="10000"/>
          </a:bodyPr>
          <a:lstStyle/>
          <a:p>
            <a:r xmlns:a="http://schemas.openxmlformats.org/drawingml/2006/main">
              <a:rPr lang="uk" dirty="0" err="1"/>
              <a:t>Стартапи</a:t>
            </a:r>
            <a:endParaRPr xmlns:a="http://schemas.openxmlformats.org/drawingml/2006/main" lang="sl-SI" dirty="0"/>
          </a:p>
          <a:p>
            <a:r xmlns:a="http://schemas.openxmlformats.org/drawingml/2006/main">
              <a:rPr lang="uk" dirty="0">
                <a:sym typeface="Wingdings" panose="05000000000000000000" pitchFamily="2" charset="2"/>
              </a:rPr>
              <a:t> </a:t>
            </a:r>
            <a:r xmlns:a="http://schemas.openxmlformats.org/drawingml/2006/main">
              <a:rPr lang="uk" dirty="0"/>
              <a:t>+:</a:t>
            </a:r>
          </a:p>
          <a:p>
            <a:pPr xmlns:a="http://schemas.openxmlformats.org/drawingml/2006/main" lvl="1"/>
            <a:r xmlns:a="http://schemas.openxmlformats.org/drawingml/2006/main">
              <a:rPr lang="uk" dirty="0"/>
              <a:t>COSME</a:t>
            </a:r>
          </a:p>
          <a:p>
            <a:pPr xmlns:a="http://schemas.openxmlformats.org/drawingml/2006/main" lvl="1"/>
            <a:r xmlns:a="http://schemas.openxmlformats.org/drawingml/2006/main">
              <a:rPr lang="uk" dirty="0"/>
              <a:t>WB EDIF</a:t>
            </a:r>
          </a:p>
        </p:txBody>
      </p:sp>
    </p:spTree>
    <p:extLst>
      <p:ext uri="{BB962C8B-B14F-4D97-AF65-F5344CB8AC3E}">
        <p14:creationId xmlns:p14="http://schemas.microsoft.com/office/powerpoint/2010/main" val="32986893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a:t>Доступ до фінансів</a:t>
            </a:r>
          </a:p>
        </p:txBody>
      </p:sp>
      <p:sp>
        <p:nvSpPr>
          <p:cNvPr id="3" name="Ograda vsebine 2"/>
          <p:cNvSpPr>
            <a:spLocks noGrp="1"/>
          </p:cNvSpPr>
          <p:nvPr>
            <p:ph idx="1"/>
          </p:nvPr>
        </p:nvSpPr>
        <p:spPr>
          <a:xfrm>
            <a:off x="609600" y="1600201"/>
            <a:ext cx="7790656" cy="4525963"/>
          </a:xfrm>
        </p:spPr>
        <p:txBody>
          <a:bodyPr>
            <a:normAutofit/>
          </a:bodyPr>
          <a:lstStyle/>
          <a:p>
            <a:r xmlns:a="http://schemas.openxmlformats.org/drawingml/2006/main">
              <a:rPr lang="uk" dirty="0" err="1"/>
              <a:t>Фінансування </a:t>
            </a:r>
            <a:r xmlns:a="http://schemas.openxmlformats.org/drawingml/2006/main">
              <a:rPr lang="uk" dirty="0"/>
              <a:t>ЄС</a:t>
            </a:r>
            <a:r xmlns:a="http://schemas.openxmlformats.org/drawingml/2006/main">
              <a:rPr lang="uk" dirty="0"/>
              <a:t> </a:t>
            </a:r>
            <a:r xmlns:a="http://schemas.openxmlformats.org/drawingml/2006/main">
              <a:rPr lang="uk" dirty="0" err="1"/>
              <a:t>можливості </a:t>
            </a:r>
            <a:r xmlns:a="http://schemas.openxmlformats.org/drawingml/2006/main">
              <a:rPr lang="uk" dirty="0"/>
              <a:t>:</a:t>
            </a:r>
          </a:p>
          <a:p>
            <a:pPr xmlns:a="http://schemas.openxmlformats.org/drawingml/2006/main" lvl="1"/>
            <a:r xmlns:a="http://schemas.openxmlformats.org/drawingml/2006/main" xmlns:r="http://schemas.openxmlformats.org/officeDocument/2006/relationships">
              <a:rPr lang="uk" dirty="0">
                <a:hlinkClick r:id="rId2"/>
              </a:rPr>
              <a:t>Доступ до фінансів</a:t>
            </a:r>
            <a:endParaRPr xmlns:a="http://schemas.openxmlformats.org/drawingml/2006/main" lang="en-US" dirty="0"/>
          </a:p>
          <a:p>
            <a:pPr xmlns:a="http://schemas.openxmlformats.org/drawingml/2006/main" lvl="1"/>
            <a:r xmlns:a="http://schemas.openxmlformats.org/drawingml/2006/main">
              <a:rPr lang="uk" dirty="0" err="1"/>
              <a:t>Фінансування </a:t>
            </a:r>
            <a:r xmlns:a="http://schemas.openxmlformats.org/drawingml/2006/main">
              <a:rPr lang="uk" dirty="0"/>
              <a:t>ЄС</a:t>
            </a:r>
            <a:r xmlns:a="http://schemas.openxmlformats.org/drawingml/2006/main">
              <a:rPr lang="uk" dirty="0"/>
              <a:t> </a:t>
            </a:r>
            <a:r xmlns:a="http://schemas.openxmlformats.org/drawingml/2006/main">
              <a:rPr lang="uk" dirty="0" err="1"/>
              <a:t>програми </a:t>
            </a:r>
            <a:r xmlns:a="http://schemas.openxmlformats.org/drawingml/2006/main">
              <a:rPr lang="uk" dirty="0"/>
              <a:t>( </a:t>
            </a:r>
            <a:r xmlns:a="http://schemas.openxmlformats.org/drawingml/2006/main">
              <a:rPr lang="uk" dirty="0" err="1"/>
              <a:t>прямі</a:t>
            </a:r>
            <a:r xmlns:a="http://schemas.openxmlformats.org/drawingml/2006/main">
              <a:rPr lang="uk" dirty="0"/>
              <a:t> </a:t>
            </a:r>
            <a:r xmlns:a="http://schemas.openxmlformats.org/drawingml/2006/main">
              <a:rPr lang="uk" dirty="0" err="1"/>
              <a:t>і</a:t>
            </a:r>
            <a:r xmlns:a="http://schemas.openxmlformats.org/drawingml/2006/main">
              <a:rPr lang="uk" dirty="0"/>
              <a:t> </a:t>
            </a:r>
            <a:r xmlns:a="http://schemas.openxmlformats.org/drawingml/2006/main">
              <a:rPr lang="uk" dirty="0" err="1"/>
              <a:t>непрямий</a:t>
            </a:r>
            <a:r xmlns:a="http://schemas.openxmlformats.org/drawingml/2006/main">
              <a:rPr lang="uk" dirty="0"/>
              <a:t> </a:t>
            </a:r>
            <a:r xmlns:a="http://schemas.openxmlformats.org/drawingml/2006/main">
              <a:rPr lang="uk" dirty="0" err="1"/>
              <a:t>фінансування </a:t>
            </a:r>
            <a:r xmlns:a="http://schemas.openxmlformats.org/drawingml/2006/main">
              <a:rPr lang="uk" dirty="0"/>
              <a:t>)</a:t>
            </a:r>
          </a:p>
          <a:p>
            <a:r xmlns:a="http://schemas.openxmlformats.org/drawingml/2006/main">
              <a:rPr lang="uk" dirty="0"/>
              <a:t>Найцікавіше</a:t>
            </a:r>
            <a:r xmlns:a="http://schemas.openxmlformats.org/drawingml/2006/main">
              <a:rPr lang="uk" dirty="0" err="1"/>
              <a:t>​</a:t>
            </a:r>
            <a:r xmlns:a="http://schemas.openxmlformats.org/drawingml/2006/main">
              <a:rPr lang="uk" dirty="0"/>
              <a:t> </a:t>
            </a:r>
            <a:r xmlns:a="http://schemas.openxmlformats.org/drawingml/2006/main">
              <a:rPr lang="uk" dirty="0" err="1"/>
              <a:t>дзвінки</a:t>
            </a:r>
            <a:r xmlns:a="http://schemas.openxmlformats.org/drawingml/2006/main">
              <a:rPr lang="uk" dirty="0"/>
              <a:t> </a:t>
            </a:r>
            <a:r xmlns:a="http://schemas.openxmlformats.org/drawingml/2006/main">
              <a:rPr lang="uk" dirty="0" err="1"/>
              <a:t>для</a:t>
            </a:r>
            <a:r xmlns:a="http://schemas.openxmlformats.org/drawingml/2006/main">
              <a:rPr lang="uk" dirty="0"/>
              <a:t> </a:t>
            </a:r>
            <a:r xmlns:a="http://schemas.openxmlformats.org/drawingml/2006/main">
              <a:rPr lang="uk" dirty="0" err="1"/>
              <a:t>підприємці </a:t>
            </a:r>
            <a:r xmlns:a="http://schemas.openxmlformats.org/drawingml/2006/main">
              <a:rPr lang="uk" dirty="0"/>
              <a:t>:</a:t>
            </a:r>
          </a:p>
          <a:p>
            <a:pPr xmlns:a="http://schemas.openxmlformats.org/drawingml/2006/main" lvl="1"/>
            <a:r xmlns:a="http://schemas.openxmlformats.org/drawingml/2006/main">
              <a:rPr lang="uk" dirty="0"/>
              <a:t>H2020 SME Instrument Phase 1 (50 тис. євро), 2 (2,5 млн. євро), 3 (підтримка)</a:t>
            </a:r>
          </a:p>
          <a:p>
            <a:pPr xmlns:a="http://schemas.openxmlformats.org/drawingml/2006/main" lvl="1"/>
            <a:r xmlns:a="http://schemas.openxmlformats.org/drawingml/2006/main">
              <a:rPr lang="uk" dirty="0" err="1"/>
              <a:t>Ключ </a:t>
            </a:r>
            <a:r xmlns:a="http://schemas.openxmlformats.org/drawingml/2006/main">
              <a:rPr lang="uk" dirty="0"/>
              <a:t>Erasmus+</a:t>
            </a:r>
            <a:r xmlns:a="http://schemas.openxmlformats.org/drawingml/2006/main">
              <a:rPr lang="uk" dirty="0"/>
              <a:t> </a:t>
            </a:r>
            <a:r xmlns:a="http://schemas.openxmlformats.org/drawingml/2006/main">
              <a:rPr lang="uk" dirty="0" err="1"/>
              <a:t>Дія </a:t>
            </a:r>
            <a:r xmlns:a="http://schemas.openxmlformats.org/drawingml/2006/main">
              <a:rPr lang="uk" dirty="0"/>
              <a:t>2</a:t>
            </a:r>
          </a:p>
          <a:p>
            <a:r xmlns:a="http://schemas.openxmlformats.org/drawingml/2006/main">
              <a:rPr lang="uk" dirty="0" err="1"/>
              <a:t>Інші </a:t>
            </a:r>
            <a:r xmlns:a="http://schemas.openxmlformats.org/drawingml/2006/main">
              <a:rPr lang="uk" dirty="0"/>
              <a:t>( </a:t>
            </a:r>
            <a:r xmlns:a="http://schemas.openxmlformats.org/drawingml/2006/main">
              <a:rPr lang="uk" dirty="0" err="1"/>
              <a:t>не </a:t>
            </a:r>
            <a:r xmlns:a="http://schemas.openxmlformats.org/drawingml/2006/main">
              <a:rPr lang="uk" dirty="0"/>
              <a:t>ЄС):</a:t>
            </a:r>
          </a:p>
          <a:p>
            <a:pPr xmlns:a="http://schemas.openxmlformats.org/drawingml/2006/main" lvl="1"/>
            <a:r xmlns:a="http://schemas.openxmlformats.org/drawingml/2006/main">
              <a:rPr lang="uk" dirty="0" err="1"/>
              <a:t>Норвегія</a:t>
            </a:r>
            <a:r xmlns:a="http://schemas.openxmlformats.org/drawingml/2006/main">
              <a:rPr lang="uk" dirty="0"/>
              <a:t> </a:t>
            </a:r>
            <a:r xmlns:a="http://schemas.openxmlformats.org/drawingml/2006/main">
              <a:rPr lang="uk" dirty="0" err="1"/>
              <a:t>гранти</a:t>
            </a:r>
            <a:endParaRPr xmlns:a="http://schemas.openxmlformats.org/drawingml/2006/main" lang="sl-SI" dirty="0"/>
          </a:p>
        </p:txBody>
      </p:sp>
      <p:pic>
        <p:nvPicPr>
          <p:cNvPr id="4" name="Picture 6" descr="A screenshot of a cell phone&#10;&#10;Description generated with high confidence">
            <a:extLst>
              <a:ext uri="{FF2B5EF4-FFF2-40B4-BE49-F238E27FC236}">
                <a16:creationId xmlns:a16="http://schemas.microsoft.com/office/drawing/2014/main" id="{03C30215-20B4-46AC-854E-17FADEF0A0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437" r="19223"/>
          <a:stretch/>
        </p:blipFill>
        <p:spPr>
          <a:xfrm>
            <a:off x="8400256" y="1366016"/>
            <a:ext cx="3791744" cy="5491971"/>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056923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a:t>Початок </a:t>
            </a:r>
            <a:r xmlns:a="http://schemas.openxmlformats.org/drawingml/2006/main">
              <a:rPr lang="uk" dirty="0" err="1"/>
              <a:t>бізнесу </a:t>
            </a:r>
            <a:r xmlns:a="http://schemas.openxmlformats.org/drawingml/2006/main">
              <a:rPr lang="uk" dirty="0" err="1"/>
              <a:t>та</a:t>
            </a:r>
            <a:r xmlns:a="http://schemas.openxmlformats.org/drawingml/2006/main">
              <a:rPr lang="uk" dirty="0"/>
              <a:t> </a:t>
            </a:r>
            <a:r xmlns:a="http://schemas.openxmlformats.org/drawingml/2006/main">
              <a:rPr lang="uk" dirty="0" err="1"/>
              <a:t>розвитку</a:t>
            </a:r>
            <a:endParaRPr xmlns:a="http://schemas.openxmlformats.org/drawingml/2006/main" lang="sl-SI" dirty="0"/>
          </a:p>
        </p:txBody>
      </p:sp>
      <p:sp>
        <p:nvSpPr>
          <p:cNvPr id="14" name="Text Placeholder 13">
            <a:extLst>
              <a:ext uri="{FF2B5EF4-FFF2-40B4-BE49-F238E27FC236}">
                <a16:creationId xmlns:a16="http://schemas.microsoft.com/office/drawing/2014/main" id="{A8B209F6-1898-C383-E7B1-496A2C1768A0}"/>
              </a:ext>
            </a:extLst>
          </p:cNvPr>
          <p:cNvSpPr>
            <a:spLocks noGrp="1"/>
          </p:cNvSpPr>
          <p:nvPr>
            <p:ph type="body" idx="1"/>
          </p:nvPr>
        </p:nvSpPr>
        <p:spPr>
          <a:xfrm>
            <a:off x="838199" y="1825624"/>
            <a:ext cx="10313709" cy="4528041"/>
          </a:xfrm>
        </p:spPr>
        <p:txBody>
          <a:bodyPr>
            <a:normAutofit fontScale="70000" lnSpcReduction="20000"/>
          </a:bodyPr>
          <a:lstStyle/>
          <a:p>
            <a:pPr xmlns:a="http://schemas.openxmlformats.org/drawingml/2006/main" marL="114300" indent="0" algn="just">
              <a:buNone/>
            </a:pPr>
            <a:r xmlns:a="http://schemas.openxmlformats.org/drawingml/2006/main">
              <a:rPr lang="uk" b="1" i="0" dirty="0">
                <a:effectLst/>
                <a:highlight>
                  <a:srgbClr val="FFFFFF"/>
                </a:highlight>
                <a:latin typeface="+mn-lt"/>
              </a:rPr>
              <a:t>Етап II: Виживання</a:t>
            </a:r>
          </a:p>
          <a:p>
            <a:pPr xmlns:a="http://schemas.openxmlformats.org/drawingml/2006/main" algn="just"/>
            <a:r xmlns:a="http://schemas.openxmlformats.org/drawingml/2006/main">
              <a:rPr lang="uk" b="0" i="0" dirty="0">
                <a:effectLst/>
                <a:highlight>
                  <a:srgbClr val="FFFFFF"/>
                </a:highlight>
                <a:latin typeface="+mn-lt"/>
              </a:rPr>
              <a:t>Досягнувши цього етапу, бізнес продемонстрував, що він є працездатним суб’єктом господарювання. Він має достатньо клієнтів і достатньо задовольняє їх своїми продуктами чи послугами, щоб утримати їх. Ключова проблема таким чином переходить від простого існування до співвідношення між доходами та витратами. Основні проблеми такі:</a:t>
            </a:r>
          </a:p>
          <a:p>
            <a:pPr xmlns:a="http://schemas.openxmlformats.org/drawingml/2006/main" algn="just">
              <a:buFont typeface="Arial" panose="020B0604020202020204" pitchFamily="34" charset="0"/>
              <a:buChar char="•"/>
            </a:pPr>
            <a:r xmlns:a="http://schemas.openxmlformats.org/drawingml/2006/main">
              <a:rPr lang="uk" b="0" i="0" dirty="0">
                <a:effectLst/>
                <a:highlight>
                  <a:srgbClr val="FFFFFF"/>
                </a:highlight>
                <a:latin typeface="+mn-lt"/>
              </a:rPr>
              <a:t>У короткостроковій перспективі, чи можемо ми отримати достатньо готівки, щоб отримати беззбитковість і покрити ремонт або заміну наших капітальних активів, коли вони зношуються?</a:t>
            </a:r>
          </a:p>
          <a:p>
            <a:pPr xmlns:a="http://schemas.openxmlformats.org/drawingml/2006/main" algn="just">
              <a:buFont typeface="Arial" panose="020B0604020202020204" pitchFamily="34" charset="0"/>
              <a:buChar char="•"/>
            </a:pPr>
            <a:r xmlns:a="http://schemas.openxmlformats.org/drawingml/2006/main">
              <a:rPr lang="uk" b="0" i="0" dirty="0">
                <a:effectLst/>
                <a:highlight>
                  <a:srgbClr val="FFFFFF"/>
                </a:highlight>
                <a:latin typeface="+mn-lt"/>
              </a:rPr>
              <a:t>Чи можемо ми, як мінімум, створити достатній грошовий потік, щоб залишатися в бізнесі та фінансувати зростання до розміру, який є достатньо великим, враховуючи нашу галузь і ринкову нішу, щоб отримати економічну віддачу від наших активів і праці?</a:t>
            </a:r>
          </a:p>
          <a:p>
            <a:pPr xmlns:a="http://schemas.openxmlformats.org/drawingml/2006/main" algn="just"/>
            <a:r xmlns:a="http://schemas.openxmlformats.org/drawingml/2006/main">
              <a:rPr lang="uk" b="0" i="0" dirty="0">
                <a:effectLst/>
                <a:highlight>
                  <a:srgbClr val="FFFFFF"/>
                </a:highlight>
                <a:latin typeface="+mn-lt"/>
              </a:rPr>
              <a:t>Організація поки що проста. Компанія може мати обмежену кількість співробітників під керівництвом менеджера з продажу або головного майстра. Жоден з них не приймає важливих рішень самостійно, а замість цього виконує досить чітко визначені накази власника.</a:t>
            </a:r>
          </a:p>
          <a:p>
            <a:pPr xmlns:a="http://schemas.openxmlformats.org/drawingml/2006/main" algn="just"/>
            <a:r xmlns:a="http://schemas.openxmlformats.org/drawingml/2006/main">
              <a:rPr lang="uk" b="0" i="0" dirty="0">
                <a:effectLst/>
                <a:highlight>
                  <a:srgbClr val="FFFFFF"/>
                </a:highlight>
                <a:latin typeface="+mn-lt"/>
              </a:rPr>
              <a:t>Розробка систем мінімальна. Формальне планування – це, в кращому випадку, прогнозування грошових коштів. Основною метою все ще залишається виживання, а власник все ще є синонімом бізнесу.</a:t>
            </a:r>
          </a:p>
          <a:p>
            <a:endParaRPr lang="en-US" dirty="0"/>
          </a:p>
        </p:txBody>
      </p:sp>
    </p:spTree>
    <p:extLst>
      <p:ext uri="{BB962C8B-B14F-4D97-AF65-F5344CB8AC3E}">
        <p14:creationId xmlns:p14="http://schemas.microsoft.com/office/powerpoint/2010/main" val="3250539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a:t>Початок </a:t>
            </a:r>
            <a:r xmlns:a="http://schemas.openxmlformats.org/drawingml/2006/main">
              <a:rPr lang="uk" dirty="0" err="1"/>
              <a:t>бізнесу </a:t>
            </a:r>
            <a:r xmlns:a="http://schemas.openxmlformats.org/drawingml/2006/main">
              <a:rPr lang="uk" dirty="0" err="1"/>
              <a:t>та</a:t>
            </a:r>
            <a:r xmlns:a="http://schemas.openxmlformats.org/drawingml/2006/main">
              <a:rPr lang="uk" dirty="0"/>
              <a:t> </a:t>
            </a:r>
            <a:r xmlns:a="http://schemas.openxmlformats.org/drawingml/2006/main">
              <a:rPr lang="uk" dirty="0" err="1"/>
              <a:t>розвитку</a:t>
            </a:r>
            <a:endParaRPr xmlns:a="http://schemas.openxmlformats.org/drawingml/2006/main" lang="sl-SI" dirty="0"/>
          </a:p>
        </p:txBody>
      </p:sp>
      <p:sp>
        <p:nvSpPr>
          <p:cNvPr id="14" name="Text Placeholder 13">
            <a:extLst>
              <a:ext uri="{FF2B5EF4-FFF2-40B4-BE49-F238E27FC236}">
                <a16:creationId xmlns:a16="http://schemas.microsoft.com/office/drawing/2014/main" id="{A8B209F6-1898-C383-E7B1-496A2C1768A0}"/>
              </a:ext>
            </a:extLst>
          </p:cNvPr>
          <p:cNvSpPr>
            <a:spLocks noGrp="1"/>
          </p:cNvSpPr>
          <p:nvPr>
            <p:ph type="body" idx="1"/>
          </p:nvPr>
        </p:nvSpPr>
        <p:spPr>
          <a:xfrm>
            <a:off x="838200" y="1690688"/>
            <a:ext cx="10313709" cy="4528041"/>
          </a:xfrm>
        </p:spPr>
        <p:txBody>
          <a:bodyPr>
            <a:normAutofit/>
          </a:bodyPr>
          <a:lstStyle/>
          <a:p>
            <a:pPr xmlns:a="http://schemas.openxmlformats.org/drawingml/2006/main" marL="114300" indent="0" algn="just">
              <a:buNone/>
            </a:pPr>
            <a:r xmlns:a="http://schemas.openxmlformats.org/drawingml/2006/main">
              <a:rPr lang="uk" b="1" i="0" dirty="0">
                <a:effectLst/>
                <a:highlight>
                  <a:srgbClr val="FFFFFF"/>
                </a:highlight>
                <a:latin typeface="Arial" panose="020B0604020202020204" pitchFamily="34" charset="0"/>
                <a:cs typeface="Arial" panose="020B0604020202020204" pitchFamily="34" charset="0"/>
              </a:rPr>
              <a:t>Етап III: Успіх</a:t>
            </a:r>
          </a:p>
          <a:p>
            <a:pPr xmlns:a="http://schemas.openxmlformats.org/drawingml/2006/main" algn="just"/>
            <a:r xmlns:a="http://schemas.openxmlformats.org/drawingml/2006/main">
              <a:rPr lang="uk" sz="2000" b="0" i="0" dirty="0">
                <a:effectLst/>
                <a:highlight>
                  <a:srgbClr val="FFFFFF"/>
                </a:highlight>
                <a:latin typeface="Arial" panose="020B0604020202020204" pitchFamily="34" charset="0"/>
                <a:cs typeface="Arial" panose="020B0604020202020204" pitchFamily="34" charset="0"/>
              </a:rPr>
              <a:t>Рішення, яке стоїть перед власниками на цьому етапі, полягає в тому, чи використовувати досягнення компанії та розширюватися, чи підтримувати компанію стабільною та прибутковою, забезпечуючи основу для альтернативної діяльності власника. Таким чином, ключовим питанням є те, чи використовувати компанію як платформу для зростання чи як засіб підтримки для власників, коли вони повністю або частково відходять від компанії. Організаційно компанія виросла досить велика, щоб у багатьох випадках вимагати від функціональних менеджерів взяти на себе певні обов’язки, які виконує власник. Менеджери мають бути компетентними, але не обов’язково висококваліфікованими, оскільки їхній перспективний потенціал обмежений корпоративними цілями. Грошових коштів достатньо, і головна проблема полягає в тому, щоб уникнути їх відтоку в періоди процвітання на шкоду здатності компанії протистояти неминучим важким часам.</a:t>
            </a:r>
            <a:endParaRPr xmlns:a="http://schemas.openxmlformats.org/drawingml/2006/main" lang="en-US" sz="2000" dirty="0">
              <a:highlight>
                <a:srgbClr val="FFFFFF"/>
              </a:highlight>
              <a:latin typeface="Arial" panose="020B0604020202020204" pitchFamily="34" charset="0"/>
              <a:cs typeface="Arial" panose="020B0604020202020204" pitchFamily="34" charset="0"/>
            </a:endParaRPr>
          </a:p>
          <a:p>
            <a:pPr algn="l"/>
            <a:endParaRPr lang="en-US" dirty="0"/>
          </a:p>
        </p:txBody>
      </p:sp>
    </p:spTree>
    <p:extLst>
      <p:ext uri="{BB962C8B-B14F-4D97-AF65-F5344CB8AC3E}">
        <p14:creationId xmlns:p14="http://schemas.microsoft.com/office/powerpoint/2010/main" val="1315764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a:t>Початок </a:t>
            </a:r>
            <a:r xmlns:a="http://schemas.openxmlformats.org/drawingml/2006/main">
              <a:rPr lang="uk" dirty="0" err="1"/>
              <a:t>бізнесу </a:t>
            </a:r>
            <a:r xmlns:a="http://schemas.openxmlformats.org/drawingml/2006/main">
              <a:rPr lang="uk" dirty="0" err="1"/>
              <a:t>та</a:t>
            </a:r>
            <a:r xmlns:a="http://schemas.openxmlformats.org/drawingml/2006/main">
              <a:rPr lang="uk" dirty="0"/>
              <a:t> </a:t>
            </a:r>
            <a:r xmlns:a="http://schemas.openxmlformats.org/drawingml/2006/main">
              <a:rPr lang="uk" dirty="0" err="1"/>
              <a:t>розвитку</a:t>
            </a:r>
            <a:endParaRPr xmlns:a="http://schemas.openxmlformats.org/drawingml/2006/main" lang="sl-SI" dirty="0"/>
          </a:p>
        </p:txBody>
      </p:sp>
      <p:sp>
        <p:nvSpPr>
          <p:cNvPr id="14" name="Text Placeholder 13">
            <a:extLst>
              <a:ext uri="{FF2B5EF4-FFF2-40B4-BE49-F238E27FC236}">
                <a16:creationId xmlns:a16="http://schemas.microsoft.com/office/drawing/2014/main" id="{A8B209F6-1898-C383-E7B1-496A2C1768A0}"/>
              </a:ext>
            </a:extLst>
          </p:cNvPr>
          <p:cNvSpPr>
            <a:spLocks noGrp="1"/>
          </p:cNvSpPr>
          <p:nvPr>
            <p:ph type="body" idx="1"/>
          </p:nvPr>
        </p:nvSpPr>
        <p:spPr>
          <a:xfrm>
            <a:off x="838200" y="1690688"/>
            <a:ext cx="10313709" cy="4528041"/>
          </a:xfrm>
        </p:spPr>
        <p:txBody>
          <a:bodyPr>
            <a:normAutofit fontScale="62500" lnSpcReduction="20000"/>
          </a:bodyPr>
          <a:lstStyle/>
          <a:p>
            <a:pPr xmlns:a="http://schemas.openxmlformats.org/drawingml/2006/main" marL="114300" indent="0" algn="just">
              <a:buNone/>
            </a:pPr>
            <a:r xmlns:a="http://schemas.openxmlformats.org/drawingml/2006/main">
              <a:rPr lang="uk" b="1" i="0" dirty="0">
                <a:effectLst/>
                <a:highlight>
                  <a:srgbClr val="FFFFFF"/>
                </a:highlight>
                <a:latin typeface="Arial" panose="020B0604020202020204" pitchFamily="34" charset="0"/>
                <a:cs typeface="Arial" panose="020B0604020202020204" pitchFamily="34" charset="0"/>
              </a:rPr>
              <a:t>Етап IV: Зліт</a:t>
            </a:r>
          </a:p>
          <a:p>
            <a:pPr marL="114300" indent="0" algn="just">
              <a:buNone/>
            </a:pPr>
            <a:endParaRPr lang="en-US" b="1" i="0" dirty="0">
              <a:effectLst/>
              <a:highlight>
                <a:srgbClr val="FFFFFF"/>
              </a:highlight>
              <a:latin typeface="Arial" panose="020B0604020202020204" pitchFamily="34" charset="0"/>
              <a:cs typeface="Arial" panose="020B0604020202020204" pitchFamily="34" charset="0"/>
            </a:endParaRPr>
          </a:p>
          <a:p>
            <a:pPr xmlns:a="http://schemas.openxmlformats.org/drawingml/2006/main" algn="just"/>
            <a:r xmlns:a="http://schemas.openxmlformats.org/drawingml/2006/main">
              <a:rPr lang="uk" b="0" i="0" dirty="0">
                <a:effectLst/>
                <a:highlight>
                  <a:srgbClr val="FFFFFF"/>
                </a:highlight>
                <a:latin typeface="Arial" panose="020B0604020202020204" pitchFamily="34" charset="0"/>
                <a:cs typeface="Arial" panose="020B0604020202020204" pitchFamily="34" charset="0"/>
              </a:rPr>
              <a:t>На цьому етапі ключові проблеми полягають у тому, як швидко розвиватися та як фінансувати це зростання. Отже, найважливіші питання стосуються наступних сфер:</a:t>
            </a:r>
          </a:p>
          <a:p>
            <a:pPr xmlns:a="http://schemas.openxmlformats.org/drawingml/2006/main" algn="just"/>
            <a:r xmlns:a="http://schemas.openxmlformats.org/drawingml/2006/main">
              <a:rPr lang="uk" b="0" i="1" dirty="0">
                <a:effectLst/>
                <a:highlight>
                  <a:srgbClr val="FFFFFF"/>
                </a:highlight>
                <a:latin typeface="Arial" panose="020B0604020202020204" pitchFamily="34" charset="0"/>
                <a:cs typeface="Arial" panose="020B0604020202020204" pitchFamily="34" charset="0"/>
              </a:rPr>
              <a:t>Делегування. </a:t>
            </a:r>
            <a:r xmlns:a="http://schemas.openxmlformats.org/drawingml/2006/main">
              <a:rPr lang="uk" b="0" i="0" dirty="0">
                <a:effectLst/>
                <a:highlight>
                  <a:srgbClr val="FFFFFF"/>
                </a:highlight>
                <a:latin typeface="Arial" panose="020B0604020202020204" pitchFamily="34" charset="0"/>
                <a:cs typeface="Arial" panose="020B0604020202020204" pitchFamily="34" charset="0"/>
              </a:rPr>
              <a:t>Чи може власник делегувати відповідальність іншим особам для підвищення ефективності управління підприємством, яке швидко розвивається та стає дедалі складнішим? Крім того, чи дія буде справжнім делегуванням повноважень із контролем ефективності та готовністю бачити допущені помилки, чи це буде зречення, як це часто буває?</a:t>
            </a:r>
          </a:p>
          <a:p>
            <a:pPr xmlns:a="http://schemas.openxmlformats.org/drawingml/2006/main" algn="just"/>
            <a:r xmlns:a="http://schemas.openxmlformats.org/drawingml/2006/main">
              <a:rPr lang="uk" b="0" i="1" dirty="0">
                <a:effectLst/>
                <a:highlight>
                  <a:srgbClr val="FFFFFF"/>
                </a:highlight>
                <a:latin typeface="Arial" panose="020B0604020202020204" pitchFamily="34" charset="0"/>
                <a:cs typeface="Arial" panose="020B0604020202020204" pitchFamily="34" charset="0"/>
              </a:rPr>
              <a:t>Грошові кошти – </a:t>
            </a:r>
            <a:r xmlns:a="http://schemas.openxmlformats.org/drawingml/2006/main">
              <a:rPr lang="uk" b="0" i="0" dirty="0">
                <a:effectLst/>
                <a:highlight>
                  <a:srgbClr val="FFFFFF"/>
                </a:highlight>
                <a:latin typeface="Arial" panose="020B0604020202020204" pitchFamily="34" charset="0"/>
                <a:cs typeface="Arial" panose="020B0604020202020204" pitchFamily="34" charset="0"/>
              </a:rPr>
              <a:t>чи буде їх достатньо, щоб задовольнити великі потреби, які приносить зростання (часто вимагає готовності з боку власника терпіти високе співвідношення боргу та власного капіталу) і грошовий потік, який не підривається неадекватним контролем витрат або непродуманими інвестиціями, спричиненими через нетерпіння власника?</a:t>
            </a:r>
          </a:p>
          <a:p>
            <a:pPr xmlns:a="http://schemas.openxmlformats.org/drawingml/2006/main" algn="just"/>
            <a:r xmlns:a="http://schemas.openxmlformats.org/drawingml/2006/main">
              <a:rPr lang="uk" b="0" i="0" dirty="0">
                <a:effectLst/>
                <a:highlight>
                  <a:srgbClr val="FFFFFF"/>
                </a:highlight>
                <a:latin typeface="Arial" panose="020B0604020202020204" pitchFamily="34" charset="0"/>
                <a:cs typeface="Arial" panose="020B0604020202020204" pitchFamily="34" charset="0"/>
              </a:rPr>
              <a:t>Організація децентралізована і, принаймні частково, </a:t>
            </a:r>
            <a:r xmlns:a="http://schemas.openxmlformats.org/drawingml/2006/main">
              <a:rPr lang="uk" b="0" i="0" dirty="0" err="1">
                <a:effectLst/>
                <a:highlight>
                  <a:srgbClr val="FFFFFF"/>
                </a:highlight>
                <a:latin typeface="Arial" panose="020B0604020202020204" pitchFamily="34" charset="0"/>
                <a:cs typeface="Arial" panose="020B0604020202020204" pitchFamily="34" charset="0"/>
              </a:rPr>
              <a:t>поділена на підрозділи </a:t>
            </a:r>
            <a:r xmlns:a="http://schemas.openxmlformats.org/drawingml/2006/main">
              <a:rPr lang="uk" b="0" i="0" dirty="0">
                <a:effectLst/>
                <a:highlight>
                  <a:srgbClr val="FFFFFF"/>
                </a:highlight>
                <a:latin typeface="Arial" panose="020B0604020202020204" pitchFamily="34" charset="0"/>
                <a:cs typeface="Arial" panose="020B0604020202020204" pitchFamily="34" charset="0"/>
              </a:rPr>
              <a:t>— як правило, у сфері продажів або виробництва. Ключові менеджери повинні бути дуже компетентними, щоб справлятися зі зростаючим і складним бізнес-середовищем. Системи, напружені зростанням, стають все більш витонченими та розгалуженими. </a:t>
            </a:r>
            <a:r xmlns:a="http://schemas.openxmlformats.org/drawingml/2006/main">
              <a:rPr lang="uk" b="0" i="0" dirty="0">
                <a:effectLst/>
                <a:highlight>
                  <a:srgbClr val="FFFFFF"/>
                </a:highlight>
                <a:latin typeface="Arial" panose="020B0604020202020204" pitchFamily="34" charset="0"/>
                <a:cs typeface="Arial" panose="020B0604020202020204" pitchFamily="34" charset="0"/>
              </a:rPr>
              <a:t>Здійснюється </a:t>
            </a:r>
            <a:r xmlns:a="http://schemas.openxmlformats.org/drawingml/2006/main">
              <a:rPr lang="uk" b="0" i="0" dirty="0">
                <a:effectLst/>
                <a:highlight>
                  <a:srgbClr val="FFFFFF"/>
                </a:highlight>
                <a:latin typeface="Arial" panose="020B0604020202020204" pitchFamily="34" charset="0"/>
                <a:cs typeface="Arial" panose="020B0604020202020204" pitchFamily="34" charset="0"/>
              </a:rPr>
              <a:t>як </a:t>
            </a:r>
            <a:r xmlns:a="http://schemas.openxmlformats.org/drawingml/2006/main">
              <a:rPr lang="uk" b="0" i="1" dirty="0">
                <a:effectLst/>
                <a:highlight>
                  <a:srgbClr val="FFFFFF"/>
                </a:highlight>
                <a:latin typeface="Arial" panose="020B0604020202020204" pitchFamily="34" charset="0"/>
                <a:cs typeface="Arial" panose="020B0604020202020204" pitchFamily="34" charset="0"/>
              </a:rPr>
              <a:t>оперативне </a:t>
            </a:r>
            <a:r xmlns:a="http://schemas.openxmlformats.org/drawingml/2006/main">
              <a:rPr lang="uk" b="0" i="0" dirty="0">
                <a:effectLst/>
                <a:highlight>
                  <a:srgbClr val="FFFFFF"/>
                </a:highlight>
                <a:latin typeface="Arial" panose="020B0604020202020204" pitchFamily="34" charset="0"/>
                <a:cs typeface="Arial" panose="020B0604020202020204" pitchFamily="34" charset="0"/>
              </a:rPr>
              <a:t>, так і </a:t>
            </a:r>
            <a:r xmlns:a="http://schemas.openxmlformats.org/drawingml/2006/main">
              <a:rPr lang="uk" b="0" i="1" dirty="0">
                <a:effectLst/>
                <a:highlight>
                  <a:srgbClr val="FFFFFF"/>
                </a:highlight>
                <a:latin typeface="Arial" panose="020B0604020202020204" pitchFamily="34" charset="0"/>
                <a:cs typeface="Arial" panose="020B0604020202020204" pitchFamily="34" charset="0"/>
              </a:rPr>
              <a:t>стратегічне планування, яке залучає конкретних менеджерів. </a:t>
            </a:r>
            <a:r xmlns:a="http://schemas.openxmlformats.org/drawingml/2006/main">
              <a:rPr lang="uk" b="0" i="0" dirty="0">
                <a:effectLst/>
                <a:highlight>
                  <a:srgbClr val="FFFFFF"/>
                </a:highlight>
                <a:latin typeface="Arial" panose="020B0604020202020204" pitchFamily="34" charset="0"/>
                <a:cs typeface="Arial" panose="020B0604020202020204" pitchFamily="34" charset="0"/>
              </a:rPr>
              <a:t>Власник і бізнес стали досить роздільними, але в компанії все ще домінують як присутність власника, так і контроль над акціями.</a:t>
            </a:r>
          </a:p>
          <a:p>
            <a:endParaRPr lang="en-US" dirty="0"/>
          </a:p>
        </p:txBody>
      </p:sp>
    </p:spTree>
    <p:extLst>
      <p:ext uri="{BB962C8B-B14F-4D97-AF65-F5344CB8AC3E}">
        <p14:creationId xmlns:p14="http://schemas.microsoft.com/office/powerpoint/2010/main" val="2669789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a:t>Початок </a:t>
            </a:r>
            <a:r xmlns:a="http://schemas.openxmlformats.org/drawingml/2006/main">
              <a:rPr lang="uk" dirty="0" err="1"/>
              <a:t>бізнесу </a:t>
            </a:r>
            <a:r xmlns:a="http://schemas.openxmlformats.org/drawingml/2006/main">
              <a:rPr lang="uk" dirty="0" err="1"/>
              <a:t>та</a:t>
            </a:r>
            <a:r xmlns:a="http://schemas.openxmlformats.org/drawingml/2006/main">
              <a:rPr lang="uk" dirty="0"/>
              <a:t> </a:t>
            </a:r>
            <a:r xmlns:a="http://schemas.openxmlformats.org/drawingml/2006/main">
              <a:rPr lang="uk" dirty="0" err="1"/>
              <a:t>розвитку</a:t>
            </a:r>
            <a:endParaRPr xmlns:a="http://schemas.openxmlformats.org/drawingml/2006/main" lang="sl-SI" dirty="0"/>
          </a:p>
        </p:txBody>
      </p:sp>
      <p:sp>
        <p:nvSpPr>
          <p:cNvPr id="14" name="Text Placeholder 13">
            <a:extLst>
              <a:ext uri="{FF2B5EF4-FFF2-40B4-BE49-F238E27FC236}">
                <a16:creationId xmlns:a16="http://schemas.microsoft.com/office/drawing/2014/main" id="{A8B209F6-1898-C383-E7B1-496A2C1768A0}"/>
              </a:ext>
            </a:extLst>
          </p:cNvPr>
          <p:cNvSpPr>
            <a:spLocks noGrp="1"/>
          </p:cNvSpPr>
          <p:nvPr>
            <p:ph type="body" idx="1"/>
          </p:nvPr>
        </p:nvSpPr>
        <p:spPr>
          <a:xfrm>
            <a:off x="838199" y="1825624"/>
            <a:ext cx="10313709" cy="4528041"/>
          </a:xfrm>
        </p:spPr>
        <p:txBody>
          <a:bodyPr>
            <a:normAutofit fontScale="70000" lnSpcReduction="20000"/>
          </a:bodyPr>
          <a:lstStyle/>
          <a:p>
            <a:pPr xmlns:a="http://schemas.openxmlformats.org/drawingml/2006/main" marL="114300" indent="0" algn="just">
              <a:buNone/>
            </a:pPr>
            <a:r xmlns:a="http://schemas.openxmlformats.org/drawingml/2006/main">
              <a:rPr lang="uk" b="1" i="0" dirty="0">
                <a:effectLst/>
                <a:highlight>
                  <a:srgbClr val="FFFFFF"/>
                </a:highlight>
                <a:latin typeface="Arial" panose="020B0604020202020204" pitchFamily="34" charset="0"/>
                <a:cs typeface="Arial" panose="020B0604020202020204" pitchFamily="34" charset="0"/>
              </a:rPr>
              <a:t>Етап V: Зрілість ресурсу</a:t>
            </a:r>
          </a:p>
          <a:p>
            <a:pPr marL="114300" indent="0" algn="just">
              <a:buNone/>
            </a:pPr>
            <a:endParaRPr lang="en-US" b="1" i="0" dirty="0">
              <a:effectLst/>
              <a:highlight>
                <a:srgbClr val="FFFFFF"/>
              </a:highlight>
              <a:latin typeface="Arial" panose="020B0604020202020204" pitchFamily="34" charset="0"/>
              <a:cs typeface="Arial" panose="020B0604020202020204" pitchFamily="34" charset="0"/>
            </a:endParaRPr>
          </a:p>
          <a:p>
            <a:pPr xmlns:a="http://schemas.openxmlformats.org/drawingml/2006/main" algn="just"/>
            <a:r xmlns:a="http://schemas.openxmlformats.org/drawingml/2006/main">
              <a:rPr lang="uk" b="0" i="0" dirty="0">
                <a:effectLst/>
                <a:highlight>
                  <a:srgbClr val="FFFFFF"/>
                </a:highlight>
                <a:latin typeface="Arial" panose="020B0604020202020204" pitchFamily="34" charset="0"/>
                <a:cs typeface="Arial" panose="020B0604020202020204" pitchFamily="34" charset="0"/>
              </a:rPr>
              <a:t>Найбільшими турботами компанії, яка вступає на цю стадію, є, по-перше, консолідація та контроль фінансових прибутків, отриманих завдяки швидкому зростанню, і, по-друге, збереження переваг малого розміру, включаючи гнучкість реагування та підприємницький дух. Корпорація повинна розширити управлінську силу достатньо швидко, щоб усунути неефективність, яку може спричинити зростання, і професіоналізувати компанію за допомогою таких інструментів, як бюджети, стратегічне планування, управління за цілями та системи стандартних витрат, і робити це, не придушуючи її підприємницькі якості.</a:t>
            </a:r>
          </a:p>
          <a:p>
            <a:pPr xmlns:a="http://schemas.openxmlformats.org/drawingml/2006/main" algn="just"/>
            <a:r xmlns:a="http://schemas.openxmlformats.org/drawingml/2006/main">
              <a:rPr lang="uk" b="0" i="0" dirty="0">
                <a:effectLst/>
                <a:highlight>
                  <a:srgbClr val="FFFFFF"/>
                </a:highlight>
                <a:latin typeface="Arial" panose="020B0604020202020204" pitchFamily="34" charset="0"/>
                <a:cs typeface="Arial" panose="020B0604020202020204" pitchFamily="34" charset="0"/>
              </a:rPr>
              <a:t>Компанія на стадії V має персонал і фінансові ресурси для участі в детальному операційному та стратегічному плануванні. Управління децентралізоване, достатньо укомплектоване та досвідчене. І системи великі та добре розвинені. Власник і бізнес досить різні, як фінансово, так і операційно.</a:t>
            </a:r>
          </a:p>
          <a:p>
            <a:pPr xmlns:a="http://schemas.openxmlformats.org/drawingml/2006/main" algn="just"/>
            <a:r xmlns:a="http://schemas.openxmlformats.org/drawingml/2006/main">
              <a:rPr lang="uk" b="0" i="0" dirty="0">
                <a:effectLst/>
                <a:highlight>
                  <a:srgbClr val="FFFFFF"/>
                </a:highlight>
                <a:latin typeface="Arial" panose="020B0604020202020204" pitchFamily="34" charset="0"/>
                <a:cs typeface="Arial" panose="020B0604020202020204" pitchFamily="34" charset="0"/>
              </a:rPr>
              <a:t>Зараз компанія прибула. Він має такі переваги, як розмір, фінансові ресурси та управлінський талант. Якщо він зможе зберегти свій підприємницький дух, він стане грізною силою на ринку. Якщо ні, він може увійти в шосту стадію роду: окостеніння.</a:t>
            </a:r>
          </a:p>
          <a:p>
            <a:endParaRPr lang="en-US" dirty="0"/>
          </a:p>
        </p:txBody>
      </p:sp>
    </p:spTree>
    <p:extLst>
      <p:ext uri="{BB962C8B-B14F-4D97-AF65-F5344CB8AC3E}">
        <p14:creationId xmlns:p14="http://schemas.microsoft.com/office/powerpoint/2010/main" val="4026448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xmlns:a="http://schemas.openxmlformats.org/drawingml/2006/main">
              <a:rPr lang="uk" dirty="0" err="1"/>
              <a:t>Фінансування</a:t>
            </a:r>
            <a:r xmlns:a="http://schemas.openxmlformats.org/drawingml/2006/main">
              <a:rPr lang="uk" dirty="0"/>
              <a:t> </a:t>
            </a:r>
            <a:r xmlns:a="http://schemas.openxmlformats.org/drawingml/2006/main">
              <a:rPr lang="uk" dirty="0" err="1"/>
              <a:t>джерела</a:t>
            </a:r>
            <a:r xmlns:a="http://schemas.openxmlformats.org/drawingml/2006/main">
              <a:rPr lang="uk" dirty="0"/>
              <a:t> </a:t>
            </a:r>
            <a:r xmlns:a="http://schemas.openxmlformats.org/drawingml/2006/main">
              <a:rPr lang="uk" dirty="0" err="1"/>
              <a:t>класифікація</a:t>
            </a:r>
            <a:endParaRPr xmlns:a="http://schemas.openxmlformats.org/drawingml/2006/main" lang="sl-SI" dirty="0"/>
          </a:p>
        </p:txBody>
      </p:sp>
      <p:graphicFrame>
        <p:nvGraphicFramePr>
          <p:cNvPr id="4" name="Ograda vsebine 3">
            <a:extLst>
              <a:ext uri="{FF2B5EF4-FFF2-40B4-BE49-F238E27FC236}">
                <a16:creationId xmlns:a16="http://schemas.microsoft.com/office/drawing/2014/main" id="{DD3F52B0-1289-4848-9B72-76F38A71F646}"/>
              </a:ext>
            </a:extLst>
          </p:cNvPr>
          <p:cNvGraphicFramePr>
            <a:graphicFrameLocks noGrp="1"/>
          </p:cNvGraphicFramePr>
          <p:nvPr>
            <p:ph idx="1"/>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526904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4425</Words>
  <Application>Microsoft Office PowerPoint</Application>
  <PresentationFormat>Widescreen</PresentationFormat>
  <Paragraphs>472</Paragraphs>
  <Slides>49</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Fira Sans</vt:lpstr>
      <vt:lpstr>Wingdings</vt:lpstr>
      <vt:lpstr>Office Theme</vt:lpstr>
      <vt:lpstr>Commercialization</vt:lpstr>
      <vt:lpstr>Outline</vt:lpstr>
      <vt:lpstr>Business start-up and development</vt:lpstr>
      <vt:lpstr>Business start-up and development</vt:lpstr>
      <vt:lpstr>Business start-up and development</vt:lpstr>
      <vt:lpstr>Business start-up and development</vt:lpstr>
      <vt:lpstr>Business start-up and development</vt:lpstr>
      <vt:lpstr>Business start-up and development</vt:lpstr>
      <vt:lpstr>Funding sources classification</vt:lpstr>
      <vt:lpstr>Group discussion</vt:lpstr>
      <vt:lpstr>Which funding (by revenues)? </vt:lpstr>
      <vt:lpstr>Which funding (by revenues)? </vt:lpstr>
      <vt:lpstr>Which funding (by revenues)? </vt:lpstr>
      <vt:lpstr>Which funding? When?</vt:lpstr>
      <vt:lpstr>Which funding? When?</vt:lpstr>
      <vt:lpstr>Which funding? When?</vt:lpstr>
      <vt:lpstr>Which funding? When?</vt:lpstr>
      <vt:lpstr>Group discussion</vt:lpstr>
      <vt:lpstr>Personal and “love” money</vt:lpstr>
      <vt:lpstr>Private Equity</vt:lpstr>
      <vt:lpstr>Private equity - examples</vt:lpstr>
      <vt:lpstr>Business angels</vt:lpstr>
      <vt:lpstr>Business Angels</vt:lpstr>
      <vt:lpstr>Business Angels - types</vt:lpstr>
      <vt:lpstr>Business Angels - examples</vt:lpstr>
      <vt:lpstr>Business angels: how to get funding?</vt:lpstr>
      <vt:lpstr>Business Incubators</vt:lpstr>
      <vt:lpstr>Incubators – some EU examples</vt:lpstr>
      <vt:lpstr>How to join the business incubator?</vt:lpstr>
      <vt:lpstr>Venture Capital</vt:lpstr>
      <vt:lpstr>VC – Benefits, risks and examples</vt:lpstr>
      <vt:lpstr>VC, How to Get It?</vt:lpstr>
      <vt:lpstr>EU Funds</vt:lpstr>
      <vt:lpstr>EU projects, some examples</vt:lpstr>
      <vt:lpstr>Group discussion</vt:lpstr>
      <vt:lpstr>Before applying for public funding…</vt:lpstr>
      <vt:lpstr>Before applying for public funding…</vt:lpstr>
      <vt:lpstr>How to select the right EU funding programme…</vt:lpstr>
      <vt:lpstr>Crowdfunding</vt:lpstr>
      <vt:lpstr>Crowdfunding  - some examples</vt:lpstr>
      <vt:lpstr>How to start crowdfunding campaign?</vt:lpstr>
      <vt:lpstr>ICO (Initial Coin Offering)</vt:lpstr>
      <vt:lpstr>ICO</vt:lpstr>
      <vt:lpstr>Should you consider an ICO to fund your innovation?</vt:lpstr>
      <vt:lpstr>How much does ICO cost?</vt:lpstr>
      <vt:lpstr>So, should you use ICO?</vt:lpstr>
      <vt:lpstr>Summary: Benefits of blockchain and cryptocurrencies for entrepreneurs </vt:lpstr>
      <vt:lpstr>Some EU sources of Funding</vt:lpstr>
      <vt:lpstr>Access to finance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Commercialization</dc:title>
  <dc:creator>Tulip Gonsalves</dc:creator>
  <cp:lastModifiedBy>Tulip Gonsalves</cp:lastModifiedBy>
  <cp:revision>22</cp:revision>
  <dcterms:created xsi:type="dcterms:W3CDTF">2023-08-28T15:06:23Z</dcterms:created>
  <dcterms:modified xsi:type="dcterms:W3CDTF">2024-06-24T11:42:26Z</dcterms:modified>
</cp:coreProperties>
</file>