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256" r:id="rId2"/>
    <p:sldId id="292" r:id="rId3"/>
    <p:sldId id="326" r:id="rId4"/>
    <p:sldId id="293" r:id="rId5"/>
    <p:sldId id="294" r:id="rId6"/>
    <p:sldId id="295" r:id="rId7"/>
    <p:sldId id="296" r:id="rId8"/>
    <p:sldId id="297" r:id="rId9"/>
    <p:sldId id="299" r:id="rId10"/>
    <p:sldId id="300" r:id="rId11"/>
    <p:sldId id="301" r:id="rId12"/>
    <p:sldId id="302" r:id="rId13"/>
    <p:sldId id="303" r:id="rId14"/>
    <p:sldId id="304" r:id="rId15"/>
    <p:sldId id="305" r:id="rId16"/>
    <p:sldId id="308" r:id="rId17"/>
    <p:sldId id="309" r:id="rId18"/>
    <p:sldId id="310" r:id="rId19"/>
    <p:sldId id="312" r:id="rId20"/>
    <p:sldId id="313" r:id="rId21"/>
    <p:sldId id="314" r:id="rId22"/>
    <p:sldId id="315" r:id="rId23"/>
    <p:sldId id="320" r:id="rId24"/>
    <p:sldId id="322" r:id="rId25"/>
    <p:sldId id="323" r:id="rId26"/>
    <p:sldId id="324" r:id="rId27"/>
    <p:sldId id="325"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g3OZGJaLxendpBMjP6BcA0aNvp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381000" y="685800"/>
            <a:ext cx="6096000" cy="3429000"/>
          </a:xfrm>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46E2C264-1118-49D5-A62B-244C331CC437}" type="slidenum">
              <a:rPr lang="it-IT" smtClean="0"/>
              <a:pPr/>
              <a:t>22</a:t>
            </a:fld>
            <a:endParaRPr lang="it-IT"/>
          </a:p>
        </p:txBody>
      </p:sp>
    </p:spTree>
    <p:extLst>
      <p:ext uri="{BB962C8B-B14F-4D97-AF65-F5344CB8AC3E}">
        <p14:creationId xmlns:p14="http://schemas.microsoft.com/office/powerpoint/2010/main" val="1647392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3399FF"/>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12;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3399"/>
              </a:buClr>
              <a:buSzPts val="2400"/>
              <a:buNone/>
              <a:defRPr sz="2400"/>
            </a:lvl1pPr>
            <a:lvl2pPr lvl="1" algn="ctr">
              <a:lnSpc>
                <a:spcPct val="90000"/>
              </a:lnSpc>
              <a:spcBef>
                <a:spcPts val="500"/>
              </a:spcBef>
              <a:spcAft>
                <a:spcPts val="0"/>
              </a:spcAft>
              <a:buClr>
                <a:srgbClr val="003399"/>
              </a:buClr>
              <a:buSzPts val="2000"/>
              <a:buNone/>
              <a:defRPr sz="2000"/>
            </a:lvl2pPr>
            <a:lvl3pPr lvl="2" algn="ctr">
              <a:lnSpc>
                <a:spcPct val="90000"/>
              </a:lnSpc>
              <a:spcBef>
                <a:spcPts val="500"/>
              </a:spcBef>
              <a:spcAft>
                <a:spcPts val="0"/>
              </a:spcAft>
              <a:buClr>
                <a:srgbClr val="003399"/>
              </a:buClr>
              <a:buSzPts val="1800"/>
              <a:buNone/>
              <a:defRPr sz="1800"/>
            </a:lvl3pPr>
            <a:lvl4pPr lvl="3" algn="ctr">
              <a:lnSpc>
                <a:spcPct val="90000"/>
              </a:lnSpc>
              <a:spcBef>
                <a:spcPts val="500"/>
              </a:spcBef>
              <a:spcAft>
                <a:spcPts val="0"/>
              </a:spcAft>
              <a:buClr>
                <a:srgbClr val="003399"/>
              </a:buClr>
              <a:buSzPts val="1600"/>
              <a:buNone/>
              <a:defRPr sz="1600"/>
            </a:lvl4pPr>
            <a:lvl5pPr lvl="4" algn="ctr">
              <a:lnSpc>
                <a:spcPct val="90000"/>
              </a:lnSpc>
              <a:spcBef>
                <a:spcPts val="500"/>
              </a:spcBef>
              <a:spcAft>
                <a:spcPts val="0"/>
              </a:spcAft>
              <a:buClr>
                <a:srgbClr val="00339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5" name="Google Shape;15;p3"/>
          <p:cNvPicPr preferRelativeResize="0"/>
          <p:nvPr/>
        </p:nvPicPr>
        <p:blipFill rotWithShape="1">
          <a:blip r:embed="rId2">
            <a:alphaModFix/>
          </a:blip>
          <a:srcRect/>
          <a:stretch/>
        </p:blipFill>
        <p:spPr>
          <a:xfrm>
            <a:off x="913685" y="5335844"/>
            <a:ext cx="2141777" cy="885396"/>
          </a:xfrm>
          <a:prstGeom prst="rect">
            <a:avLst/>
          </a:prstGeom>
          <a:noFill/>
          <a:ln>
            <a:noFill/>
          </a:ln>
        </p:spPr>
      </p:pic>
      <p:pic>
        <p:nvPicPr>
          <p:cNvPr id="16" name="Google Shape;16;p3"/>
          <p:cNvPicPr preferRelativeResize="0"/>
          <p:nvPr/>
        </p:nvPicPr>
        <p:blipFill rotWithShape="1">
          <a:blip r:embed="rId3">
            <a:alphaModFix/>
          </a:blip>
          <a:srcRect/>
          <a:stretch/>
        </p:blipFill>
        <p:spPr>
          <a:xfrm>
            <a:off x="8267433" y="5046675"/>
            <a:ext cx="3086367" cy="937341"/>
          </a:xfrm>
          <a:prstGeom prst="rect">
            <a:avLst/>
          </a:prstGeom>
          <a:noFill/>
          <a:ln>
            <a:noFill/>
          </a:ln>
        </p:spPr>
      </p:pic>
      <p:cxnSp>
        <p:nvCxnSpPr>
          <p:cNvPr id="17" name="Google Shape;17;p3"/>
          <p:cNvCxnSpPr/>
          <p:nvPr/>
        </p:nvCxnSpPr>
        <p:spPr>
          <a:xfrm>
            <a:off x="1180684" y="3533533"/>
            <a:ext cx="9830632" cy="0"/>
          </a:xfrm>
          <a:prstGeom prst="straightConnector1">
            <a:avLst/>
          </a:prstGeom>
          <a:noFill/>
          <a:ln w="76200" cap="flat" cmpd="sng">
            <a:solidFill>
              <a:srgbClr val="F0EA00"/>
            </a:solidFill>
            <a:prstDash val="solid"/>
            <a:miter lim="800000"/>
            <a:headEnd type="none" w="sm" len="sm"/>
            <a:tailEnd type="none" w="sm" len="sm"/>
          </a:ln>
        </p:spPr>
      </p:cxnSp>
      <p:pic>
        <p:nvPicPr>
          <p:cNvPr id="3" name="Picture 2">
            <a:extLst>
              <a:ext uri="{FF2B5EF4-FFF2-40B4-BE49-F238E27FC236}">
                <a16:creationId xmlns:a16="http://schemas.microsoft.com/office/drawing/2014/main" id="{956D2368-36A3-9E52-FB5D-1AFAADB96017}"/>
              </a:ext>
            </a:extLst>
          </p:cNvPr>
          <p:cNvPicPr>
            <a:picLocks noChangeAspect="1"/>
          </p:cNvPicPr>
          <p:nvPr userDrawn="1"/>
        </p:nvPicPr>
        <p:blipFill>
          <a:blip r:embed="rId4"/>
          <a:stretch>
            <a:fillRect/>
          </a:stretch>
        </p:blipFill>
        <p:spPr>
          <a:xfrm>
            <a:off x="3717977" y="5382988"/>
            <a:ext cx="3886940" cy="105433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99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399"/>
              </a:buClr>
              <a:buSzPts val="1800"/>
              <a:buChar char="•"/>
              <a:defRPr/>
            </a:lvl1pPr>
            <a:lvl2pPr marL="914400" lvl="1" indent="-342900" algn="l">
              <a:lnSpc>
                <a:spcPct val="90000"/>
              </a:lnSpc>
              <a:spcBef>
                <a:spcPts val="500"/>
              </a:spcBef>
              <a:spcAft>
                <a:spcPts val="0"/>
              </a:spcAft>
              <a:buClr>
                <a:srgbClr val="003399"/>
              </a:buClr>
              <a:buSzPts val="1800"/>
              <a:buChar char="•"/>
              <a:defRPr/>
            </a:lvl2pPr>
            <a:lvl3pPr marL="1371600" lvl="2" indent="-342900" algn="l">
              <a:lnSpc>
                <a:spcPct val="90000"/>
              </a:lnSpc>
              <a:spcBef>
                <a:spcPts val="500"/>
              </a:spcBef>
              <a:spcAft>
                <a:spcPts val="0"/>
              </a:spcAft>
              <a:buClr>
                <a:srgbClr val="003399"/>
              </a:buClr>
              <a:buSzPts val="1800"/>
              <a:buChar char="•"/>
              <a:defRPr/>
            </a:lvl3pPr>
            <a:lvl4pPr marL="1828800" lvl="3" indent="-342900" algn="l">
              <a:lnSpc>
                <a:spcPct val="90000"/>
              </a:lnSpc>
              <a:spcBef>
                <a:spcPts val="500"/>
              </a:spcBef>
              <a:spcAft>
                <a:spcPts val="0"/>
              </a:spcAft>
              <a:buClr>
                <a:srgbClr val="003399"/>
              </a:buClr>
              <a:buSzPts val="1800"/>
              <a:buChar char="•"/>
              <a:defRPr/>
            </a:lvl4pPr>
            <a:lvl5pPr marL="2286000" lvl="4" indent="-342900" algn="l">
              <a:lnSpc>
                <a:spcPct val="90000"/>
              </a:lnSpc>
              <a:spcBef>
                <a:spcPts val="500"/>
              </a:spcBef>
              <a:spcAft>
                <a:spcPts val="0"/>
              </a:spcAft>
              <a:buClr>
                <a:srgbClr val="00339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22" name="Google Shape;22;p4"/>
          <p:cNvCxnSpPr/>
          <p:nvPr/>
        </p:nvCxnSpPr>
        <p:spPr>
          <a:xfrm>
            <a:off x="838200" y="1414220"/>
            <a:ext cx="9830632" cy="0"/>
          </a:xfrm>
          <a:prstGeom prst="straightConnector1">
            <a:avLst/>
          </a:prstGeom>
          <a:noFill/>
          <a:ln w="76200" cap="flat" cmpd="sng">
            <a:solidFill>
              <a:srgbClr val="F0EA00"/>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99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399"/>
              </a:buClr>
              <a:buSzPts val="1800"/>
              <a:buChar char="•"/>
              <a:defRPr/>
            </a:lvl1pPr>
            <a:lvl2pPr marL="914400" lvl="1" indent="-342900" algn="l">
              <a:lnSpc>
                <a:spcPct val="90000"/>
              </a:lnSpc>
              <a:spcBef>
                <a:spcPts val="500"/>
              </a:spcBef>
              <a:spcAft>
                <a:spcPts val="0"/>
              </a:spcAft>
              <a:buClr>
                <a:srgbClr val="003399"/>
              </a:buClr>
              <a:buSzPts val="1800"/>
              <a:buChar char="•"/>
              <a:defRPr/>
            </a:lvl2pPr>
            <a:lvl3pPr marL="1371600" lvl="2" indent="-342900" algn="l">
              <a:lnSpc>
                <a:spcPct val="90000"/>
              </a:lnSpc>
              <a:spcBef>
                <a:spcPts val="500"/>
              </a:spcBef>
              <a:spcAft>
                <a:spcPts val="0"/>
              </a:spcAft>
              <a:buClr>
                <a:srgbClr val="003399"/>
              </a:buClr>
              <a:buSzPts val="1800"/>
              <a:buChar char="•"/>
              <a:defRPr/>
            </a:lvl3pPr>
            <a:lvl4pPr marL="1828800" lvl="3" indent="-342900" algn="l">
              <a:lnSpc>
                <a:spcPct val="90000"/>
              </a:lnSpc>
              <a:spcBef>
                <a:spcPts val="500"/>
              </a:spcBef>
              <a:spcAft>
                <a:spcPts val="0"/>
              </a:spcAft>
              <a:buClr>
                <a:srgbClr val="003399"/>
              </a:buClr>
              <a:buSzPts val="1800"/>
              <a:buChar char="•"/>
              <a:defRPr/>
            </a:lvl4pPr>
            <a:lvl5pPr marL="2286000" lvl="4" indent="-342900" algn="l">
              <a:lnSpc>
                <a:spcPct val="90000"/>
              </a:lnSpc>
              <a:spcBef>
                <a:spcPts val="500"/>
              </a:spcBef>
              <a:spcAft>
                <a:spcPts val="0"/>
              </a:spcAft>
              <a:buClr>
                <a:srgbClr val="00339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399"/>
              </a:buClr>
              <a:buSzPts val="1800"/>
              <a:buChar char="•"/>
              <a:defRPr/>
            </a:lvl1pPr>
            <a:lvl2pPr marL="914400" lvl="1" indent="-342900" algn="l">
              <a:lnSpc>
                <a:spcPct val="90000"/>
              </a:lnSpc>
              <a:spcBef>
                <a:spcPts val="500"/>
              </a:spcBef>
              <a:spcAft>
                <a:spcPts val="0"/>
              </a:spcAft>
              <a:buClr>
                <a:srgbClr val="003399"/>
              </a:buClr>
              <a:buSzPts val="1800"/>
              <a:buChar char="•"/>
              <a:defRPr/>
            </a:lvl2pPr>
            <a:lvl3pPr marL="1371600" lvl="2" indent="-342900" algn="l">
              <a:lnSpc>
                <a:spcPct val="90000"/>
              </a:lnSpc>
              <a:spcBef>
                <a:spcPts val="500"/>
              </a:spcBef>
              <a:spcAft>
                <a:spcPts val="0"/>
              </a:spcAft>
              <a:buClr>
                <a:srgbClr val="003399"/>
              </a:buClr>
              <a:buSzPts val="1800"/>
              <a:buChar char="•"/>
              <a:defRPr/>
            </a:lvl3pPr>
            <a:lvl4pPr marL="1828800" lvl="3" indent="-342900" algn="l">
              <a:lnSpc>
                <a:spcPct val="90000"/>
              </a:lnSpc>
              <a:spcBef>
                <a:spcPts val="500"/>
              </a:spcBef>
              <a:spcAft>
                <a:spcPts val="0"/>
              </a:spcAft>
              <a:buClr>
                <a:srgbClr val="003399"/>
              </a:buClr>
              <a:buSzPts val="1800"/>
              <a:buChar char="•"/>
              <a:defRPr/>
            </a:lvl4pPr>
            <a:lvl5pPr marL="2286000" lvl="4" indent="-342900" algn="l">
              <a:lnSpc>
                <a:spcPct val="90000"/>
              </a:lnSpc>
              <a:spcBef>
                <a:spcPts val="500"/>
              </a:spcBef>
              <a:spcAft>
                <a:spcPts val="0"/>
              </a:spcAft>
              <a:buClr>
                <a:srgbClr val="00339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33" name="Google Shape;33;p6"/>
          <p:cNvCxnSpPr/>
          <p:nvPr/>
        </p:nvCxnSpPr>
        <p:spPr>
          <a:xfrm>
            <a:off x="942559" y="1404695"/>
            <a:ext cx="9830632" cy="0"/>
          </a:xfrm>
          <a:prstGeom prst="straightConnector1">
            <a:avLst/>
          </a:prstGeom>
          <a:noFill/>
          <a:ln w="76200" cap="flat" cmpd="sng">
            <a:solidFill>
              <a:srgbClr val="F0EA00"/>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99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45" name="Google Shape;45;p8"/>
          <p:cNvCxnSpPr/>
          <p:nvPr/>
        </p:nvCxnSpPr>
        <p:spPr>
          <a:xfrm>
            <a:off x="838200" y="1395170"/>
            <a:ext cx="9830632" cy="0"/>
          </a:xfrm>
          <a:prstGeom prst="straightConnector1">
            <a:avLst/>
          </a:prstGeom>
          <a:noFill/>
          <a:ln w="76200" cap="flat" cmpd="sng">
            <a:solidFill>
              <a:srgbClr val="F0EA00"/>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399FF"/>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003399"/>
              </a:buClr>
              <a:buSzPts val="3200"/>
              <a:buChar char="•"/>
              <a:defRPr sz="3200"/>
            </a:lvl1pPr>
            <a:lvl2pPr marL="914400" lvl="1" indent="-406400" algn="l">
              <a:lnSpc>
                <a:spcPct val="90000"/>
              </a:lnSpc>
              <a:spcBef>
                <a:spcPts val="500"/>
              </a:spcBef>
              <a:spcAft>
                <a:spcPts val="0"/>
              </a:spcAft>
              <a:buClr>
                <a:srgbClr val="003399"/>
              </a:buClr>
              <a:buSzPts val="2800"/>
              <a:buChar char="•"/>
              <a:defRPr sz="2800"/>
            </a:lvl2pPr>
            <a:lvl3pPr marL="1371600" lvl="2" indent="-381000" algn="l">
              <a:lnSpc>
                <a:spcPct val="90000"/>
              </a:lnSpc>
              <a:spcBef>
                <a:spcPts val="500"/>
              </a:spcBef>
              <a:spcAft>
                <a:spcPts val="0"/>
              </a:spcAft>
              <a:buClr>
                <a:srgbClr val="003399"/>
              </a:buClr>
              <a:buSzPts val="2400"/>
              <a:buChar char="•"/>
              <a:defRPr sz="2400"/>
            </a:lvl3pPr>
            <a:lvl4pPr marL="1828800" lvl="3" indent="-355600" algn="l">
              <a:lnSpc>
                <a:spcPct val="90000"/>
              </a:lnSpc>
              <a:spcBef>
                <a:spcPts val="500"/>
              </a:spcBef>
              <a:spcAft>
                <a:spcPts val="0"/>
              </a:spcAft>
              <a:buClr>
                <a:srgbClr val="003399"/>
              </a:buClr>
              <a:buSzPts val="2000"/>
              <a:buChar char="•"/>
              <a:defRPr sz="2000"/>
            </a:lvl4pPr>
            <a:lvl5pPr marL="2286000" lvl="4" indent="-355600" algn="l">
              <a:lnSpc>
                <a:spcPct val="90000"/>
              </a:lnSpc>
              <a:spcBef>
                <a:spcPts val="500"/>
              </a:spcBef>
              <a:spcAft>
                <a:spcPts val="0"/>
              </a:spcAft>
              <a:buClr>
                <a:srgbClr val="00339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 name="Google Shape;51;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3399"/>
              </a:buClr>
              <a:buSzPts val="1600"/>
              <a:buNone/>
              <a:defRPr sz="1600"/>
            </a:lvl1pPr>
            <a:lvl2pPr marL="914400" lvl="1" indent="-228600" algn="l">
              <a:lnSpc>
                <a:spcPct val="90000"/>
              </a:lnSpc>
              <a:spcBef>
                <a:spcPts val="500"/>
              </a:spcBef>
              <a:spcAft>
                <a:spcPts val="0"/>
              </a:spcAft>
              <a:buClr>
                <a:srgbClr val="003399"/>
              </a:buClr>
              <a:buSzPts val="1400"/>
              <a:buNone/>
              <a:defRPr sz="1400"/>
            </a:lvl2pPr>
            <a:lvl3pPr marL="1371600" lvl="2" indent="-228600" algn="l">
              <a:lnSpc>
                <a:spcPct val="90000"/>
              </a:lnSpc>
              <a:spcBef>
                <a:spcPts val="500"/>
              </a:spcBef>
              <a:spcAft>
                <a:spcPts val="0"/>
              </a:spcAft>
              <a:buClr>
                <a:srgbClr val="003399"/>
              </a:buClr>
              <a:buSzPts val="1200"/>
              <a:buNone/>
              <a:defRPr sz="1200"/>
            </a:lvl3pPr>
            <a:lvl4pPr marL="1828800" lvl="3" indent="-228600" algn="l">
              <a:lnSpc>
                <a:spcPct val="90000"/>
              </a:lnSpc>
              <a:spcBef>
                <a:spcPts val="500"/>
              </a:spcBef>
              <a:spcAft>
                <a:spcPts val="0"/>
              </a:spcAft>
              <a:buClr>
                <a:srgbClr val="003399"/>
              </a:buClr>
              <a:buSzPts val="1000"/>
              <a:buNone/>
              <a:defRPr sz="1000"/>
            </a:lvl4pPr>
            <a:lvl5pPr marL="2286000" lvl="4" indent="-228600" algn="l">
              <a:lnSpc>
                <a:spcPct val="90000"/>
              </a:lnSpc>
              <a:spcBef>
                <a:spcPts val="500"/>
              </a:spcBef>
              <a:spcAft>
                <a:spcPts val="0"/>
              </a:spcAft>
              <a:buClr>
                <a:srgbClr val="00339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53" name="Google Shape;53;p10"/>
          <p:cNvCxnSpPr/>
          <p:nvPr/>
        </p:nvCxnSpPr>
        <p:spPr>
          <a:xfrm>
            <a:off x="875884" y="2057400"/>
            <a:ext cx="3591341" cy="0"/>
          </a:xfrm>
          <a:prstGeom prst="straightConnector1">
            <a:avLst/>
          </a:prstGeom>
          <a:noFill/>
          <a:ln w="76200" cap="flat" cmpd="sng">
            <a:solidFill>
              <a:srgbClr val="F0EA00"/>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399FF"/>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1"/>
          <p:cNvSpPr>
            <a:spLocks noGrp="1"/>
          </p:cNvSpPr>
          <p:nvPr>
            <p:ph type="pic" idx="2"/>
          </p:nvPr>
        </p:nvSpPr>
        <p:spPr>
          <a:xfrm>
            <a:off x="5183188" y="987425"/>
            <a:ext cx="6172200" cy="4873625"/>
          </a:xfrm>
          <a:prstGeom prst="rect">
            <a:avLst/>
          </a:prstGeom>
          <a:noFill/>
          <a:ln>
            <a:noFill/>
          </a:ln>
        </p:spPr>
      </p:sp>
      <p:sp>
        <p:nvSpPr>
          <p:cNvPr id="57" name="Google Shape;57;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3399"/>
              </a:buClr>
              <a:buSzPts val="1600"/>
              <a:buNone/>
              <a:defRPr sz="1600"/>
            </a:lvl1pPr>
            <a:lvl2pPr marL="914400" lvl="1" indent="-228600" algn="l">
              <a:lnSpc>
                <a:spcPct val="90000"/>
              </a:lnSpc>
              <a:spcBef>
                <a:spcPts val="500"/>
              </a:spcBef>
              <a:spcAft>
                <a:spcPts val="0"/>
              </a:spcAft>
              <a:buClr>
                <a:srgbClr val="003399"/>
              </a:buClr>
              <a:buSzPts val="1400"/>
              <a:buNone/>
              <a:defRPr sz="1400"/>
            </a:lvl2pPr>
            <a:lvl3pPr marL="1371600" lvl="2" indent="-228600" algn="l">
              <a:lnSpc>
                <a:spcPct val="90000"/>
              </a:lnSpc>
              <a:spcBef>
                <a:spcPts val="500"/>
              </a:spcBef>
              <a:spcAft>
                <a:spcPts val="0"/>
              </a:spcAft>
              <a:buClr>
                <a:srgbClr val="003399"/>
              </a:buClr>
              <a:buSzPts val="1200"/>
              <a:buNone/>
              <a:defRPr sz="1200"/>
            </a:lvl3pPr>
            <a:lvl4pPr marL="1828800" lvl="3" indent="-228600" algn="l">
              <a:lnSpc>
                <a:spcPct val="90000"/>
              </a:lnSpc>
              <a:spcBef>
                <a:spcPts val="500"/>
              </a:spcBef>
              <a:spcAft>
                <a:spcPts val="0"/>
              </a:spcAft>
              <a:buClr>
                <a:srgbClr val="003399"/>
              </a:buClr>
              <a:buSzPts val="1000"/>
              <a:buNone/>
              <a:defRPr sz="1000"/>
            </a:lvl4pPr>
            <a:lvl5pPr marL="2286000" lvl="4" indent="-228600" algn="l">
              <a:lnSpc>
                <a:spcPct val="90000"/>
              </a:lnSpc>
              <a:spcBef>
                <a:spcPts val="500"/>
              </a:spcBef>
              <a:spcAft>
                <a:spcPts val="0"/>
              </a:spcAft>
              <a:buClr>
                <a:srgbClr val="00339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59" name="Google Shape;59;p11"/>
          <p:cNvCxnSpPr/>
          <p:nvPr/>
        </p:nvCxnSpPr>
        <p:spPr>
          <a:xfrm>
            <a:off x="838200" y="2057400"/>
            <a:ext cx="3933825" cy="0"/>
          </a:xfrm>
          <a:prstGeom prst="straightConnector1">
            <a:avLst/>
          </a:prstGeom>
          <a:noFill/>
          <a:ln w="76200" cap="flat" cmpd="sng">
            <a:solidFill>
              <a:srgbClr val="F0EA00"/>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99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399"/>
              </a:buClr>
              <a:buSzPts val="1800"/>
              <a:buChar char="•"/>
              <a:defRPr/>
            </a:lvl1pPr>
            <a:lvl2pPr marL="914400" lvl="1" indent="-342900" algn="l">
              <a:lnSpc>
                <a:spcPct val="90000"/>
              </a:lnSpc>
              <a:spcBef>
                <a:spcPts val="500"/>
              </a:spcBef>
              <a:spcAft>
                <a:spcPts val="0"/>
              </a:spcAft>
              <a:buClr>
                <a:srgbClr val="003399"/>
              </a:buClr>
              <a:buSzPts val="1800"/>
              <a:buChar char="•"/>
              <a:defRPr/>
            </a:lvl2pPr>
            <a:lvl3pPr marL="1371600" lvl="2" indent="-342900" algn="l">
              <a:lnSpc>
                <a:spcPct val="90000"/>
              </a:lnSpc>
              <a:spcBef>
                <a:spcPts val="500"/>
              </a:spcBef>
              <a:spcAft>
                <a:spcPts val="0"/>
              </a:spcAft>
              <a:buClr>
                <a:srgbClr val="003399"/>
              </a:buClr>
              <a:buSzPts val="1800"/>
              <a:buChar char="•"/>
              <a:defRPr/>
            </a:lvl3pPr>
            <a:lvl4pPr marL="1828800" lvl="3" indent="-342900" algn="l">
              <a:lnSpc>
                <a:spcPct val="90000"/>
              </a:lnSpc>
              <a:spcBef>
                <a:spcPts val="500"/>
              </a:spcBef>
              <a:spcAft>
                <a:spcPts val="0"/>
              </a:spcAft>
              <a:buClr>
                <a:srgbClr val="003399"/>
              </a:buClr>
              <a:buSzPts val="1800"/>
              <a:buChar char="•"/>
              <a:defRPr/>
            </a:lvl4pPr>
            <a:lvl5pPr marL="2286000" lvl="4" indent="-342900" algn="l">
              <a:lnSpc>
                <a:spcPct val="90000"/>
              </a:lnSpc>
              <a:spcBef>
                <a:spcPts val="500"/>
              </a:spcBef>
              <a:spcAft>
                <a:spcPts val="0"/>
              </a:spcAft>
              <a:buClr>
                <a:srgbClr val="00339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64" name="Google Shape;64;p12"/>
          <p:cNvCxnSpPr/>
          <p:nvPr/>
        </p:nvCxnSpPr>
        <p:spPr>
          <a:xfrm>
            <a:off x="838200" y="1404695"/>
            <a:ext cx="9830632" cy="0"/>
          </a:xfrm>
          <a:prstGeom prst="straightConnector1">
            <a:avLst/>
          </a:prstGeom>
          <a:noFill/>
          <a:ln w="76200" cap="flat" cmpd="sng">
            <a:solidFill>
              <a:srgbClr val="F0EA00"/>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99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399"/>
              </a:buClr>
              <a:buSzPts val="1800"/>
              <a:buChar char="•"/>
              <a:defRPr/>
            </a:lvl1pPr>
            <a:lvl2pPr marL="914400" lvl="1" indent="-342900" algn="l">
              <a:lnSpc>
                <a:spcPct val="90000"/>
              </a:lnSpc>
              <a:spcBef>
                <a:spcPts val="500"/>
              </a:spcBef>
              <a:spcAft>
                <a:spcPts val="0"/>
              </a:spcAft>
              <a:buClr>
                <a:srgbClr val="003399"/>
              </a:buClr>
              <a:buSzPts val="1800"/>
              <a:buChar char="•"/>
              <a:defRPr/>
            </a:lvl2pPr>
            <a:lvl3pPr marL="1371600" lvl="2" indent="-342900" algn="l">
              <a:lnSpc>
                <a:spcPct val="90000"/>
              </a:lnSpc>
              <a:spcBef>
                <a:spcPts val="500"/>
              </a:spcBef>
              <a:spcAft>
                <a:spcPts val="0"/>
              </a:spcAft>
              <a:buClr>
                <a:srgbClr val="003399"/>
              </a:buClr>
              <a:buSzPts val="1800"/>
              <a:buChar char="•"/>
              <a:defRPr/>
            </a:lvl3pPr>
            <a:lvl4pPr marL="1828800" lvl="3" indent="-342900" algn="l">
              <a:lnSpc>
                <a:spcPct val="90000"/>
              </a:lnSpc>
              <a:spcBef>
                <a:spcPts val="500"/>
              </a:spcBef>
              <a:spcAft>
                <a:spcPts val="0"/>
              </a:spcAft>
              <a:buClr>
                <a:srgbClr val="003399"/>
              </a:buClr>
              <a:buSzPts val="1800"/>
              <a:buChar char="•"/>
              <a:defRPr/>
            </a:lvl4pPr>
            <a:lvl5pPr marL="2286000" lvl="4" indent="-342900" algn="l">
              <a:lnSpc>
                <a:spcPct val="90000"/>
              </a:lnSpc>
              <a:spcBef>
                <a:spcPts val="500"/>
              </a:spcBef>
              <a:spcAft>
                <a:spcPts val="0"/>
              </a:spcAft>
              <a:buClr>
                <a:srgbClr val="00339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69" name="Google Shape;69;p13"/>
          <p:cNvCxnSpPr/>
          <p:nvPr/>
        </p:nvCxnSpPr>
        <p:spPr>
          <a:xfrm>
            <a:off x="9286875" y="365125"/>
            <a:ext cx="0" cy="5811838"/>
          </a:xfrm>
          <a:prstGeom prst="straightConnector1">
            <a:avLst/>
          </a:prstGeom>
          <a:noFill/>
          <a:ln w="76200" cap="flat" cmpd="sng">
            <a:solidFill>
              <a:srgbClr val="F0EA00"/>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399FF"/>
              </a:buClr>
              <a:buSzPts val="4400"/>
              <a:buFont typeface="Arial"/>
              <a:buNone/>
              <a:defRPr sz="4400" b="0" i="0" u="none" strike="noStrike" cap="none">
                <a:solidFill>
                  <a:srgbClr val="3399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3399"/>
              </a:buClr>
              <a:buSzPts val="2800"/>
              <a:buFont typeface="Arial"/>
              <a:buChar char="•"/>
              <a:defRPr sz="2800" b="0" i="0" u="none" strike="noStrike" cap="none">
                <a:solidFill>
                  <a:srgbClr val="003399"/>
                </a:solidFill>
                <a:latin typeface="Arial"/>
                <a:ea typeface="Arial"/>
                <a:cs typeface="Arial"/>
                <a:sym typeface="Arial"/>
              </a:defRPr>
            </a:lvl1pPr>
            <a:lvl2pPr marL="914400" marR="0" lvl="1" indent="-381000" algn="l" rtl="0">
              <a:lnSpc>
                <a:spcPct val="90000"/>
              </a:lnSpc>
              <a:spcBef>
                <a:spcPts val="500"/>
              </a:spcBef>
              <a:spcAft>
                <a:spcPts val="0"/>
              </a:spcAft>
              <a:buClr>
                <a:srgbClr val="003399"/>
              </a:buClr>
              <a:buSzPts val="2400"/>
              <a:buFont typeface="Arial"/>
              <a:buChar char="•"/>
              <a:defRPr sz="2400" b="0" i="0" u="none" strike="noStrike" cap="none">
                <a:solidFill>
                  <a:srgbClr val="003399"/>
                </a:solidFill>
                <a:latin typeface="Arial"/>
                <a:ea typeface="Arial"/>
                <a:cs typeface="Arial"/>
                <a:sym typeface="Arial"/>
              </a:defRPr>
            </a:lvl2pPr>
            <a:lvl3pPr marL="1371600" marR="0" lvl="2" indent="-355600" algn="l" rtl="0">
              <a:lnSpc>
                <a:spcPct val="90000"/>
              </a:lnSpc>
              <a:spcBef>
                <a:spcPts val="500"/>
              </a:spcBef>
              <a:spcAft>
                <a:spcPts val="0"/>
              </a:spcAft>
              <a:buClr>
                <a:srgbClr val="003399"/>
              </a:buClr>
              <a:buSzPts val="2000"/>
              <a:buFont typeface="Arial"/>
              <a:buChar char="•"/>
              <a:defRPr sz="2000" b="0" i="0" u="none" strike="noStrike" cap="none">
                <a:solidFill>
                  <a:srgbClr val="003399"/>
                </a:solidFill>
                <a:latin typeface="Arial"/>
                <a:ea typeface="Arial"/>
                <a:cs typeface="Arial"/>
                <a:sym typeface="Arial"/>
              </a:defRPr>
            </a:lvl3pPr>
            <a:lvl4pPr marL="1828800" marR="0" lvl="3" indent="-342900" algn="l" rtl="0">
              <a:lnSpc>
                <a:spcPct val="90000"/>
              </a:lnSpc>
              <a:spcBef>
                <a:spcPts val="500"/>
              </a:spcBef>
              <a:spcAft>
                <a:spcPts val="0"/>
              </a:spcAft>
              <a:buClr>
                <a:srgbClr val="003399"/>
              </a:buClr>
              <a:buSzPts val="1800"/>
              <a:buFont typeface="Arial"/>
              <a:buChar char="•"/>
              <a:defRPr sz="1800" b="0" i="0" u="none" strike="noStrike" cap="none">
                <a:solidFill>
                  <a:srgbClr val="003399"/>
                </a:solidFill>
                <a:latin typeface="Arial"/>
                <a:ea typeface="Arial"/>
                <a:cs typeface="Arial"/>
                <a:sym typeface="Arial"/>
              </a:defRPr>
            </a:lvl4pPr>
            <a:lvl5pPr marL="2286000" marR="0" lvl="4" indent="-342900" algn="l" rtl="0">
              <a:lnSpc>
                <a:spcPct val="90000"/>
              </a:lnSpc>
              <a:spcBef>
                <a:spcPts val="500"/>
              </a:spcBef>
              <a:spcAft>
                <a:spcPts val="0"/>
              </a:spcAft>
              <a:buClr>
                <a:srgbClr val="003399"/>
              </a:buClr>
              <a:buSzPts val="1800"/>
              <a:buFont typeface="Arial"/>
              <a:buChar char="•"/>
              <a:defRPr sz="1800" b="0" i="0" u="none" strike="noStrike" cap="none">
                <a:solidFill>
                  <a:srgbClr val="00339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03399"/>
                </a:solidFill>
                <a:latin typeface="Calibri"/>
                <a:ea typeface="Calibri"/>
                <a:cs typeface="Calibri"/>
                <a:sym typeface="Calibri"/>
              </a:defRPr>
            </a:lvl1pPr>
            <a:lvl2pPr marL="0" marR="0" lvl="1" indent="0" algn="r" rtl="0">
              <a:spcBef>
                <a:spcPts val="0"/>
              </a:spcBef>
              <a:buNone/>
              <a:defRPr sz="1200" b="0" i="0" u="none" strike="noStrike" cap="none">
                <a:solidFill>
                  <a:srgbClr val="003399"/>
                </a:solidFill>
                <a:latin typeface="Calibri"/>
                <a:ea typeface="Calibri"/>
                <a:cs typeface="Calibri"/>
                <a:sym typeface="Calibri"/>
              </a:defRPr>
            </a:lvl2pPr>
            <a:lvl3pPr marL="0" marR="0" lvl="2" indent="0" algn="r" rtl="0">
              <a:spcBef>
                <a:spcPts val="0"/>
              </a:spcBef>
              <a:buNone/>
              <a:defRPr sz="1200" b="0" i="0" u="none" strike="noStrike" cap="none">
                <a:solidFill>
                  <a:srgbClr val="003399"/>
                </a:solidFill>
                <a:latin typeface="Calibri"/>
                <a:ea typeface="Calibri"/>
                <a:cs typeface="Calibri"/>
                <a:sym typeface="Calibri"/>
              </a:defRPr>
            </a:lvl3pPr>
            <a:lvl4pPr marL="0" marR="0" lvl="3" indent="0" algn="r" rtl="0">
              <a:spcBef>
                <a:spcPts val="0"/>
              </a:spcBef>
              <a:buNone/>
              <a:defRPr sz="1200" b="0" i="0" u="none" strike="noStrike" cap="none">
                <a:solidFill>
                  <a:srgbClr val="003399"/>
                </a:solidFill>
                <a:latin typeface="Calibri"/>
                <a:ea typeface="Calibri"/>
                <a:cs typeface="Calibri"/>
                <a:sym typeface="Calibri"/>
              </a:defRPr>
            </a:lvl4pPr>
            <a:lvl5pPr marL="0" marR="0" lvl="4" indent="0" algn="r" rtl="0">
              <a:spcBef>
                <a:spcPts val="0"/>
              </a:spcBef>
              <a:buNone/>
              <a:defRPr sz="1200" b="0" i="0" u="none" strike="noStrike" cap="none">
                <a:solidFill>
                  <a:srgbClr val="003399"/>
                </a:solidFill>
                <a:latin typeface="Calibri"/>
                <a:ea typeface="Calibri"/>
                <a:cs typeface="Calibri"/>
                <a:sym typeface="Calibri"/>
              </a:defRPr>
            </a:lvl5pPr>
            <a:lvl6pPr marL="0" marR="0" lvl="5" indent="0" algn="r" rtl="0">
              <a:spcBef>
                <a:spcPts val="0"/>
              </a:spcBef>
              <a:buNone/>
              <a:defRPr sz="1200" b="0" i="0" u="none" strike="noStrike" cap="none">
                <a:solidFill>
                  <a:srgbClr val="003399"/>
                </a:solidFill>
                <a:latin typeface="Calibri"/>
                <a:ea typeface="Calibri"/>
                <a:cs typeface="Calibri"/>
                <a:sym typeface="Calibri"/>
              </a:defRPr>
            </a:lvl6pPr>
            <a:lvl7pPr marL="0" marR="0" lvl="6" indent="0" algn="r" rtl="0">
              <a:spcBef>
                <a:spcPts val="0"/>
              </a:spcBef>
              <a:buNone/>
              <a:defRPr sz="1200" b="0" i="0" u="none" strike="noStrike" cap="none">
                <a:solidFill>
                  <a:srgbClr val="003399"/>
                </a:solidFill>
                <a:latin typeface="Calibri"/>
                <a:ea typeface="Calibri"/>
                <a:cs typeface="Calibri"/>
                <a:sym typeface="Calibri"/>
              </a:defRPr>
            </a:lvl7pPr>
            <a:lvl8pPr marL="0" marR="0" lvl="7" indent="0" algn="r" rtl="0">
              <a:spcBef>
                <a:spcPts val="0"/>
              </a:spcBef>
              <a:buNone/>
              <a:defRPr sz="1200" b="0" i="0" u="none" strike="noStrike" cap="none">
                <a:solidFill>
                  <a:srgbClr val="003399"/>
                </a:solidFill>
                <a:latin typeface="Calibri"/>
                <a:ea typeface="Calibri"/>
                <a:cs typeface="Calibri"/>
                <a:sym typeface="Calibri"/>
              </a:defRPr>
            </a:lvl8pPr>
            <a:lvl9pPr marL="0" marR="0" lvl="8" indent="0" algn="r" rtl="0">
              <a:spcBef>
                <a:spcPts val="0"/>
              </a:spcBef>
              <a:buNone/>
              <a:defRPr sz="1200" b="0" i="0" u="none" strike="noStrike" cap="none">
                <a:solidFill>
                  <a:srgbClr val="00339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9" name="Google Shape;9;p2"/>
          <p:cNvPicPr preferRelativeResize="0"/>
          <p:nvPr/>
        </p:nvPicPr>
        <p:blipFill rotWithShape="1">
          <a:blip r:embed="rId11">
            <a:alphaModFix/>
          </a:blip>
          <a:srcRect/>
          <a:stretch/>
        </p:blipFill>
        <p:spPr>
          <a:xfrm>
            <a:off x="10830757" y="33578"/>
            <a:ext cx="1294917" cy="12949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hyperlink" Target="http://makeawebsitehub.com/choose-right-blogging-platfor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entrepreneur.com/article/277157"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bernhard.manufaktura/videos/1059799364037825/?video_source=pages_finch_trailer"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retargeting.biz/blog/the-future-is-video-content"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www.quicksprout.com/2016/08/31/top-35-blogging-ideas-that-are-guaranteed-to-be-popular/"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s://www.quicksprout.com/2016/08/31/top-35-blogging-ideas-that-are-guaranteed-to-be-popular/"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s://www.quicksprout.com/2016/08/31/top-35-blogging-ideas-that-are-guaranteed-to-be-popular/"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slideshare.net/NewsCred/quotes-about-content-marketing"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mobiloitte.com/blog/content-writing-course/?utm_campaign=Submission&amp;utm_medium=Community&amp;utm_source=GrowthHackers.com" TargetMode="External"/><Relationship Id="rId2" Type="http://schemas.openxmlformats.org/officeDocument/2006/relationships/hyperlink" Target="http://www.businessknowhow.com/directmail/salesletters/leadin.ht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targetmarketingmag.com/article/48-idea-starters-direct-mail-letter-email-openers/al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mobiloitte.com/blog/content-writing-course/?utm_campaign=Submission&amp;utm_medium=Community&amp;utm_source=GrowthHackers.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bforblogging.com/content-writing-tools-to-write-a-blog-post"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bforblogging.com/content-writing-tools-to-write-a-blog-post"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consultancy.com/blog/66187-17-fantastically-useful-tools-for-content-writers-and-blogger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contentmarketinginstitute.com/what-is-content-marketing/"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www.youtube.com/watch?v=9OHgMMpGLzk" TargetMode="External"/><Relationship Id="rId1" Type="http://schemas.openxmlformats.org/officeDocument/2006/relationships/slideLayout" Target="../slideLayouts/slideLayout2.xml"/><Relationship Id="rId4" Type="http://schemas.openxmlformats.org/officeDocument/2006/relationships/hyperlink" Target="https://youtu.be/9OHgMMpGLzk"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contentmarketinginstitute.com/what-is-content-marketing/"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contentmarketinginstitute.com/what-is-content-marketin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3399FF"/>
              </a:buClr>
              <a:buSzPts val="6000"/>
              <a:buFont typeface="Arial"/>
              <a:buNone/>
            </a:pPr>
            <a:r>
              <a:rPr lang="az-Cyrl-AZ" dirty="0"/>
              <a:t>Контент-маркетинг</a:t>
            </a:r>
            <a:endParaRPr dirty="0"/>
          </a:p>
        </p:txBody>
      </p:sp>
      <p:sp>
        <p:nvSpPr>
          <p:cNvPr id="75" name="Google Shape;75;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3399"/>
              </a:buClr>
              <a:buSzPts val="2400"/>
              <a:buNone/>
            </a:pPr>
            <a:r>
              <a:rPr lang="az-Cyrl-AZ" dirty="0"/>
              <a:t>Зміст - це король</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ru-RU" dirty="0"/>
              <a:t>Платформи для ведення блогів/веб-сайтів</a:t>
            </a:r>
            <a:endParaRPr lang="sl-SI" dirty="0"/>
          </a:p>
        </p:txBody>
      </p:sp>
      <p:pic>
        <p:nvPicPr>
          <p:cNvPr id="4" name="Google Shape;216;p35"/>
          <p:cNvPicPr preferRelativeResize="0"/>
          <p:nvPr/>
        </p:nvPicPr>
        <p:blipFill>
          <a:blip r:embed="rId2">
            <a:alphaModFix/>
          </a:blip>
          <a:stretch>
            <a:fillRect/>
          </a:stretch>
        </p:blipFill>
        <p:spPr>
          <a:xfrm>
            <a:off x="6312796" y="1713999"/>
            <a:ext cx="4093399" cy="737675"/>
          </a:xfrm>
          <a:prstGeom prst="rect">
            <a:avLst/>
          </a:prstGeom>
          <a:noFill/>
          <a:ln>
            <a:noFill/>
          </a:ln>
        </p:spPr>
      </p:pic>
      <p:pic>
        <p:nvPicPr>
          <p:cNvPr id="5" name="Google Shape;218;p35"/>
          <p:cNvPicPr preferRelativeResize="0"/>
          <p:nvPr/>
        </p:nvPicPr>
        <p:blipFill>
          <a:blip r:embed="rId3">
            <a:alphaModFix/>
          </a:blip>
          <a:stretch>
            <a:fillRect/>
          </a:stretch>
        </p:blipFill>
        <p:spPr>
          <a:xfrm>
            <a:off x="1869596" y="2395623"/>
            <a:ext cx="3204209" cy="577425"/>
          </a:xfrm>
          <a:prstGeom prst="rect">
            <a:avLst/>
          </a:prstGeom>
          <a:noFill/>
          <a:ln>
            <a:noFill/>
          </a:ln>
        </p:spPr>
      </p:pic>
      <p:pic>
        <p:nvPicPr>
          <p:cNvPr id="6" name="Google Shape;219;p35"/>
          <p:cNvPicPr preferRelativeResize="0"/>
          <p:nvPr/>
        </p:nvPicPr>
        <p:blipFill>
          <a:blip r:embed="rId4">
            <a:alphaModFix/>
          </a:blip>
          <a:stretch>
            <a:fillRect/>
          </a:stretch>
        </p:blipFill>
        <p:spPr>
          <a:xfrm>
            <a:off x="6035213" y="3147112"/>
            <a:ext cx="4370983" cy="787688"/>
          </a:xfrm>
          <a:prstGeom prst="rect">
            <a:avLst/>
          </a:prstGeom>
          <a:noFill/>
          <a:ln>
            <a:noFill/>
          </a:ln>
        </p:spPr>
      </p:pic>
      <p:pic>
        <p:nvPicPr>
          <p:cNvPr id="7" name="Google Shape;220;p35"/>
          <p:cNvPicPr preferRelativeResize="0"/>
          <p:nvPr/>
        </p:nvPicPr>
        <p:blipFill>
          <a:blip r:embed="rId5">
            <a:alphaModFix/>
          </a:blip>
          <a:stretch>
            <a:fillRect/>
          </a:stretch>
        </p:blipFill>
        <p:spPr>
          <a:xfrm>
            <a:off x="1869596" y="3447531"/>
            <a:ext cx="3204199" cy="577425"/>
          </a:xfrm>
          <a:prstGeom prst="rect">
            <a:avLst/>
          </a:prstGeom>
          <a:noFill/>
          <a:ln>
            <a:noFill/>
          </a:ln>
        </p:spPr>
      </p:pic>
      <p:pic>
        <p:nvPicPr>
          <p:cNvPr id="8" name="Google Shape;221;p35"/>
          <p:cNvPicPr preferRelativeResize="0"/>
          <p:nvPr/>
        </p:nvPicPr>
        <p:blipFill>
          <a:blip r:embed="rId6">
            <a:alphaModFix/>
          </a:blip>
          <a:stretch>
            <a:fillRect/>
          </a:stretch>
        </p:blipFill>
        <p:spPr>
          <a:xfrm>
            <a:off x="1869646" y="4245831"/>
            <a:ext cx="3204096" cy="577425"/>
          </a:xfrm>
          <a:prstGeom prst="rect">
            <a:avLst/>
          </a:prstGeom>
          <a:noFill/>
          <a:ln>
            <a:noFill/>
          </a:ln>
        </p:spPr>
      </p:pic>
      <p:pic>
        <p:nvPicPr>
          <p:cNvPr id="9" name="Google Shape;222;p35"/>
          <p:cNvPicPr preferRelativeResize="0"/>
          <p:nvPr/>
        </p:nvPicPr>
        <p:blipFill>
          <a:blip r:embed="rId7">
            <a:alphaModFix/>
          </a:blip>
          <a:stretch>
            <a:fillRect/>
          </a:stretch>
        </p:blipFill>
        <p:spPr>
          <a:xfrm>
            <a:off x="6092149" y="4245834"/>
            <a:ext cx="4371041" cy="787700"/>
          </a:xfrm>
          <a:prstGeom prst="rect">
            <a:avLst/>
          </a:prstGeom>
          <a:noFill/>
          <a:ln>
            <a:noFill/>
          </a:ln>
        </p:spPr>
      </p:pic>
      <p:pic>
        <p:nvPicPr>
          <p:cNvPr id="10" name="Google Shape;223;p35"/>
          <p:cNvPicPr preferRelativeResize="0"/>
          <p:nvPr/>
        </p:nvPicPr>
        <p:blipFill>
          <a:blip r:embed="rId8">
            <a:alphaModFix/>
          </a:blip>
          <a:stretch>
            <a:fillRect/>
          </a:stretch>
        </p:blipFill>
        <p:spPr>
          <a:xfrm>
            <a:off x="2042221" y="4994224"/>
            <a:ext cx="3204199" cy="577423"/>
          </a:xfrm>
          <a:prstGeom prst="rect">
            <a:avLst/>
          </a:prstGeom>
          <a:noFill/>
          <a:ln>
            <a:noFill/>
          </a:ln>
        </p:spPr>
      </p:pic>
      <p:sp>
        <p:nvSpPr>
          <p:cNvPr id="11" name="Google Shape;217;p35"/>
          <p:cNvSpPr txBox="1"/>
          <p:nvPr/>
        </p:nvSpPr>
        <p:spPr>
          <a:xfrm>
            <a:off x="8170773" y="6617400"/>
            <a:ext cx="4021227" cy="2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t>Source&amp; more: </a:t>
            </a:r>
            <a:r>
              <a:rPr lang="en-GB" sz="800" u="sng">
                <a:solidFill>
                  <a:schemeClr val="hlink"/>
                </a:solidFill>
                <a:hlinkClick r:id="rId9"/>
              </a:rPr>
              <a:t>http://makeawebsitehub.com/choose-right-blogging-platform/</a:t>
            </a:r>
            <a:r>
              <a:rPr lang="en-GB" sz="800"/>
              <a:t> </a:t>
            </a:r>
            <a:endParaRPr sz="800"/>
          </a:p>
        </p:txBody>
      </p:sp>
    </p:spTree>
    <p:extLst>
      <p:ext uri="{BB962C8B-B14F-4D97-AF65-F5344CB8AC3E}">
        <p14:creationId xmlns:p14="http://schemas.microsoft.com/office/powerpoint/2010/main" val="1787258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az-Cyrl-AZ" dirty="0"/>
              <a:t>Веб-сторінка</a:t>
            </a:r>
            <a:endParaRPr lang="sl-SI" dirty="0"/>
          </a:p>
        </p:txBody>
      </p:sp>
      <p:sp>
        <p:nvSpPr>
          <p:cNvPr id="3" name="Ograda vsebine 2"/>
          <p:cNvSpPr>
            <a:spLocks noGrp="1"/>
          </p:cNvSpPr>
          <p:nvPr>
            <p:ph idx="1"/>
          </p:nvPr>
        </p:nvSpPr>
        <p:spPr>
          <a:xfrm>
            <a:off x="609600" y="1600201"/>
            <a:ext cx="9158808" cy="4525963"/>
          </a:xfrm>
        </p:spPr>
        <p:txBody>
          <a:bodyPr>
            <a:normAutofit lnSpcReduction="10000"/>
          </a:bodyPr>
          <a:lstStyle/>
          <a:p>
            <a:pPr marL="0" indent="0">
              <a:buNone/>
            </a:pPr>
            <a:r>
              <a:rPr lang="az-Cyrl-AZ" dirty="0"/>
              <a:t>Швидкий старт: </a:t>
            </a:r>
            <a:r>
              <a:rPr lang="en-US" dirty="0" err="1"/>
              <a:t>Wordpress</a:t>
            </a:r>
            <a:r>
              <a:rPr lang="en-US" dirty="0"/>
              <a:t>, </a:t>
            </a:r>
            <a:r>
              <a:rPr lang="en-US" dirty="0" err="1"/>
              <a:t>Wix</a:t>
            </a:r>
            <a:r>
              <a:rPr lang="en-US" dirty="0"/>
              <a:t>, Google Sites, … </a:t>
            </a:r>
            <a:r>
              <a:rPr lang="az-Cyrl-AZ" dirty="0"/>
              <a:t>є багато платформ для швидкого запуску вашого веб-сайту без використання </a:t>
            </a:r>
            <a:r>
              <a:rPr lang="en-US" dirty="0"/>
              <a:t>HTML.</a:t>
            </a:r>
          </a:p>
          <a:p>
            <a:pPr marL="0" indent="0">
              <a:buNone/>
            </a:pPr>
            <a:r>
              <a:rPr lang="az-Cyrl-AZ" dirty="0"/>
              <a:t>Швидкий прийом: зареєструйте власний домен і пов’яжіть його зі своїм сайтом вище. Це буде виглядати професійніше:</a:t>
            </a:r>
            <a:endParaRPr lang="en-IN" dirty="0"/>
          </a:p>
          <a:p>
            <a:pPr marL="0" indent="0">
              <a:buNone/>
            </a:pPr>
            <a:r>
              <a:rPr lang="en-US" dirty="0" err="1"/>
              <a:t>mysite.wordpress.com</a:t>
            </a:r>
            <a:r>
              <a:rPr lang="en-US" dirty="0"/>
              <a:t> → </a:t>
            </a:r>
            <a:r>
              <a:rPr lang="en-US" dirty="0" err="1"/>
              <a:t>mysite.com</a:t>
            </a:r>
            <a:endParaRPr lang="en-US" dirty="0"/>
          </a:p>
          <a:p>
            <a:pPr marL="0" indent="0">
              <a:buNone/>
            </a:pPr>
            <a:r>
              <a:rPr lang="az-Cyrl-AZ" dirty="0"/>
              <a:t>Стара школа: Ваш власний веб-сайт у форматі </a:t>
            </a:r>
            <a:r>
              <a:rPr lang="en-US" dirty="0"/>
              <a:t>HTML </a:t>
            </a:r>
            <a:r>
              <a:rPr lang="az-Cyrl-AZ" dirty="0"/>
              <a:t>на спеціальному веб-сервері.</a:t>
            </a:r>
            <a:endParaRPr lang="en-IN" dirty="0"/>
          </a:p>
          <a:p>
            <a:pPr marL="0" indent="0">
              <a:buNone/>
            </a:pPr>
            <a:r>
              <a:rPr lang="az-Cyrl-AZ" dirty="0"/>
              <a:t>Найдосконаліший: ваша власна розроблена динамічна веб-програма.</a:t>
            </a:r>
            <a:endParaRPr lang="en-US" dirty="0"/>
          </a:p>
        </p:txBody>
      </p:sp>
      <p:sp>
        <p:nvSpPr>
          <p:cNvPr id="4" name="Pomnilnik z zaporednim dostopom 3"/>
          <p:cNvSpPr/>
          <p:nvPr/>
        </p:nvSpPr>
        <p:spPr>
          <a:xfrm flipH="1">
            <a:off x="9916998" y="1311348"/>
            <a:ext cx="2083658" cy="1325564"/>
          </a:xfrm>
          <a:prstGeom prst="wedgeEllipseCallout">
            <a:avLst>
              <a:gd name="adj1" fmla="val 58533"/>
              <a:gd name="adj2" fmla="val 52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dirty="0">
                <a:solidFill>
                  <a:srgbClr val="FFFFFF"/>
                </a:solidFill>
                <a:ea typeface="Calibri"/>
                <a:cs typeface="Calibri"/>
                <a:sym typeface="Calibri"/>
              </a:rPr>
              <a:t>Ви можете зосередитися на вмісті з самого початку.</a:t>
            </a:r>
            <a:endParaRPr lang="en-US" dirty="0">
              <a:solidFill>
                <a:srgbClr val="FFFFFF"/>
              </a:solidFill>
              <a:ea typeface="Calibri"/>
              <a:cs typeface="Calibri"/>
              <a:sym typeface="Calibri"/>
            </a:endParaRPr>
          </a:p>
        </p:txBody>
      </p:sp>
    </p:spTree>
    <p:extLst>
      <p:ext uri="{BB962C8B-B14F-4D97-AF65-F5344CB8AC3E}">
        <p14:creationId xmlns:p14="http://schemas.microsoft.com/office/powerpoint/2010/main" val="10284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az-Cyrl-AZ" dirty="0"/>
              <a:t>Статті </a:t>
            </a:r>
            <a:r>
              <a:rPr lang="sl-SI" dirty="0"/>
              <a:t>LinkedIn</a:t>
            </a:r>
          </a:p>
        </p:txBody>
      </p:sp>
      <p:sp>
        <p:nvSpPr>
          <p:cNvPr id="3" name="Ograda vsebine 2"/>
          <p:cNvSpPr>
            <a:spLocks noGrp="1"/>
          </p:cNvSpPr>
          <p:nvPr>
            <p:ph idx="1"/>
          </p:nvPr>
        </p:nvSpPr>
        <p:spPr>
          <a:xfrm>
            <a:off x="609600" y="1600201"/>
            <a:ext cx="5558408" cy="4525963"/>
          </a:xfrm>
        </p:spPr>
        <p:txBody>
          <a:bodyPr>
            <a:normAutofit fontScale="85000" lnSpcReduction="10000"/>
          </a:bodyPr>
          <a:lstStyle/>
          <a:p>
            <a:pPr marL="0" indent="0">
              <a:buNone/>
            </a:pPr>
            <a:r>
              <a:rPr lang="az-Cyrl-AZ" b="1" dirty="0"/>
              <a:t>Плюси:</a:t>
            </a:r>
            <a:endParaRPr lang="en-IN" b="1" dirty="0"/>
          </a:p>
          <a:p>
            <a:pPr marL="0" indent="0">
              <a:buNone/>
            </a:pPr>
            <a:r>
              <a:rPr lang="az-Cyrl-AZ" b="1" dirty="0"/>
              <a:t>Підходить для коротких статей про бізнес</a:t>
            </a:r>
            <a:endParaRPr lang="en-IN" b="1" dirty="0"/>
          </a:p>
          <a:p>
            <a:pPr marL="0" indent="0">
              <a:buNone/>
            </a:pPr>
            <a:r>
              <a:rPr lang="az-Cyrl-AZ" b="1" dirty="0"/>
              <a:t>Тісно інтегрований у ваш профіль </a:t>
            </a:r>
            <a:r>
              <a:rPr lang="en-US" b="1" dirty="0"/>
              <a:t>LinkedIn</a:t>
            </a:r>
          </a:p>
          <a:p>
            <a:pPr marL="0" indent="0">
              <a:buNone/>
            </a:pPr>
            <a:r>
              <a:rPr lang="az-Cyrl-AZ" b="1" dirty="0"/>
              <a:t>Аналітика</a:t>
            </a:r>
            <a:endParaRPr lang="en-IN" b="1" dirty="0"/>
          </a:p>
          <a:p>
            <a:pPr marL="0" indent="0">
              <a:buNone/>
            </a:pPr>
            <a:r>
              <a:rPr lang="en-US" b="1" dirty="0" err="1"/>
              <a:t>B2B</a:t>
            </a:r>
            <a:r>
              <a:rPr lang="en-US" b="1" dirty="0"/>
              <a:t> </a:t>
            </a:r>
            <a:r>
              <a:rPr lang="az-Cyrl-AZ" b="1" dirty="0"/>
              <a:t>спільнота</a:t>
            </a:r>
            <a:endParaRPr lang="en-IN" b="1" dirty="0"/>
          </a:p>
          <a:p>
            <a:pPr marL="0" indent="0">
              <a:buNone/>
            </a:pPr>
            <a:endParaRPr lang="en-IN" b="1" dirty="0"/>
          </a:p>
          <a:p>
            <a:pPr marL="0" indent="0">
              <a:buNone/>
            </a:pPr>
            <a:r>
              <a:rPr lang="az-Cyrl-AZ" b="1" dirty="0"/>
              <a:t>Мінуси:</a:t>
            </a:r>
            <a:endParaRPr lang="en-IN" b="1" dirty="0"/>
          </a:p>
          <a:p>
            <a:pPr marL="0" indent="0">
              <a:buNone/>
            </a:pPr>
            <a:r>
              <a:rPr lang="az-Cyrl-AZ" b="1" dirty="0"/>
              <a:t>Обмежені можливості редагування</a:t>
            </a:r>
            <a:endParaRPr lang="en-IN" b="1" dirty="0"/>
          </a:p>
          <a:p>
            <a:pPr marL="0" indent="0">
              <a:buNone/>
            </a:pPr>
            <a:r>
              <a:rPr lang="az-Cyrl-AZ" b="1" dirty="0"/>
              <a:t>Блокування платформи</a:t>
            </a:r>
            <a:endParaRPr lang="en-US" dirty="0"/>
          </a:p>
        </p:txBody>
      </p:sp>
    </p:spTree>
    <p:extLst>
      <p:ext uri="{BB962C8B-B14F-4D97-AF65-F5344CB8AC3E}">
        <p14:creationId xmlns:p14="http://schemas.microsoft.com/office/powerpoint/2010/main" val="1485657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az-Cyrl-AZ" dirty="0"/>
              <a:t>Платформи для публікації презентацій</a:t>
            </a:r>
            <a:endParaRPr lang="sl-SI" dirty="0"/>
          </a:p>
        </p:txBody>
      </p:sp>
      <p:pic>
        <p:nvPicPr>
          <p:cNvPr id="4" name="Google Shape;243;p38"/>
          <p:cNvPicPr preferRelativeResize="0"/>
          <p:nvPr/>
        </p:nvPicPr>
        <p:blipFill>
          <a:blip r:embed="rId2">
            <a:alphaModFix/>
          </a:blip>
          <a:stretch>
            <a:fillRect/>
          </a:stretch>
        </p:blipFill>
        <p:spPr>
          <a:xfrm>
            <a:off x="6321607" y="1436134"/>
            <a:ext cx="2739300" cy="2055014"/>
          </a:xfrm>
          <a:prstGeom prst="rect">
            <a:avLst/>
          </a:prstGeom>
          <a:noFill/>
          <a:ln>
            <a:noFill/>
          </a:ln>
        </p:spPr>
      </p:pic>
      <p:pic>
        <p:nvPicPr>
          <p:cNvPr id="5" name="Google Shape;244;p38"/>
          <p:cNvPicPr preferRelativeResize="0"/>
          <p:nvPr/>
        </p:nvPicPr>
        <p:blipFill>
          <a:blip r:embed="rId3">
            <a:alphaModFix/>
          </a:blip>
          <a:stretch>
            <a:fillRect/>
          </a:stretch>
        </p:blipFill>
        <p:spPr>
          <a:xfrm>
            <a:off x="2774336" y="4170451"/>
            <a:ext cx="2143666" cy="1613099"/>
          </a:xfrm>
          <a:prstGeom prst="rect">
            <a:avLst/>
          </a:prstGeom>
          <a:noFill/>
          <a:ln>
            <a:noFill/>
          </a:ln>
        </p:spPr>
      </p:pic>
      <p:sp>
        <p:nvSpPr>
          <p:cNvPr id="6" name="Google Shape;245;p38"/>
          <p:cNvSpPr txBox="1"/>
          <p:nvPr/>
        </p:nvSpPr>
        <p:spPr>
          <a:xfrm>
            <a:off x="6421084" y="3491149"/>
            <a:ext cx="2739300" cy="349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GB" sz="1800">
                <a:solidFill>
                  <a:schemeClr val="dk2"/>
                </a:solidFill>
                <a:latin typeface="Calibri"/>
                <a:ea typeface="Calibri"/>
                <a:cs typeface="Calibri"/>
                <a:sym typeface="Calibri"/>
              </a:rPr>
              <a:t>SlideShare</a:t>
            </a:r>
            <a:endParaRPr/>
          </a:p>
        </p:txBody>
      </p:sp>
      <p:sp>
        <p:nvSpPr>
          <p:cNvPr id="7" name="Google Shape;246;p38"/>
          <p:cNvSpPr txBox="1"/>
          <p:nvPr/>
        </p:nvSpPr>
        <p:spPr>
          <a:xfrm>
            <a:off x="2838186" y="5783551"/>
            <a:ext cx="2739300" cy="30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1800" dirty="0">
                <a:solidFill>
                  <a:schemeClr val="dk2"/>
                </a:solidFill>
                <a:latin typeface="Calibri"/>
                <a:ea typeface="Calibri"/>
                <a:cs typeface="Calibri"/>
                <a:sym typeface="Calibri"/>
              </a:rPr>
              <a:t>Google Presentations</a:t>
            </a:r>
            <a:endParaRPr dirty="0"/>
          </a:p>
        </p:txBody>
      </p:sp>
      <p:pic>
        <p:nvPicPr>
          <p:cNvPr id="8" name="Google Shape;247;p38"/>
          <p:cNvPicPr preferRelativeResize="0"/>
          <p:nvPr/>
        </p:nvPicPr>
        <p:blipFill>
          <a:blip r:embed="rId4">
            <a:alphaModFix/>
          </a:blip>
          <a:stretch>
            <a:fillRect/>
          </a:stretch>
        </p:blipFill>
        <p:spPr>
          <a:xfrm>
            <a:off x="1127448" y="1736607"/>
            <a:ext cx="3293776" cy="1710701"/>
          </a:xfrm>
          <a:prstGeom prst="rect">
            <a:avLst/>
          </a:prstGeom>
          <a:noFill/>
          <a:ln>
            <a:noFill/>
          </a:ln>
        </p:spPr>
      </p:pic>
      <p:sp>
        <p:nvSpPr>
          <p:cNvPr id="9" name="Google Shape;248;p38"/>
          <p:cNvSpPr txBox="1"/>
          <p:nvPr/>
        </p:nvSpPr>
        <p:spPr>
          <a:xfrm>
            <a:off x="1301448" y="3406540"/>
            <a:ext cx="2739300" cy="30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1800">
                <a:solidFill>
                  <a:schemeClr val="dk2"/>
                </a:solidFill>
                <a:latin typeface="Calibri"/>
                <a:ea typeface="Calibri"/>
                <a:cs typeface="Calibri"/>
                <a:sym typeface="Calibri"/>
              </a:rPr>
              <a:t>Prezi</a:t>
            </a:r>
            <a:endParaRPr/>
          </a:p>
        </p:txBody>
      </p:sp>
      <p:sp>
        <p:nvSpPr>
          <p:cNvPr id="10" name="Google Shape;249;p38"/>
          <p:cNvSpPr txBox="1"/>
          <p:nvPr/>
        </p:nvSpPr>
        <p:spPr>
          <a:xfrm>
            <a:off x="7940783" y="5628900"/>
            <a:ext cx="2739300" cy="30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1800">
                <a:solidFill>
                  <a:schemeClr val="dk2"/>
                </a:solidFill>
                <a:latin typeface="Calibri"/>
                <a:ea typeface="Calibri"/>
                <a:cs typeface="Calibri"/>
                <a:sym typeface="Calibri"/>
              </a:rPr>
              <a:t>Emaze</a:t>
            </a:r>
            <a:endParaRPr/>
          </a:p>
        </p:txBody>
      </p:sp>
      <p:pic>
        <p:nvPicPr>
          <p:cNvPr id="11" name="Google Shape;250;p38"/>
          <p:cNvPicPr preferRelativeResize="0"/>
          <p:nvPr/>
        </p:nvPicPr>
        <p:blipFill rotWithShape="1">
          <a:blip r:embed="rId5">
            <a:alphaModFix/>
          </a:blip>
          <a:srcRect l="2348" t="6899" r="22384" b="26433"/>
          <a:stretch/>
        </p:blipFill>
        <p:spPr>
          <a:xfrm>
            <a:off x="7940784" y="4322687"/>
            <a:ext cx="2439200" cy="1350326"/>
          </a:xfrm>
          <a:prstGeom prst="rect">
            <a:avLst/>
          </a:prstGeom>
          <a:noFill/>
          <a:ln>
            <a:noFill/>
          </a:ln>
        </p:spPr>
      </p:pic>
    </p:spTree>
    <p:extLst>
      <p:ext uri="{BB962C8B-B14F-4D97-AF65-F5344CB8AC3E}">
        <p14:creationId xmlns:p14="http://schemas.microsoft.com/office/powerpoint/2010/main" val="927635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az-Cyrl-AZ" dirty="0"/>
              <a:t>Інфографіка</a:t>
            </a:r>
            <a:endParaRPr lang="sl-SI" dirty="0"/>
          </a:p>
        </p:txBody>
      </p:sp>
      <p:sp>
        <p:nvSpPr>
          <p:cNvPr id="3" name="Ograda vsebine 2"/>
          <p:cNvSpPr>
            <a:spLocks noGrp="1"/>
          </p:cNvSpPr>
          <p:nvPr>
            <p:ph idx="1"/>
          </p:nvPr>
        </p:nvSpPr>
        <p:spPr>
          <a:xfrm>
            <a:off x="6096000" y="1600201"/>
            <a:ext cx="5486400" cy="4525963"/>
          </a:xfrm>
        </p:spPr>
        <p:txBody>
          <a:bodyPr/>
          <a:lstStyle/>
          <a:p>
            <a:pPr marL="0" indent="0">
              <a:buNone/>
            </a:pPr>
            <a:r>
              <a:rPr lang="ru-RU" dirty="0"/>
              <a:t>Інфографіка – чудовий спосіб показати короткий, легкозасвоюваний вміст.</a:t>
            </a:r>
            <a:endParaRPr lang="en-IN" dirty="0"/>
          </a:p>
          <a:p>
            <a:pPr marL="0" indent="0">
              <a:buNone/>
            </a:pPr>
            <a:endParaRPr lang="en-US" dirty="0"/>
          </a:p>
          <a:p>
            <a:pPr marL="0" indent="0">
              <a:buNone/>
            </a:pPr>
            <a:r>
              <a:rPr lang="en-US" dirty="0"/>
              <a:t>← </a:t>
            </a:r>
            <a:r>
              <a:rPr lang="ru-RU" b="1" dirty="0"/>
              <a:t>Дивіться повну інфографіку хакерства зростання тут:</a:t>
            </a:r>
            <a:r>
              <a:rPr lang="en-US" dirty="0">
                <a:hlinkClick r:id="rId2"/>
              </a:rPr>
              <a:t>https://www.entrepreneur.com/article/277157</a:t>
            </a:r>
            <a:endParaRPr lang="en-US" dirty="0"/>
          </a:p>
        </p:txBody>
      </p:sp>
      <p:pic>
        <p:nvPicPr>
          <p:cNvPr id="4" name="Google Shape;257;p39"/>
          <p:cNvPicPr preferRelativeResize="0"/>
          <p:nvPr/>
        </p:nvPicPr>
        <p:blipFill rotWithShape="1">
          <a:blip r:embed="rId3">
            <a:alphaModFix/>
          </a:blip>
          <a:srcRect l="28514" t="23436" r="35694"/>
          <a:stretch/>
        </p:blipFill>
        <p:spPr>
          <a:xfrm>
            <a:off x="911424" y="1412776"/>
            <a:ext cx="4179773" cy="4968552"/>
          </a:xfrm>
          <a:prstGeom prst="rect">
            <a:avLst/>
          </a:prstGeom>
          <a:noFill/>
          <a:ln>
            <a:noFill/>
          </a:ln>
        </p:spPr>
      </p:pic>
    </p:spTree>
    <p:extLst>
      <p:ext uri="{BB962C8B-B14F-4D97-AF65-F5344CB8AC3E}">
        <p14:creationId xmlns:p14="http://schemas.microsoft.com/office/powerpoint/2010/main" val="2447395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az-Cyrl-AZ" dirty="0"/>
              <a:t>відео</a:t>
            </a:r>
            <a:endParaRPr lang="sl-SI" dirty="0"/>
          </a:p>
        </p:txBody>
      </p:sp>
      <p:sp>
        <p:nvSpPr>
          <p:cNvPr id="3" name="Ograda vsebine 2"/>
          <p:cNvSpPr>
            <a:spLocks noGrp="1"/>
          </p:cNvSpPr>
          <p:nvPr>
            <p:ph idx="1"/>
          </p:nvPr>
        </p:nvSpPr>
        <p:spPr>
          <a:xfrm>
            <a:off x="609600" y="1600201"/>
            <a:ext cx="5486400" cy="4525963"/>
          </a:xfrm>
        </p:spPr>
        <p:txBody>
          <a:bodyPr>
            <a:normAutofit lnSpcReduction="10000"/>
          </a:bodyPr>
          <a:lstStyle/>
          <a:p>
            <a:r>
              <a:rPr lang="az-Cyrl-AZ" dirty="0"/>
              <a:t>Відео є чудовим і ефективним каналом, але водночас найдорожчим і не може їх оновлювати.</a:t>
            </a:r>
            <a:endParaRPr lang="en-IN" dirty="0"/>
          </a:p>
          <a:p>
            <a:r>
              <a:rPr lang="az-Cyrl-AZ" dirty="0"/>
              <a:t>Він ідеально підходить для розповідання історій.</a:t>
            </a:r>
            <a:endParaRPr lang="en-IN" dirty="0"/>
          </a:p>
          <a:p>
            <a:r>
              <a:rPr lang="az-Cyrl-AZ" dirty="0"/>
              <a:t>Ним легко поділитися.</a:t>
            </a:r>
            <a:endParaRPr lang="en-IN" dirty="0"/>
          </a:p>
          <a:p>
            <a:r>
              <a:rPr lang="az-Cyrl-AZ" dirty="0"/>
              <a:t>Люди будуть споживати все більше відеоконтенту.</a:t>
            </a:r>
            <a:endParaRPr lang="en-IN" dirty="0"/>
          </a:p>
          <a:p>
            <a:r>
              <a:rPr lang="az-Cyrl-AZ" dirty="0"/>
              <a:t>Це може переконати людей щось купити.</a:t>
            </a:r>
            <a:endParaRPr lang="en-US" dirty="0"/>
          </a:p>
        </p:txBody>
      </p:sp>
      <p:pic>
        <p:nvPicPr>
          <p:cNvPr id="4" name="Google Shape;265;p40"/>
          <p:cNvPicPr preferRelativeResize="0"/>
          <p:nvPr/>
        </p:nvPicPr>
        <p:blipFill rotWithShape="1">
          <a:blip r:embed="rId2">
            <a:alphaModFix/>
          </a:blip>
          <a:srcRect l="21641" t="12815" r="23707" b="1575"/>
          <a:stretch/>
        </p:blipFill>
        <p:spPr>
          <a:xfrm>
            <a:off x="7104112" y="2132856"/>
            <a:ext cx="4083257" cy="3456384"/>
          </a:xfrm>
          <a:prstGeom prst="rect">
            <a:avLst/>
          </a:prstGeom>
          <a:noFill/>
          <a:ln>
            <a:noFill/>
          </a:ln>
        </p:spPr>
      </p:pic>
      <p:sp>
        <p:nvSpPr>
          <p:cNvPr id="5" name="Google Shape;267;p40"/>
          <p:cNvSpPr txBox="1"/>
          <p:nvPr/>
        </p:nvSpPr>
        <p:spPr>
          <a:xfrm>
            <a:off x="7104112" y="1628800"/>
            <a:ext cx="3876900" cy="284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ru-RU" sz="2000" dirty="0">
                <a:latin typeface="Calibri"/>
                <a:ea typeface="Calibri"/>
                <a:cs typeface="Calibri"/>
                <a:sym typeface="Calibri"/>
              </a:rPr>
              <a:t>Подивіться відео. Ви б купили його?</a:t>
            </a:r>
            <a:endParaRPr sz="2000" dirty="0">
              <a:latin typeface="Calibri"/>
              <a:ea typeface="Calibri"/>
              <a:cs typeface="Calibri"/>
              <a:sym typeface="Calibri"/>
            </a:endParaRPr>
          </a:p>
        </p:txBody>
      </p:sp>
      <p:sp>
        <p:nvSpPr>
          <p:cNvPr id="6" name="Google Shape;266;p40"/>
          <p:cNvSpPr txBox="1"/>
          <p:nvPr/>
        </p:nvSpPr>
        <p:spPr>
          <a:xfrm>
            <a:off x="7092672" y="5626800"/>
            <a:ext cx="3876900" cy="2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t>Video source: </a:t>
            </a:r>
            <a:r>
              <a:rPr lang="en-GB" u="sng" dirty="0">
                <a:solidFill>
                  <a:schemeClr val="hlink"/>
                </a:solidFill>
                <a:hlinkClick r:id="rId3"/>
              </a:rPr>
              <a:t>https://www.facebook.com/bernhard.manufaktura/videos/1059799364037825/?video_source=pages_finch_trailer</a:t>
            </a:r>
            <a:endParaRPr dirty="0"/>
          </a:p>
          <a:p>
            <a:pPr marL="0" lvl="0" indent="0" algn="l" rtl="0">
              <a:spcBef>
                <a:spcPts val="0"/>
              </a:spcBef>
              <a:spcAft>
                <a:spcPts val="0"/>
              </a:spcAft>
              <a:buNone/>
            </a:pPr>
            <a:endParaRPr dirty="0"/>
          </a:p>
        </p:txBody>
      </p:sp>
      <p:sp>
        <p:nvSpPr>
          <p:cNvPr id="7" name="Google Shape;264;p40"/>
          <p:cNvSpPr txBox="1"/>
          <p:nvPr/>
        </p:nvSpPr>
        <p:spPr>
          <a:xfrm>
            <a:off x="0" y="6566390"/>
            <a:ext cx="3876900" cy="2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t>Source: </a:t>
            </a:r>
            <a:r>
              <a:rPr lang="en-GB" sz="800" u="sng">
                <a:solidFill>
                  <a:schemeClr val="hlink"/>
                </a:solidFill>
                <a:hlinkClick r:id="rId4"/>
              </a:rPr>
              <a:t>https://retargeting.biz/blog/the-future-is-video-content</a:t>
            </a:r>
            <a:endParaRPr sz="800"/>
          </a:p>
          <a:p>
            <a:pPr marL="0" lvl="0" indent="0" algn="l" rtl="0">
              <a:spcBef>
                <a:spcPts val="0"/>
              </a:spcBef>
              <a:spcAft>
                <a:spcPts val="0"/>
              </a:spcAft>
              <a:buNone/>
            </a:pPr>
            <a:endParaRPr sz="800"/>
          </a:p>
        </p:txBody>
      </p:sp>
    </p:spTree>
    <p:extLst>
      <p:ext uri="{BB962C8B-B14F-4D97-AF65-F5344CB8AC3E}">
        <p14:creationId xmlns:p14="http://schemas.microsoft.com/office/powerpoint/2010/main" val="1647705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ru-RU" dirty="0"/>
              <a:t>Про що ти збираєшся вести блог?</a:t>
            </a:r>
            <a:endParaRPr lang="sl-SI" dirty="0"/>
          </a:p>
        </p:txBody>
      </p:sp>
      <p:sp>
        <p:nvSpPr>
          <p:cNvPr id="4" name="Ograda vsebine 3"/>
          <p:cNvSpPr>
            <a:spLocks noGrp="1"/>
          </p:cNvSpPr>
          <p:nvPr>
            <p:ph sz="half" idx="1"/>
          </p:nvPr>
        </p:nvSpPr>
        <p:spPr/>
        <p:txBody>
          <a:bodyPr/>
          <a:lstStyle/>
          <a:p>
            <a:pPr marL="514350" indent="-514350">
              <a:buFont typeface="+mj-lt"/>
              <a:buAutoNum type="arabicPeriod"/>
            </a:pPr>
            <a:r>
              <a:rPr lang="az-Cyrl-AZ" dirty="0"/>
              <a:t>Лістикові</a:t>
            </a:r>
            <a:endParaRPr lang="en-IN" dirty="0"/>
          </a:p>
          <a:p>
            <a:pPr marL="514350" indent="-514350">
              <a:buFont typeface="+mj-lt"/>
              <a:buAutoNum type="arabicPeriod"/>
            </a:pPr>
            <a:r>
              <a:rPr lang="az-Cyrl-AZ" dirty="0"/>
              <a:t>Інструкції</a:t>
            </a:r>
            <a:endParaRPr lang="en-IN" dirty="0"/>
          </a:p>
          <a:p>
            <a:pPr marL="514350" indent="-514350">
              <a:buFont typeface="+mj-lt"/>
              <a:buAutoNum type="arabicPeriod"/>
            </a:pPr>
            <a:r>
              <a:rPr lang="az-Cyrl-AZ" dirty="0"/>
              <a:t>Політика</a:t>
            </a:r>
            <a:endParaRPr lang="en-IN" dirty="0"/>
          </a:p>
          <a:p>
            <a:pPr marL="514350" indent="-514350">
              <a:buFont typeface="+mj-lt"/>
              <a:buAutoNum type="arabicPeriod"/>
            </a:pPr>
            <a:r>
              <a:rPr lang="az-Cyrl-AZ" dirty="0"/>
              <a:t>Бекон</a:t>
            </a:r>
            <a:endParaRPr lang="en-IN" dirty="0"/>
          </a:p>
          <a:p>
            <a:pPr marL="514350" indent="-514350">
              <a:buFont typeface="+mj-lt"/>
              <a:buAutoNum type="arabicPeriod"/>
            </a:pPr>
            <a:r>
              <a:rPr lang="az-Cyrl-AZ" dirty="0"/>
              <a:t>рецепти</a:t>
            </a:r>
            <a:endParaRPr lang="en-IN" dirty="0"/>
          </a:p>
          <a:p>
            <a:pPr marL="514350" indent="-514350">
              <a:buFont typeface="+mj-lt"/>
              <a:buAutoNum type="arabicPeriod"/>
            </a:pPr>
            <a:r>
              <a:rPr lang="az-Cyrl-AZ" dirty="0"/>
              <a:t>Посібники для початківців</a:t>
            </a:r>
            <a:endParaRPr lang="en-IN" dirty="0"/>
          </a:p>
          <a:p>
            <a:pPr marL="514350" indent="-514350">
              <a:buFont typeface="+mj-lt"/>
              <a:buAutoNum type="arabicPeriod"/>
            </a:pPr>
            <a:r>
              <a:rPr lang="az-Cyrl-AZ" dirty="0"/>
              <a:t>Остаточні путівники</a:t>
            </a:r>
            <a:endParaRPr lang="sl-SI" dirty="0"/>
          </a:p>
        </p:txBody>
      </p:sp>
      <p:sp>
        <p:nvSpPr>
          <p:cNvPr id="5" name="Ograda vsebine 4"/>
          <p:cNvSpPr>
            <a:spLocks noGrp="1"/>
          </p:cNvSpPr>
          <p:nvPr>
            <p:ph sz="half" idx="2"/>
          </p:nvPr>
        </p:nvSpPr>
        <p:spPr/>
        <p:txBody>
          <a:bodyPr/>
          <a:lstStyle/>
          <a:p>
            <a:pPr marL="514350" indent="-514350">
              <a:buFont typeface="+mj-lt"/>
              <a:buAutoNum type="arabicPeriod" startAt="8"/>
            </a:pPr>
            <a:r>
              <a:rPr lang="ru-RU" dirty="0"/>
              <a:t>Часті</a:t>
            </a:r>
            <a:r>
              <a:rPr lang="en-IN" dirty="0"/>
              <a:t> </a:t>
            </a:r>
            <a:r>
              <a:rPr lang="ru-RU" dirty="0"/>
              <a:t>запитання</a:t>
            </a:r>
            <a:endParaRPr lang="en-IN" dirty="0"/>
          </a:p>
          <a:p>
            <a:pPr marL="514350" indent="-514350">
              <a:buFont typeface="+mj-lt"/>
              <a:buAutoNum type="arabicPeriod" startAt="8"/>
            </a:pPr>
            <a:r>
              <a:rPr lang="ru-RU" dirty="0"/>
              <a:t>Інтерв’ю</a:t>
            </a:r>
            <a:endParaRPr lang="en-IN" dirty="0"/>
          </a:p>
          <a:p>
            <a:pPr marL="514350" indent="-514350">
              <a:buFont typeface="+mj-lt"/>
              <a:buAutoNum type="arabicPeriod" startAt="8"/>
            </a:pPr>
            <a:r>
              <a:rPr lang="ru-RU" dirty="0"/>
              <a:t>Особисті історії</a:t>
            </a:r>
            <a:endParaRPr lang="en-IN" dirty="0"/>
          </a:p>
          <a:p>
            <a:pPr marL="514350" indent="-514350">
              <a:buFont typeface="+mj-lt"/>
              <a:buAutoNum type="arabicPeriod" startAt="8"/>
            </a:pPr>
            <a:r>
              <a:rPr lang="ru-RU" dirty="0"/>
              <a:t>Благодійність та активність</a:t>
            </a:r>
            <a:endParaRPr lang="en-IN" dirty="0"/>
          </a:p>
          <a:p>
            <a:pPr marL="514350" indent="-514350">
              <a:buFont typeface="+mj-lt"/>
              <a:buAutoNum type="arabicPeriod" startAt="8"/>
            </a:pPr>
            <a:r>
              <a:rPr lang="ru-RU" dirty="0"/>
              <a:t>Особливості людей</a:t>
            </a:r>
            <a:endParaRPr lang="en-IN" dirty="0"/>
          </a:p>
          <a:p>
            <a:pPr marL="514350" indent="-514350">
              <a:buFont typeface="+mj-lt"/>
              <a:buAutoNum type="arabicPeriod" startAt="8"/>
            </a:pPr>
            <a:r>
              <a:rPr lang="ru-RU" dirty="0"/>
              <a:t>Відгуки про товар</a:t>
            </a:r>
            <a:endParaRPr lang="en-US" dirty="0"/>
          </a:p>
          <a:p>
            <a:pPr marL="0" indent="0">
              <a:buNone/>
            </a:pPr>
            <a:endParaRPr lang="sl-SI" dirty="0"/>
          </a:p>
        </p:txBody>
      </p:sp>
      <p:sp>
        <p:nvSpPr>
          <p:cNvPr id="6" name="Pomnilnik z zaporednim dostopom 5"/>
          <p:cNvSpPr/>
          <p:nvPr/>
        </p:nvSpPr>
        <p:spPr>
          <a:xfrm flipH="1">
            <a:off x="10103768" y="2298715"/>
            <a:ext cx="2088232" cy="1844824"/>
          </a:xfrm>
          <a:prstGeom prst="wedgeEllipseCallout">
            <a:avLst>
              <a:gd name="adj1" fmla="val 63132"/>
              <a:gd name="adj2" fmla="val 456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chemeClr val="lt1"/>
              </a:buClr>
            </a:pPr>
            <a:r>
              <a:rPr lang="ru-RU" dirty="0">
                <a:latin typeface="Arial"/>
                <a:ea typeface="Arial"/>
                <a:cs typeface="Arial"/>
                <a:sym typeface="Arial"/>
              </a:rPr>
              <a:t>Це список (коротка стаття зі списком елементів)</a:t>
            </a:r>
            <a:endParaRPr lang="en-US" dirty="0"/>
          </a:p>
        </p:txBody>
      </p:sp>
      <p:sp>
        <p:nvSpPr>
          <p:cNvPr id="7" name="Google Shape;285;p43"/>
          <p:cNvSpPr txBox="1"/>
          <p:nvPr/>
        </p:nvSpPr>
        <p:spPr>
          <a:xfrm>
            <a:off x="7194164" y="6596390"/>
            <a:ext cx="4997836"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800" b="0" i="0" u="none" strike="noStrike" cap="none" dirty="0" err="1">
                <a:solidFill>
                  <a:srgbClr val="000000"/>
                </a:solidFill>
                <a:latin typeface="+mj-lt"/>
                <a:ea typeface="Arial"/>
                <a:cs typeface="Arial"/>
                <a:sym typeface="Arial"/>
              </a:rPr>
              <a:t>Source:N</a:t>
            </a:r>
            <a:r>
              <a:rPr lang="en-GB" sz="800" b="0" i="0" u="none" strike="noStrike" cap="none" dirty="0">
                <a:solidFill>
                  <a:srgbClr val="000000"/>
                </a:solidFill>
                <a:latin typeface="+mj-lt"/>
                <a:ea typeface="Arial"/>
                <a:cs typeface="Arial"/>
                <a:sym typeface="Arial"/>
              </a:rPr>
              <a:t>. Patel,  </a:t>
            </a:r>
            <a:r>
              <a:rPr lang="en-GB" sz="800" b="0" i="0" u="sng" strike="noStrike" cap="none" dirty="0">
                <a:solidFill>
                  <a:schemeClr val="hlink"/>
                </a:solidFill>
                <a:latin typeface="+mj-lt"/>
                <a:ea typeface="Arial"/>
                <a:cs typeface="Arial"/>
                <a:sym typeface="Arial"/>
                <a:hlinkClick r:id="rId2"/>
              </a:rPr>
              <a:t>https://www.quicksprout.com/2016/08/31/top-35-blogging-ideas-that-are-guaranteed-to-be-popular/</a:t>
            </a:r>
            <a:r>
              <a:rPr lang="en-GB" sz="800" b="0" i="0" u="none" strike="noStrike" cap="none" dirty="0">
                <a:solidFill>
                  <a:srgbClr val="000000"/>
                </a:solidFill>
                <a:latin typeface="+mj-lt"/>
                <a:ea typeface="Arial"/>
                <a:cs typeface="Arial"/>
                <a:sym typeface="Arial"/>
              </a:rPr>
              <a:t> </a:t>
            </a:r>
            <a:endParaRPr sz="800" dirty="0">
              <a:latin typeface="+mj-lt"/>
            </a:endParaRPr>
          </a:p>
        </p:txBody>
      </p:sp>
    </p:spTree>
    <p:extLst>
      <p:ext uri="{BB962C8B-B14F-4D97-AF65-F5344CB8AC3E}">
        <p14:creationId xmlns:p14="http://schemas.microsoft.com/office/powerpoint/2010/main" val="1635639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ru-RU" dirty="0"/>
              <a:t>Про що ти збираєшся вести блог?</a:t>
            </a:r>
            <a:endParaRPr lang="sl-SI" dirty="0"/>
          </a:p>
        </p:txBody>
      </p:sp>
      <p:sp>
        <p:nvSpPr>
          <p:cNvPr id="3" name="Ograda vsebine 2"/>
          <p:cNvSpPr>
            <a:spLocks noGrp="1"/>
          </p:cNvSpPr>
          <p:nvPr>
            <p:ph sz="half" idx="1"/>
          </p:nvPr>
        </p:nvSpPr>
        <p:spPr/>
        <p:txBody>
          <a:bodyPr/>
          <a:lstStyle/>
          <a:p>
            <a:pPr marL="514350" indent="-514350">
              <a:buFont typeface="+mj-lt"/>
              <a:buAutoNum type="arabicPeriod" startAt="14"/>
            </a:pPr>
            <a:r>
              <a:rPr lang="ru-RU" dirty="0"/>
              <a:t>Джерела новин</a:t>
            </a:r>
            <a:endParaRPr lang="en-IN" dirty="0"/>
          </a:p>
          <a:p>
            <a:pPr marL="514350" indent="-514350">
              <a:buFont typeface="+mj-lt"/>
              <a:buAutoNum type="arabicPeriod" startAt="14"/>
            </a:pPr>
            <a:r>
              <a:rPr lang="ru-RU" dirty="0"/>
              <a:t>Гіфки та меми</a:t>
            </a:r>
            <a:endParaRPr lang="en-IN" dirty="0"/>
          </a:p>
          <a:p>
            <a:pPr marL="514350" indent="-514350">
              <a:buFont typeface="+mj-lt"/>
              <a:buAutoNum type="arabicPeriod" startAt="14"/>
            </a:pPr>
            <a:r>
              <a:rPr lang="ru-RU" dirty="0"/>
              <a:t>Міф-розвінчання</a:t>
            </a:r>
            <a:endParaRPr lang="en-IN" dirty="0"/>
          </a:p>
          <a:p>
            <a:pPr marL="514350" indent="-514350">
              <a:buFont typeface="+mj-lt"/>
              <a:buAutoNum type="arabicPeriod" startAt="14"/>
            </a:pPr>
            <a:r>
              <a:rPr lang="ru-RU" dirty="0"/>
              <a:t>Віртуальна реальність</a:t>
            </a:r>
            <a:endParaRPr lang="en-IN" dirty="0"/>
          </a:p>
          <a:p>
            <a:pPr marL="514350" indent="-514350">
              <a:buFont typeface="+mj-lt"/>
              <a:buAutoNum type="arabicPeriod" startAt="14"/>
            </a:pPr>
            <a:r>
              <a:rPr lang="ru-RU" dirty="0"/>
              <a:t>Інтернет речей</a:t>
            </a:r>
            <a:endParaRPr lang="en-IN" dirty="0"/>
          </a:p>
          <a:p>
            <a:pPr marL="514350" indent="-514350">
              <a:buFont typeface="+mj-lt"/>
              <a:buAutoNum type="arabicPeriod" startAt="14"/>
            </a:pPr>
            <a:r>
              <a:rPr lang="ru-RU" dirty="0"/>
              <a:t>Автоматизація</a:t>
            </a:r>
            <a:endParaRPr lang="en-IN" dirty="0"/>
          </a:p>
          <a:p>
            <a:pPr marL="514350" indent="-514350">
              <a:buFont typeface="+mj-lt"/>
              <a:buAutoNum type="arabicPeriod" startAt="14"/>
            </a:pPr>
            <a:r>
              <a:rPr lang="ru-RU" dirty="0"/>
              <a:t>Інструкції з усунення несправностей</a:t>
            </a:r>
            <a:endParaRPr lang="en-US" dirty="0"/>
          </a:p>
          <a:p>
            <a:pPr marL="514350" indent="-514350">
              <a:buFont typeface="+mj-lt"/>
              <a:buAutoNum type="arabicPeriod" startAt="14"/>
            </a:pPr>
            <a:endParaRPr lang="sl-SI" dirty="0"/>
          </a:p>
        </p:txBody>
      </p:sp>
      <p:sp>
        <p:nvSpPr>
          <p:cNvPr id="4" name="Ograda vsebine 3"/>
          <p:cNvSpPr>
            <a:spLocks noGrp="1"/>
          </p:cNvSpPr>
          <p:nvPr>
            <p:ph sz="half" idx="2"/>
          </p:nvPr>
        </p:nvSpPr>
        <p:spPr/>
        <p:txBody>
          <a:bodyPr/>
          <a:lstStyle/>
          <a:p>
            <a:pPr marL="514350" indent="-514350">
              <a:buFont typeface="+mj-lt"/>
              <a:buAutoNum type="arabicPeriod" startAt="21"/>
            </a:pPr>
            <a:r>
              <a:rPr lang="az-Cyrl-AZ" dirty="0"/>
              <a:t>Конкурси</a:t>
            </a:r>
            <a:endParaRPr lang="en-IN" dirty="0"/>
          </a:p>
          <a:p>
            <a:pPr marL="514350" indent="-514350">
              <a:buFont typeface="+mj-lt"/>
              <a:buAutoNum type="arabicPeriod" startAt="21"/>
            </a:pPr>
            <a:r>
              <a:rPr lang="az-Cyrl-AZ" dirty="0"/>
              <a:t>Порада</a:t>
            </a:r>
            <a:endParaRPr lang="en-IN" dirty="0"/>
          </a:p>
          <a:p>
            <a:pPr marL="514350" indent="-514350">
              <a:buFont typeface="+mj-lt"/>
              <a:buAutoNum type="arabicPeriod" startAt="21"/>
            </a:pPr>
            <a:r>
              <a:rPr lang="az-Cyrl-AZ" dirty="0"/>
              <a:t>Поради щодо продуктивності</a:t>
            </a:r>
            <a:endParaRPr lang="en-IN" dirty="0"/>
          </a:p>
          <a:p>
            <a:pPr marL="514350" indent="-514350">
              <a:buFont typeface="+mj-lt"/>
              <a:buAutoNum type="arabicPeriod" startAt="21"/>
            </a:pPr>
            <a:r>
              <a:rPr lang="az-Cyrl-AZ" dirty="0"/>
              <a:t>Подорожі</a:t>
            </a:r>
            <a:endParaRPr lang="en-IN" dirty="0"/>
          </a:p>
          <a:p>
            <a:pPr marL="514350" indent="-514350">
              <a:buFont typeface="+mj-lt"/>
              <a:buAutoNum type="arabicPeriod" startAt="21"/>
            </a:pPr>
            <a:r>
              <a:rPr lang="az-Cyrl-AZ" dirty="0"/>
              <a:t>Історія</a:t>
            </a:r>
            <a:endParaRPr lang="en-IN" dirty="0"/>
          </a:p>
          <a:p>
            <a:pPr marL="514350" indent="-514350">
              <a:buFont typeface="+mj-lt"/>
              <a:buAutoNum type="arabicPeriod" startAt="21"/>
            </a:pPr>
            <a:r>
              <a:rPr lang="az-Cyrl-AZ" dirty="0"/>
              <a:t>Смішні історії</a:t>
            </a:r>
            <a:endParaRPr lang="en-IN" dirty="0"/>
          </a:p>
          <a:p>
            <a:pPr marL="514350" indent="-514350">
              <a:buFont typeface="+mj-lt"/>
              <a:buAutoNum type="arabicPeriod" startAt="21"/>
            </a:pPr>
            <a:r>
              <a:rPr lang="az-Cyrl-AZ" dirty="0"/>
              <a:t>Батьківські поради</a:t>
            </a:r>
            <a:endParaRPr lang="en-US" dirty="0"/>
          </a:p>
          <a:p>
            <a:pPr marL="514350" indent="-514350">
              <a:buFont typeface="+mj-lt"/>
              <a:buAutoNum type="arabicPeriod" startAt="21"/>
            </a:pPr>
            <a:endParaRPr lang="sl-SI" dirty="0"/>
          </a:p>
        </p:txBody>
      </p:sp>
      <p:sp>
        <p:nvSpPr>
          <p:cNvPr id="5" name="Google Shape;294;p44"/>
          <p:cNvSpPr txBox="1"/>
          <p:nvPr/>
        </p:nvSpPr>
        <p:spPr>
          <a:xfrm>
            <a:off x="6743900" y="6596390"/>
            <a:ext cx="5448100"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800" b="0" i="0" u="none" strike="noStrike" cap="none" dirty="0" err="1">
                <a:solidFill>
                  <a:srgbClr val="000000"/>
                </a:solidFill>
                <a:latin typeface="+mj-lt"/>
                <a:ea typeface="Arial"/>
                <a:cs typeface="Arial"/>
                <a:sym typeface="Arial"/>
              </a:rPr>
              <a:t>Source:N</a:t>
            </a:r>
            <a:r>
              <a:rPr lang="en-GB" sz="800" b="0" i="0" u="none" strike="noStrike" cap="none" dirty="0">
                <a:solidFill>
                  <a:srgbClr val="000000"/>
                </a:solidFill>
                <a:latin typeface="+mj-lt"/>
                <a:ea typeface="Arial"/>
                <a:cs typeface="Arial"/>
                <a:sym typeface="Arial"/>
              </a:rPr>
              <a:t>. Patel,  </a:t>
            </a:r>
            <a:r>
              <a:rPr lang="en-GB" sz="800" b="0" i="0" u="sng" strike="noStrike" cap="none" dirty="0">
                <a:solidFill>
                  <a:schemeClr val="hlink"/>
                </a:solidFill>
                <a:latin typeface="+mj-lt"/>
                <a:ea typeface="Arial"/>
                <a:cs typeface="Arial"/>
                <a:sym typeface="Arial"/>
                <a:hlinkClick r:id="rId2"/>
              </a:rPr>
              <a:t>https://www.quicksprout.com/2016/08/31/top-35-blogging-ideas-that-are-guaranteed-to-be-popular/</a:t>
            </a:r>
            <a:r>
              <a:rPr lang="en-GB" sz="800" b="0" i="0" u="none" strike="noStrike" cap="none" dirty="0">
                <a:solidFill>
                  <a:srgbClr val="000000"/>
                </a:solidFill>
                <a:latin typeface="+mj-lt"/>
                <a:ea typeface="Arial"/>
                <a:cs typeface="Arial"/>
                <a:sym typeface="Arial"/>
              </a:rPr>
              <a:t> </a:t>
            </a:r>
            <a:endParaRPr sz="800" dirty="0">
              <a:latin typeface="+mj-lt"/>
            </a:endParaRPr>
          </a:p>
        </p:txBody>
      </p:sp>
    </p:spTree>
    <p:extLst>
      <p:ext uri="{BB962C8B-B14F-4D97-AF65-F5344CB8AC3E}">
        <p14:creationId xmlns:p14="http://schemas.microsoft.com/office/powerpoint/2010/main" val="2356044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ru-RU" dirty="0"/>
              <a:t>Про що ти збираєшся вести блог?</a:t>
            </a:r>
            <a:endParaRPr lang="sl-SI" dirty="0"/>
          </a:p>
        </p:txBody>
      </p:sp>
      <p:sp>
        <p:nvSpPr>
          <p:cNvPr id="3" name="Ograda vsebine 2"/>
          <p:cNvSpPr>
            <a:spLocks noGrp="1"/>
          </p:cNvSpPr>
          <p:nvPr>
            <p:ph idx="1"/>
          </p:nvPr>
        </p:nvSpPr>
        <p:spPr/>
        <p:txBody>
          <a:bodyPr/>
          <a:lstStyle/>
          <a:p>
            <a:pPr marL="514350" indent="-514350">
              <a:buFont typeface="+mj-lt"/>
              <a:buAutoNum type="arabicPeriod" startAt="30"/>
            </a:pPr>
            <a:r>
              <a:rPr lang="sl-SI" dirty="0"/>
              <a:t> </a:t>
            </a:r>
            <a:r>
              <a:rPr lang="az-Cyrl-AZ" dirty="0"/>
              <a:t>Найближчі події </a:t>
            </a:r>
            <a:endParaRPr lang="en-IN" dirty="0"/>
          </a:p>
          <a:p>
            <a:pPr marL="514350" indent="-514350">
              <a:buFont typeface="+mj-lt"/>
              <a:buAutoNum type="arabicPeriod" startAt="30"/>
            </a:pPr>
            <a:r>
              <a:rPr lang="az-Cyrl-AZ" dirty="0"/>
              <a:t>Зірки Інтернету </a:t>
            </a:r>
            <a:endParaRPr lang="en-IN" dirty="0"/>
          </a:p>
          <a:p>
            <a:pPr marL="514350" indent="-514350">
              <a:buFont typeface="+mj-lt"/>
              <a:buAutoNum type="arabicPeriod" startAt="30"/>
            </a:pPr>
            <a:r>
              <a:rPr lang="az-Cyrl-AZ" dirty="0"/>
              <a:t>Техпідтримка </a:t>
            </a:r>
            <a:endParaRPr lang="en-IN" dirty="0"/>
          </a:p>
          <a:p>
            <a:pPr marL="514350" indent="-514350">
              <a:buFont typeface="+mj-lt"/>
              <a:buAutoNum type="arabicPeriod" startAt="30"/>
            </a:pPr>
            <a:r>
              <a:rPr lang="az-Cyrl-AZ" dirty="0"/>
              <a:t>Ідеї ​​подарунків </a:t>
            </a:r>
            <a:endParaRPr lang="en-IN" dirty="0"/>
          </a:p>
          <a:p>
            <a:pPr marL="514350" indent="-514350">
              <a:buFont typeface="+mj-lt"/>
              <a:buAutoNum type="arabicPeriod" startAt="30"/>
            </a:pPr>
            <a:r>
              <a:rPr lang="en-US" dirty="0"/>
              <a:t>Best-of </a:t>
            </a:r>
            <a:r>
              <a:rPr lang="az-Cyrl-AZ" dirty="0"/>
              <a:t>Відповідайте читачам</a:t>
            </a:r>
            <a:endParaRPr lang="en-US" dirty="0"/>
          </a:p>
          <a:p>
            <a:pPr marL="514350" indent="-514350">
              <a:buFont typeface="+mj-lt"/>
              <a:buAutoNum type="arabicPeriod" startAt="30"/>
            </a:pPr>
            <a:endParaRPr lang="sl-SI" dirty="0"/>
          </a:p>
        </p:txBody>
      </p:sp>
      <p:sp>
        <p:nvSpPr>
          <p:cNvPr id="4" name="Pomnilnik z zaporednim dostopom 3"/>
          <p:cNvSpPr/>
          <p:nvPr/>
        </p:nvSpPr>
        <p:spPr>
          <a:xfrm flipH="1">
            <a:off x="6600056" y="2132856"/>
            <a:ext cx="3024336" cy="3024336"/>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chemeClr val="lt1"/>
              </a:buClr>
            </a:pPr>
            <a:r>
              <a:rPr lang="ru-RU" dirty="0">
                <a:latin typeface="+mj-lt"/>
                <a:ea typeface="Arial"/>
                <a:cs typeface="Arial"/>
                <a:sym typeface="Arial"/>
              </a:rPr>
              <a:t>Коротке завдання:Виберіть із цього списку тип вашої наступної публікації в блозі!</a:t>
            </a:r>
            <a:endParaRPr lang="en-US" dirty="0">
              <a:latin typeface="+mj-lt"/>
            </a:endParaRPr>
          </a:p>
        </p:txBody>
      </p:sp>
      <p:sp>
        <p:nvSpPr>
          <p:cNvPr id="5" name="Google Shape;303;p45"/>
          <p:cNvSpPr txBox="1"/>
          <p:nvPr/>
        </p:nvSpPr>
        <p:spPr>
          <a:xfrm>
            <a:off x="6743468" y="6596390"/>
            <a:ext cx="5448100"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800" b="0" i="0" u="none" strike="noStrike" cap="none" dirty="0" err="1">
                <a:solidFill>
                  <a:srgbClr val="000000"/>
                </a:solidFill>
                <a:latin typeface="+mj-lt"/>
                <a:ea typeface="Arial"/>
                <a:cs typeface="Arial"/>
                <a:sym typeface="Arial"/>
              </a:rPr>
              <a:t>Source:N</a:t>
            </a:r>
            <a:r>
              <a:rPr lang="en-GB" sz="800" b="0" i="0" u="none" strike="noStrike" cap="none" dirty="0">
                <a:solidFill>
                  <a:srgbClr val="000000"/>
                </a:solidFill>
                <a:latin typeface="+mj-lt"/>
                <a:ea typeface="Arial"/>
                <a:cs typeface="Arial"/>
                <a:sym typeface="Arial"/>
              </a:rPr>
              <a:t>. Patel,  </a:t>
            </a:r>
            <a:r>
              <a:rPr lang="en-GB" sz="800" b="0" i="0" u="sng" strike="noStrike" cap="none" dirty="0">
                <a:solidFill>
                  <a:schemeClr val="hlink"/>
                </a:solidFill>
                <a:latin typeface="+mj-lt"/>
                <a:ea typeface="Arial"/>
                <a:cs typeface="Arial"/>
                <a:sym typeface="Arial"/>
                <a:hlinkClick r:id="rId2"/>
              </a:rPr>
              <a:t>https://www.quicksprout.com/2016/08/31/top-35-blogging-ideas-that-are-guaranteed-to-be-popular/</a:t>
            </a:r>
            <a:r>
              <a:rPr lang="en-GB" sz="800" b="0" i="0" u="none" strike="noStrike" cap="none" dirty="0">
                <a:solidFill>
                  <a:srgbClr val="000000"/>
                </a:solidFill>
                <a:latin typeface="+mj-lt"/>
                <a:ea typeface="Arial"/>
                <a:cs typeface="Arial"/>
                <a:sym typeface="Arial"/>
              </a:rPr>
              <a:t> </a:t>
            </a:r>
            <a:endParaRPr sz="800" dirty="0">
              <a:latin typeface="+mj-lt"/>
            </a:endParaRPr>
          </a:p>
        </p:txBody>
      </p:sp>
    </p:spTree>
    <p:extLst>
      <p:ext uri="{BB962C8B-B14F-4D97-AF65-F5344CB8AC3E}">
        <p14:creationId xmlns:p14="http://schemas.microsoft.com/office/powerpoint/2010/main" val="397145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az-Cyrl-AZ" dirty="0"/>
              <a:t>Одного разу...</a:t>
            </a:r>
            <a:endParaRPr lang="sl-SI" dirty="0"/>
          </a:p>
        </p:txBody>
      </p:sp>
      <p:sp>
        <p:nvSpPr>
          <p:cNvPr id="3" name="Ograda vsebine 2"/>
          <p:cNvSpPr>
            <a:spLocks noGrp="1"/>
          </p:cNvSpPr>
          <p:nvPr>
            <p:ph idx="1"/>
          </p:nvPr>
        </p:nvSpPr>
        <p:spPr/>
        <p:txBody>
          <a:bodyPr>
            <a:normAutofit/>
          </a:bodyPr>
          <a:lstStyle/>
          <a:p>
            <a:pPr marL="0" indent="0">
              <a:buNone/>
            </a:pPr>
            <a:r>
              <a:rPr lang="ru-RU" dirty="0"/>
              <a:t>Хак №1 у написанні контенту: оволодійте мистецтвом чудових перших речень</a:t>
            </a:r>
            <a:endParaRPr lang="en-IN" dirty="0"/>
          </a:p>
          <a:p>
            <a:pPr marL="0" indent="0">
              <a:buNone/>
            </a:pPr>
            <a:endParaRPr lang="en-IN" dirty="0"/>
          </a:p>
          <a:p>
            <a:pPr marL="0" indent="0">
              <a:buNone/>
            </a:pPr>
            <a:r>
              <a:rPr lang="ru-RU" dirty="0"/>
              <a:t>Прийом №2 написання контенту: навчіть себе писати короткі оповідання</a:t>
            </a:r>
            <a:endParaRPr lang="en-IN" dirty="0"/>
          </a:p>
          <a:p>
            <a:pPr marL="0" indent="0">
              <a:buNone/>
            </a:pPr>
            <a:endParaRPr lang="en-IN" dirty="0"/>
          </a:p>
          <a:p>
            <a:pPr marL="0" indent="0">
              <a:buNone/>
            </a:pPr>
            <a:r>
              <a:rPr lang="ru-RU" dirty="0"/>
              <a:t>Ви повинні це заробити, навчитися і практикувати.</a:t>
            </a:r>
            <a:endParaRPr lang="sl-SI" dirty="0"/>
          </a:p>
        </p:txBody>
      </p:sp>
    </p:spTree>
    <p:extLst>
      <p:ext uri="{BB962C8B-B14F-4D97-AF65-F5344CB8AC3E}">
        <p14:creationId xmlns:p14="http://schemas.microsoft.com/office/powerpoint/2010/main" val="4137360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az-Cyrl-AZ" dirty="0"/>
              <a:t>… але</a:t>
            </a:r>
            <a:endParaRPr lang="sl-SI" dirty="0"/>
          </a:p>
        </p:txBody>
      </p:sp>
      <p:pic>
        <p:nvPicPr>
          <p:cNvPr id="4" name="Google Shape;142;p27"/>
          <p:cNvPicPr preferRelativeResize="0"/>
          <p:nvPr/>
        </p:nvPicPr>
        <p:blipFill>
          <a:blip r:embed="rId2">
            <a:alphaModFix/>
          </a:blip>
          <a:stretch>
            <a:fillRect/>
          </a:stretch>
        </p:blipFill>
        <p:spPr>
          <a:xfrm>
            <a:off x="508922" y="1690687"/>
            <a:ext cx="8833041" cy="4802187"/>
          </a:xfrm>
          <a:prstGeom prst="rect">
            <a:avLst/>
          </a:prstGeom>
          <a:noFill/>
          <a:ln>
            <a:noFill/>
          </a:ln>
        </p:spPr>
      </p:pic>
      <p:sp>
        <p:nvSpPr>
          <p:cNvPr id="5" name="Google Shape;143;p27"/>
          <p:cNvSpPr txBox="1"/>
          <p:nvPr/>
        </p:nvSpPr>
        <p:spPr>
          <a:xfrm>
            <a:off x="7130701" y="6497488"/>
            <a:ext cx="5035715" cy="3326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dirty="0"/>
              <a:t>Source and more great quotes: </a:t>
            </a:r>
            <a:r>
              <a:rPr lang="en-GB" sz="800" u="sng" dirty="0">
                <a:solidFill>
                  <a:schemeClr val="hlink"/>
                </a:solidFill>
                <a:hlinkClick r:id="rId3"/>
              </a:rPr>
              <a:t>http://www.slideshare.net/NewsCred/quotes-about-content-marketing</a:t>
            </a:r>
            <a:endParaRPr sz="800" dirty="0"/>
          </a:p>
          <a:p>
            <a:pPr marL="0" lvl="0" indent="0" algn="l" rtl="0">
              <a:spcBef>
                <a:spcPts val="0"/>
              </a:spcBef>
              <a:spcAft>
                <a:spcPts val="0"/>
              </a:spcAft>
              <a:buNone/>
            </a:pPr>
            <a:endParaRPr sz="800" dirty="0"/>
          </a:p>
        </p:txBody>
      </p:sp>
    </p:spTree>
    <p:extLst>
      <p:ext uri="{BB962C8B-B14F-4D97-AF65-F5344CB8AC3E}">
        <p14:creationId xmlns:p14="http://schemas.microsoft.com/office/powerpoint/2010/main" val="3521217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ru-RU" dirty="0"/>
              <a:t>Хік №1: чудові перші речення</a:t>
            </a:r>
            <a:endParaRPr lang="sl-SI" dirty="0"/>
          </a:p>
        </p:txBody>
      </p:sp>
      <p:sp>
        <p:nvSpPr>
          <p:cNvPr id="3" name="Ograda vsebine 2"/>
          <p:cNvSpPr>
            <a:spLocks noGrp="1"/>
          </p:cNvSpPr>
          <p:nvPr>
            <p:ph idx="1"/>
          </p:nvPr>
        </p:nvSpPr>
        <p:spPr/>
        <p:txBody>
          <a:bodyPr>
            <a:normAutofit fontScale="92500"/>
          </a:bodyPr>
          <a:lstStyle/>
          <a:p>
            <a:pPr indent="-457200" algn="ctr"/>
            <a:r>
              <a:rPr lang="az-Cyrl-AZ" b="1" dirty="0"/>
              <a:t>Підвищення інтересу/допитливості: «Коли Г’ю був у п’ятому класі, його клас пішов на екскурсію до ефіопської бійні».</a:t>
            </a:r>
            <a:endParaRPr lang="en-IN" b="1" dirty="0"/>
          </a:p>
          <a:p>
            <a:pPr indent="-457200" algn="ctr"/>
            <a:r>
              <a:rPr lang="az-Cyrl-AZ" b="1" dirty="0"/>
              <a:t>Запитання: «Якщо б я міг показати вам спосіб скоротити витрати на медичне страхування на 40% -- і при цьому отримати високоякісне лікування… чи було б вам цікаво?»</a:t>
            </a:r>
            <a:endParaRPr lang="en-IN" b="1" dirty="0"/>
          </a:p>
          <a:p>
            <a:pPr indent="-457200" algn="ctr"/>
            <a:r>
              <a:rPr lang="en-US" b="1" dirty="0"/>
              <a:t>Direct: «</a:t>
            </a:r>
            <a:r>
              <a:rPr lang="az-Cyrl-AZ" b="1" dirty="0"/>
              <a:t>Ось що говорять експерти: ……. »</a:t>
            </a:r>
            <a:endParaRPr lang="en-IN" b="1" dirty="0"/>
          </a:p>
          <a:p>
            <a:pPr indent="-457200" algn="ctr"/>
            <a:r>
              <a:rPr lang="az-Cyrl-AZ" b="1" dirty="0"/>
              <a:t>Взаємовідносини: «Якщо ви такі, як я, перш ніж прийняти важливе рішення, переконайтеся, що у вас є всі факти …….</a:t>
            </a:r>
            <a:r>
              <a:rPr lang="en-US" i="1" dirty="0"/>
              <a:t>”</a:t>
            </a:r>
          </a:p>
        </p:txBody>
      </p:sp>
      <p:sp>
        <p:nvSpPr>
          <p:cNvPr id="4" name="Google Shape;323;p48"/>
          <p:cNvSpPr txBox="1"/>
          <p:nvPr/>
        </p:nvSpPr>
        <p:spPr>
          <a:xfrm>
            <a:off x="4939645" y="6431760"/>
            <a:ext cx="7228299" cy="43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dirty="0"/>
              <a:t>Source: </a:t>
            </a:r>
            <a:r>
              <a:rPr lang="en-GB" sz="800" u="sng" dirty="0">
                <a:solidFill>
                  <a:schemeClr val="hlink"/>
                </a:solidFill>
                <a:hlinkClick r:id="rId2"/>
              </a:rPr>
              <a:t>http://www.businessknowhow.com/directmail/salesletters/leadin.htm</a:t>
            </a:r>
            <a:endParaRPr sz="800" dirty="0"/>
          </a:p>
          <a:p>
            <a:pPr marL="0" lvl="0" indent="0" algn="l" rtl="0">
              <a:spcBef>
                <a:spcPts val="0"/>
              </a:spcBef>
              <a:spcAft>
                <a:spcPts val="0"/>
              </a:spcAft>
              <a:buNone/>
            </a:pPr>
            <a:r>
              <a:rPr lang="en-GB" sz="800" u="sng" dirty="0">
                <a:solidFill>
                  <a:schemeClr val="hlink"/>
                </a:solidFill>
                <a:hlinkClick r:id="rId3"/>
              </a:rPr>
              <a:t>http://www.mobiloitte.com/blog/content-writing-course/?utm_campaign=Submission&amp;utm_medium=Community&amp;utm_source=GrowthHackers.com</a:t>
            </a:r>
            <a:endParaRPr sz="800" dirty="0"/>
          </a:p>
          <a:p>
            <a:pPr marL="0" lvl="0" indent="0" algn="l" rtl="0">
              <a:spcBef>
                <a:spcPts val="0"/>
              </a:spcBef>
              <a:spcAft>
                <a:spcPts val="0"/>
              </a:spcAft>
              <a:buNone/>
            </a:pPr>
            <a:r>
              <a:rPr lang="en-GB" sz="800" dirty="0"/>
              <a:t> </a:t>
            </a:r>
            <a:endParaRPr sz="800" dirty="0"/>
          </a:p>
        </p:txBody>
      </p:sp>
    </p:spTree>
    <p:extLst>
      <p:ext uri="{BB962C8B-B14F-4D97-AF65-F5344CB8AC3E}">
        <p14:creationId xmlns:p14="http://schemas.microsoft.com/office/powerpoint/2010/main" val="343507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ru-RU" dirty="0"/>
              <a:t>Хік №1: чудові перші речення</a:t>
            </a:r>
            <a:endParaRPr lang="sl-SI" dirty="0"/>
          </a:p>
        </p:txBody>
      </p:sp>
      <p:sp>
        <p:nvSpPr>
          <p:cNvPr id="3" name="Ograda vsebine 2"/>
          <p:cNvSpPr>
            <a:spLocks noGrp="1"/>
          </p:cNvSpPr>
          <p:nvPr>
            <p:ph idx="1"/>
          </p:nvPr>
        </p:nvSpPr>
        <p:spPr>
          <a:xfrm>
            <a:off x="609600" y="4725144"/>
            <a:ext cx="10972800" cy="1401020"/>
          </a:xfrm>
        </p:spPr>
        <p:txBody>
          <a:bodyPr>
            <a:normAutofit/>
          </a:bodyPr>
          <a:lstStyle/>
          <a:p>
            <a:pPr marL="0" indent="0">
              <a:buNone/>
            </a:pPr>
            <a:r>
              <a:rPr lang="az-Cyrl-AZ" dirty="0"/>
              <a:t>Ще 48 чудових новинок: </a:t>
            </a:r>
            <a:r>
              <a:rPr lang="en-US" dirty="0">
                <a:hlinkClick r:id="rId2"/>
              </a:rPr>
              <a:t>http://www.targetmarketingmag.com/article/48-idea-starters-direct-mail-letter-email-openers/all/ </a:t>
            </a:r>
            <a:endParaRPr lang="en-US" dirty="0"/>
          </a:p>
        </p:txBody>
      </p:sp>
      <p:pic>
        <p:nvPicPr>
          <p:cNvPr id="4" name="Google Shape;330;p49"/>
          <p:cNvPicPr preferRelativeResize="0"/>
          <p:nvPr/>
        </p:nvPicPr>
        <p:blipFill>
          <a:blip r:embed="rId3">
            <a:alphaModFix/>
          </a:blip>
          <a:stretch>
            <a:fillRect/>
          </a:stretch>
        </p:blipFill>
        <p:spPr>
          <a:xfrm>
            <a:off x="3287689" y="1690688"/>
            <a:ext cx="5243570" cy="2818432"/>
          </a:xfrm>
          <a:prstGeom prst="rect">
            <a:avLst/>
          </a:prstGeom>
          <a:noFill/>
          <a:ln>
            <a:noFill/>
          </a:ln>
        </p:spPr>
      </p:pic>
    </p:spTree>
    <p:extLst>
      <p:ext uri="{BB962C8B-B14F-4D97-AF65-F5344CB8AC3E}">
        <p14:creationId xmlns:p14="http://schemas.microsoft.com/office/powerpoint/2010/main" val="856892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ru-RU" dirty="0"/>
              <a:t>Прийом №2: навчіть себе писати оповідання</a:t>
            </a:r>
            <a:br>
              <a:rPr lang="en-US" dirty="0"/>
            </a:br>
            <a:endParaRPr lang="sl-SI" dirty="0"/>
          </a:p>
        </p:txBody>
      </p:sp>
      <p:sp>
        <p:nvSpPr>
          <p:cNvPr id="3" name="Ograda vsebine 2"/>
          <p:cNvSpPr>
            <a:spLocks noGrp="1"/>
          </p:cNvSpPr>
          <p:nvPr>
            <p:ph idx="1"/>
          </p:nvPr>
        </p:nvSpPr>
        <p:spPr/>
        <p:txBody>
          <a:bodyPr>
            <a:normAutofit lnSpcReduction="10000"/>
          </a:bodyPr>
          <a:lstStyle/>
          <a:p>
            <a:pPr marL="0" indent="0">
              <a:buNone/>
            </a:pPr>
            <a:r>
              <a:rPr lang="az-Cyrl-AZ" dirty="0"/>
              <a:t>Як почати?</a:t>
            </a:r>
            <a:endParaRPr lang="en-IN" dirty="0"/>
          </a:p>
          <a:p>
            <a:pPr marL="0" indent="0">
              <a:buNone/>
            </a:pPr>
            <a:endParaRPr lang="en-IN" dirty="0"/>
          </a:p>
          <a:p>
            <a:pPr marL="0" indent="0">
              <a:buNone/>
            </a:pPr>
            <a:r>
              <a:rPr lang="az-Cyrl-AZ" dirty="0"/>
              <a:t>Прийом №3: Все, що вам потрібно зробити, це написати одне правдиве речення (абзац). Напишіть найправдивіше речення, яке ви знаєте.</a:t>
            </a:r>
            <a:endParaRPr lang="en-IN" dirty="0"/>
          </a:p>
          <a:p>
            <a:pPr marL="0" indent="0">
              <a:buNone/>
            </a:pPr>
            <a:endParaRPr lang="en-IN" dirty="0"/>
          </a:p>
          <a:p>
            <a:pPr marL="0" indent="0">
              <a:buNone/>
            </a:pPr>
            <a:r>
              <a:rPr lang="az-Cyrl-AZ" dirty="0"/>
              <a:t>«Можливо, ви створили успішний бізнес, який був зруйнований через чиюсь дурну помилку. Можливо, ви намагалися зберегти свій шлюб чи стосунки на побаченнях, і вони все одно розпалися».</a:t>
            </a:r>
            <a:endParaRPr lang="en-US" dirty="0"/>
          </a:p>
          <a:p>
            <a:endParaRPr lang="sl-SI" dirty="0"/>
          </a:p>
        </p:txBody>
      </p:sp>
      <p:sp>
        <p:nvSpPr>
          <p:cNvPr id="4" name="Google Shape;337;p50"/>
          <p:cNvSpPr txBox="1"/>
          <p:nvPr/>
        </p:nvSpPr>
        <p:spPr>
          <a:xfrm>
            <a:off x="5033913" y="6311900"/>
            <a:ext cx="7186215" cy="5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dirty="0"/>
              <a:t>Source: </a:t>
            </a:r>
            <a:r>
              <a:rPr lang="en-GB" sz="800" u="sng" dirty="0">
                <a:solidFill>
                  <a:schemeClr val="hlink"/>
                </a:solidFill>
                <a:hlinkClick r:id="rId3"/>
              </a:rPr>
              <a:t>http://www.mobiloitte.com/blog/content-writing-course/?utm_campaign=Submission&amp;utm_medium=Community&amp;utm_source=GrowthHackers.com</a:t>
            </a:r>
            <a:r>
              <a:rPr lang="en-GB" sz="800" dirty="0"/>
              <a:t> </a:t>
            </a:r>
            <a:endParaRPr sz="800" dirty="0"/>
          </a:p>
        </p:txBody>
      </p:sp>
    </p:spTree>
    <p:extLst>
      <p:ext uri="{BB962C8B-B14F-4D97-AF65-F5344CB8AC3E}">
        <p14:creationId xmlns:p14="http://schemas.microsoft.com/office/powerpoint/2010/main" val="2954639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87213"/>
            <a:ext cx="10515600" cy="1325563"/>
          </a:xfrm>
        </p:spPr>
        <p:txBody>
          <a:bodyPr/>
          <a:lstStyle/>
          <a:p>
            <a:r>
              <a:rPr lang="ru-RU" dirty="0"/>
              <a:t>Час - це все (крім змісту)</a:t>
            </a:r>
            <a:endParaRPr lang="sl-SI" dirty="0"/>
          </a:p>
        </p:txBody>
      </p:sp>
      <p:pic>
        <p:nvPicPr>
          <p:cNvPr id="4" name="Google Shape;370;p55" descr="https://image-store.slidesharecdn.com/8d667c97-90e8-4dca-8a49-44561e15766e-original.jpeg"/>
          <p:cNvPicPr preferRelativeResize="0"/>
          <p:nvPr/>
        </p:nvPicPr>
        <p:blipFill rotWithShape="1">
          <a:blip r:embed="rId2">
            <a:alphaModFix/>
          </a:blip>
          <a:srcRect/>
          <a:stretch/>
        </p:blipFill>
        <p:spPr>
          <a:xfrm>
            <a:off x="2495600" y="1412776"/>
            <a:ext cx="6796872" cy="5040560"/>
          </a:xfrm>
          <a:prstGeom prst="rect">
            <a:avLst/>
          </a:prstGeom>
          <a:noFill/>
          <a:ln>
            <a:noFill/>
          </a:ln>
        </p:spPr>
      </p:pic>
    </p:spTree>
    <p:extLst>
      <p:ext uri="{BB962C8B-B14F-4D97-AF65-F5344CB8AC3E}">
        <p14:creationId xmlns:p14="http://schemas.microsoft.com/office/powerpoint/2010/main" val="1907588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az-Cyrl-AZ" dirty="0"/>
              <a:t>Інструменти для кращого написання</a:t>
            </a:r>
            <a:endParaRPr lang="sl-SI" dirty="0"/>
          </a:p>
        </p:txBody>
      </p:sp>
      <p:sp>
        <p:nvSpPr>
          <p:cNvPr id="3" name="Ograda vsebine 2"/>
          <p:cNvSpPr>
            <a:spLocks noGrp="1"/>
          </p:cNvSpPr>
          <p:nvPr>
            <p:ph idx="1"/>
          </p:nvPr>
        </p:nvSpPr>
        <p:spPr/>
        <p:txBody>
          <a:bodyPr/>
          <a:lstStyle/>
          <a:p>
            <a:pPr marL="0" indent="0">
              <a:buNone/>
            </a:pPr>
            <a:r>
              <a:rPr lang="ru-RU" dirty="0"/>
              <a:t>#1. Редактор Хемінгуея(для більш </a:t>
            </a:r>
            <a:endParaRPr lang="en-IN" dirty="0"/>
          </a:p>
          <a:p>
            <a:pPr marL="0" indent="0">
              <a:buNone/>
            </a:pPr>
            <a:r>
              <a:rPr lang="ru-RU" dirty="0"/>
              <a:t>читабельних текстів)</a:t>
            </a:r>
            <a:endParaRPr lang="en-US" dirty="0"/>
          </a:p>
          <a:p>
            <a:pPr marL="0" indent="0">
              <a:buNone/>
            </a:pPr>
            <a:endParaRPr lang="en-US" dirty="0"/>
          </a:p>
          <a:p>
            <a:pPr marL="0" indent="0">
              <a:buNone/>
            </a:pPr>
            <a:endParaRPr lang="en-US" dirty="0"/>
          </a:p>
          <a:p>
            <a:pPr marL="0" indent="0">
              <a:buNone/>
            </a:pPr>
            <a:r>
              <a:rPr lang="ru-RU" dirty="0"/>
              <a:t>#2. Документи Google </a:t>
            </a:r>
            <a:endParaRPr lang="en-IN" dirty="0"/>
          </a:p>
          <a:p>
            <a:pPr marL="0" indent="0">
              <a:buNone/>
            </a:pPr>
            <a:r>
              <a:rPr lang="ru-RU" dirty="0"/>
              <a:t>(особливо для спільного редагування)</a:t>
            </a:r>
            <a:endParaRPr lang="sl-SI" dirty="0"/>
          </a:p>
        </p:txBody>
      </p:sp>
      <p:pic>
        <p:nvPicPr>
          <p:cNvPr id="4" name="Google Shape;382;p57"/>
          <p:cNvPicPr preferRelativeResize="0"/>
          <p:nvPr/>
        </p:nvPicPr>
        <p:blipFill>
          <a:blip r:embed="rId2">
            <a:alphaModFix/>
          </a:blip>
          <a:stretch>
            <a:fillRect/>
          </a:stretch>
        </p:blipFill>
        <p:spPr>
          <a:xfrm>
            <a:off x="7464152" y="1556792"/>
            <a:ext cx="4271571" cy="2952328"/>
          </a:xfrm>
          <a:prstGeom prst="rect">
            <a:avLst/>
          </a:prstGeom>
          <a:noFill/>
          <a:ln>
            <a:noFill/>
          </a:ln>
        </p:spPr>
      </p:pic>
      <p:sp>
        <p:nvSpPr>
          <p:cNvPr id="5" name="Google Shape;383;p57"/>
          <p:cNvSpPr txBox="1"/>
          <p:nvPr/>
        </p:nvSpPr>
        <p:spPr>
          <a:xfrm>
            <a:off x="8062352" y="6599704"/>
            <a:ext cx="4104456" cy="2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t>Source: </a:t>
            </a:r>
            <a:r>
              <a:rPr lang="en-GB" sz="800" u="sng">
                <a:solidFill>
                  <a:schemeClr val="hlink"/>
                </a:solidFill>
                <a:hlinkClick r:id="rId3"/>
              </a:rPr>
              <a:t>https://www.bforblogging.com/content-writing-tools-to-write-a-blog-post</a:t>
            </a:r>
            <a:endParaRPr sz="800"/>
          </a:p>
          <a:p>
            <a:pPr marL="0" lvl="0" indent="0" algn="l" rtl="0">
              <a:spcBef>
                <a:spcPts val="0"/>
              </a:spcBef>
              <a:spcAft>
                <a:spcPts val="0"/>
              </a:spcAft>
              <a:buNone/>
            </a:pPr>
            <a:endParaRPr sz="800"/>
          </a:p>
        </p:txBody>
      </p:sp>
    </p:spTree>
    <p:extLst>
      <p:ext uri="{BB962C8B-B14F-4D97-AF65-F5344CB8AC3E}">
        <p14:creationId xmlns:p14="http://schemas.microsoft.com/office/powerpoint/2010/main" val="906721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az-Cyrl-AZ" dirty="0"/>
              <a:t>Інструменти для кращого написання</a:t>
            </a:r>
            <a:endParaRPr lang="sl-SI" dirty="0"/>
          </a:p>
        </p:txBody>
      </p:sp>
      <p:sp>
        <p:nvSpPr>
          <p:cNvPr id="3" name="Ograda vsebine 2"/>
          <p:cNvSpPr>
            <a:spLocks noGrp="1"/>
          </p:cNvSpPr>
          <p:nvPr>
            <p:ph idx="1"/>
          </p:nvPr>
        </p:nvSpPr>
        <p:spPr/>
        <p:txBody>
          <a:bodyPr/>
          <a:lstStyle/>
          <a:p>
            <a:pPr marL="0" indent="0">
              <a:buNone/>
            </a:pPr>
            <a:r>
              <a:rPr lang="ru-RU" dirty="0"/>
              <a:t>#3. Граматично(Так, є краща перевірка орфографії, ніж MsOffice)</a:t>
            </a:r>
            <a:endParaRPr lang="sl-SI" dirty="0"/>
          </a:p>
        </p:txBody>
      </p:sp>
      <p:pic>
        <p:nvPicPr>
          <p:cNvPr id="4" name="Google Shape;388;p58"/>
          <p:cNvPicPr preferRelativeResize="0"/>
          <p:nvPr/>
        </p:nvPicPr>
        <p:blipFill rotWithShape="1">
          <a:blip r:embed="rId2">
            <a:alphaModFix/>
          </a:blip>
          <a:srcRect l="34700" t="18671" b="12910"/>
          <a:stretch/>
        </p:blipFill>
        <p:spPr>
          <a:xfrm>
            <a:off x="3359696" y="2935208"/>
            <a:ext cx="5057924" cy="3384376"/>
          </a:xfrm>
          <a:prstGeom prst="rect">
            <a:avLst/>
          </a:prstGeom>
          <a:noFill/>
          <a:ln>
            <a:noFill/>
          </a:ln>
        </p:spPr>
      </p:pic>
      <p:sp>
        <p:nvSpPr>
          <p:cNvPr id="5" name="Google Shape;391;p58"/>
          <p:cNvSpPr txBox="1"/>
          <p:nvPr/>
        </p:nvSpPr>
        <p:spPr>
          <a:xfrm>
            <a:off x="8013988" y="6578744"/>
            <a:ext cx="4178012" cy="2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dirty="0"/>
              <a:t>Source: </a:t>
            </a:r>
            <a:r>
              <a:rPr lang="en-GB" sz="800" u="sng" dirty="0">
                <a:solidFill>
                  <a:schemeClr val="hlink"/>
                </a:solidFill>
                <a:hlinkClick r:id="rId3"/>
              </a:rPr>
              <a:t>https://www.bforblogging.com/content-writing-tools-to-write-a-blog-post</a:t>
            </a:r>
            <a:endParaRPr sz="800" dirty="0"/>
          </a:p>
          <a:p>
            <a:pPr marL="0" lvl="0" indent="0" algn="l" rtl="0">
              <a:spcBef>
                <a:spcPts val="0"/>
              </a:spcBef>
              <a:spcAft>
                <a:spcPts val="0"/>
              </a:spcAft>
              <a:buNone/>
            </a:pPr>
            <a:endParaRPr sz="800" dirty="0"/>
          </a:p>
        </p:txBody>
      </p:sp>
    </p:spTree>
    <p:extLst>
      <p:ext uri="{BB962C8B-B14F-4D97-AF65-F5344CB8AC3E}">
        <p14:creationId xmlns:p14="http://schemas.microsoft.com/office/powerpoint/2010/main" val="749983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az-Cyrl-AZ" dirty="0"/>
              <a:t>Інструменти для кращого написання</a:t>
            </a:r>
            <a:endParaRPr lang="sl-SI" dirty="0"/>
          </a:p>
        </p:txBody>
      </p:sp>
      <p:sp>
        <p:nvSpPr>
          <p:cNvPr id="3" name="Ograda vsebine 2"/>
          <p:cNvSpPr>
            <a:spLocks noGrp="1"/>
          </p:cNvSpPr>
          <p:nvPr>
            <p:ph idx="1"/>
          </p:nvPr>
        </p:nvSpPr>
        <p:spPr/>
        <p:txBody>
          <a:bodyPr/>
          <a:lstStyle/>
          <a:p>
            <a:pPr marL="0" indent="0">
              <a:buNone/>
            </a:pPr>
            <a:r>
              <a:rPr lang="ru-RU" dirty="0"/>
              <a:t>Ще 17 інструментів для генерації ідей:</a:t>
            </a:r>
            <a:r>
              <a:rPr lang="en-US" dirty="0">
                <a:hlinkClick r:id="rId2"/>
              </a:rPr>
              <a:t>https://econsultancy.com/blog/66187-17-fantastically-useful-tools-for-content-writers-and-bloggers/</a:t>
            </a:r>
            <a:endParaRPr lang="en-US" dirty="0"/>
          </a:p>
          <a:p>
            <a:endParaRPr lang="en-US" dirty="0"/>
          </a:p>
          <a:p>
            <a:endParaRPr lang="en-US" dirty="0"/>
          </a:p>
          <a:p>
            <a:endParaRPr lang="en-US" dirty="0"/>
          </a:p>
          <a:p>
            <a:endParaRPr lang="sl-SI" dirty="0"/>
          </a:p>
        </p:txBody>
      </p:sp>
      <p:pic>
        <p:nvPicPr>
          <p:cNvPr id="4" name="Google Shape;400;p59"/>
          <p:cNvPicPr preferRelativeResize="0"/>
          <p:nvPr/>
        </p:nvPicPr>
        <p:blipFill>
          <a:blip r:embed="rId3">
            <a:alphaModFix/>
          </a:blip>
          <a:stretch>
            <a:fillRect/>
          </a:stretch>
        </p:blipFill>
        <p:spPr>
          <a:xfrm>
            <a:off x="2279577" y="3447250"/>
            <a:ext cx="4098536" cy="2862070"/>
          </a:xfrm>
          <a:prstGeom prst="rect">
            <a:avLst/>
          </a:prstGeom>
          <a:noFill/>
          <a:ln>
            <a:noFill/>
          </a:ln>
        </p:spPr>
      </p:pic>
      <p:sp>
        <p:nvSpPr>
          <p:cNvPr id="5" name="Pomnilnik z zaporednim dostopom 4"/>
          <p:cNvSpPr/>
          <p:nvPr/>
        </p:nvSpPr>
        <p:spPr>
          <a:xfrm flipH="1">
            <a:off x="8256240" y="3140968"/>
            <a:ext cx="2952328" cy="2736304"/>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chemeClr val="lt1"/>
              </a:buClr>
            </a:pPr>
            <a:r>
              <a:rPr lang="ru-RU" dirty="0"/>
              <a:t>Приховане завдання: підіть і спробуйте деякі з них. Прямо зараз.</a:t>
            </a:r>
            <a:endParaRPr lang="en-US" dirty="0"/>
          </a:p>
        </p:txBody>
      </p:sp>
      <p:sp>
        <p:nvSpPr>
          <p:cNvPr id="6" name="Google Shape;398;p59"/>
          <p:cNvSpPr txBox="1"/>
          <p:nvPr/>
        </p:nvSpPr>
        <p:spPr>
          <a:xfrm>
            <a:off x="7223448" y="6546925"/>
            <a:ext cx="4968552" cy="25288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dirty="0"/>
              <a:t>Source: </a:t>
            </a:r>
            <a:r>
              <a:rPr lang="en-GB" sz="800" u="sng" dirty="0">
                <a:solidFill>
                  <a:schemeClr val="hlink"/>
                </a:solidFill>
                <a:hlinkClick r:id="rId2"/>
              </a:rPr>
              <a:t>https://econsultancy.com/blog/66187-17-fantastically-useful-tools-for-content-writers-and-bloggers/</a:t>
            </a:r>
            <a:r>
              <a:rPr lang="en-GB" sz="800" dirty="0"/>
              <a:t> </a:t>
            </a:r>
            <a:endParaRPr sz="800" dirty="0"/>
          </a:p>
          <a:p>
            <a:pPr marL="0" lvl="0" indent="0" algn="l" rtl="0">
              <a:spcBef>
                <a:spcPts val="0"/>
              </a:spcBef>
              <a:spcAft>
                <a:spcPts val="0"/>
              </a:spcAft>
              <a:buNone/>
            </a:pPr>
            <a:endParaRPr sz="800" dirty="0"/>
          </a:p>
        </p:txBody>
      </p:sp>
    </p:spTree>
    <p:extLst>
      <p:ext uri="{BB962C8B-B14F-4D97-AF65-F5344CB8AC3E}">
        <p14:creationId xmlns:p14="http://schemas.microsoft.com/office/powerpoint/2010/main" val="2540651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az-Cyrl-AZ" dirty="0"/>
              <a:t>Дуже серйозне останнє запитання</a:t>
            </a:r>
            <a:endParaRPr lang="sl-SI" dirty="0"/>
          </a:p>
        </p:txBody>
      </p:sp>
      <p:sp>
        <p:nvSpPr>
          <p:cNvPr id="3" name="Ograda vsebine 2"/>
          <p:cNvSpPr>
            <a:spLocks noGrp="1"/>
          </p:cNvSpPr>
          <p:nvPr>
            <p:ph idx="1"/>
          </p:nvPr>
        </p:nvSpPr>
        <p:spPr>
          <a:xfrm>
            <a:off x="838200" y="1825625"/>
            <a:ext cx="6064911" cy="2102111"/>
          </a:xfrm>
        </p:spPr>
        <p:txBody>
          <a:bodyPr/>
          <a:lstStyle/>
          <a:p>
            <a:pPr marL="114300" indent="0">
              <a:buNone/>
            </a:pPr>
            <a:endParaRPr lang="en-US" b="1" dirty="0"/>
          </a:p>
          <a:p>
            <a:endParaRPr lang="en-US" dirty="0"/>
          </a:p>
          <a:p>
            <a:endParaRPr lang="en-US" dirty="0"/>
          </a:p>
          <a:p>
            <a:endParaRPr lang="sl-SI" dirty="0"/>
          </a:p>
        </p:txBody>
      </p:sp>
      <p:pic>
        <p:nvPicPr>
          <p:cNvPr id="1026" name="Picture 2" descr="Image result for web ads is bombing you">
            <a:extLst>
              <a:ext uri="{FF2B5EF4-FFF2-40B4-BE49-F238E27FC236}">
                <a16:creationId xmlns:a16="http://schemas.microsoft.com/office/drawing/2014/main" id="{CD9395D6-9485-1C4A-8420-C2AED1FBC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924" y="1943895"/>
            <a:ext cx="6257187" cy="24776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47935D-D4A9-BA69-8174-519B9FD0D581}"/>
              </a:ext>
            </a:extLst>
          </p:cNvPr>
          <p:cNvSpPr txBox="1"/>
          <p:nvPr/>
        </p:nvSpPr>
        <p:spPr>
          <a:xfrm>
            <a:off x="2519313" y="5127194"/>
            <a:ext cx="6094428" cy="1077218"/>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az-Cyrl-AZ" sz="1600" b="0" i="0" u="none" strike="noStrike" dirty="0">
                <a:solidFill>
                  <a:srgbClr val="000000"/>
                </a:solidFill>
                <a:effectLst/>
                <a:latin typeface="Calibri" panose="020F0502020204030204" pitchFamily="34" charset="0"/>
              </a:rPr>
              <a:t>Як ви вважаєте, чи всі ваші підписники/вподобання/поширення у </a:t>
            </a:r>
            <a:r>
              <a:rPr lang="en-US" sz="1600" b="0" i="0" u="none" strike="noStrike" dirty="0">
                <a:solidFill>
                  <a:srgbClr val="000000"/>
                </a:solidFill>
                <a:effectLst/>
                <a:latin typeface="Calibri" panose="020F0502020204030204" pitchFamily="34" charset="0"/>
              </a:rPr>
              <a:t>FB </a:t>
            </a:r>
            <a:r>
              <a:rPr lang="az-Cyrl-AZ" sz="1600" b="0" i="0" u="none" strike="noStrike" dirty="0">
                <a:solidFill>
                  <a:srgbClr val="000000"/>
                </a:solidFill>
                <a:effectLst/>
                <a:latin typeface="Calibri" panose="020F0502020204030204" pitchFamily="34" charset="0"/>
              </a:rPr>
              <a:t>є реальними людьми?</a:t>
            </a:r>
            <a:endParaRPr lang="en-IN" sz="1600" b="0" i="0" u="none" strike="noStrike">
              <a:solidFill>
                <a:srgbClr val="000000"/>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az-Cyrl-AZ" sz="1600" b="0" i="0" u="none" strike="noStrike">
                <a:solidFill>
                  <a:srgbClr val="000000"/>
                </a:solidFill>
                <a:effectLst/>
                <a:latin typeface="Calibri" panose="020F0502020204030204" pitchFamily="34" charset="0"/>
              </a:rPr>
              <a:t>Як </a:t>
            </a:r>
            <a:r>
              <a:rPr lang="az-Cyrl-AZ" sz="1600" b="0" i="0" u="none" strike="noStrike" dirty="0">
                <a:solidFill>
                  <a:srgbClr val="000000"/>
                </a:solidFill>
                <a:effectLst/>
                <a:latin typeface="Calibri" panose="020F0502020204030204" pitchFamily="34" charset="0"/>
              </a:rPr>
              <a:t>ви вважаєте, чи всі ваші клацання </a:t>
            </a:r>
            <a:r>
              <a:rPr lang="en-US" sz="1600" b="0" i="0" u="none" strike="noStrike" dirty="0">
                <a:solidFill>
                  <a:srgbClr val="000000"/>
                </a:solidFill>
                <a:effectLst/>
                <a:latin typeface="Calibri" panose="020F0502020204030204" pitchFamily="34" charset="0"/>
              </a:rPr>
              <a:t>Google AD </a:t>
            </a:r>
            <a:r>
              <a:rPr lang="az-Cyrl-AZ" sz="1600" b="0" i="0" u="none" strike="noStrike" dirty="0">
                <a:solidFill>
                  <a:srgbClr val="000000"/>
                </a:solidFill>
                <a:effectLst/>
                <a:latin typeface="Calibri" panose="020F0502020204030204" pitchFamily="34" charset="0"/>
              </a:rPr>
              <a:t>здійснюють реальні особи?</a:t>
            </a:r>
            <a:endParaRPr lang="en-US" sz="16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234276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E71B8-5399-722F-49AA-F4F0A5F6F918}"/>
              </a:ext>
            </a:extLst>
          </p:cNvPr>
          <p:cNvSpPr>
            <a:spLocks noGrp="1"/>
          </p:cNvSpPr>
          <p:nvPr>
            <p:ph type="title"/>
          </p:nvPr>
        </p:nvSpPr>
        <p:spPr/>
        <p:txBody>
          <a:bodyPr/>
          <a:lstStyle/>
          <a:p>
            <a:r>
              <a:rPr lang="az-Cyrl-AZ" dirty="0"/>
              <a:t>Контур</a:t>
            </a:r>
            <a:endParaRPr lang="en-GB" dirty="0"/>
          </a:p>
        </p:txBody>
      </p:sp>
      <p:sp>
        <p:nvSpPr>
          <p:cNvPr id="3" name="Text Placeholder 2">
            <a:extLst>
              <a:ext uri="{FF2B5EF4-FFF2-40B4-BE49-F238E27FC236}">
                <a16:creationId xmlns:a16="http://schemas.microsoft.com/office/drawing/2014/main" id="{2DDA8156-0A42-C7B5-F7CF-2C6ED68BC5CB}"/>
              </a:ext>
            </a:extLst>
          </p:cNvPr>
          <p:cNvSpPr>
            <a:spLocks noGrp="1"/>
          </p:cNvSpPr>
          <p:nvPr>
            <p:ph type="body" idx="1"/>
          </p:nvPr>
        </p:nvSpPr>
        <p:spPr/>
        <p:txBody>
          <a:bodyPr/>
          <a:lstStyle/>
          <a:p>
            <a:r>
              <a:rPr lang="az-Cyrl-AZ" dirty="0"/>
              <a:t>Що таке контент-маркетинг?</a:t>
            </a:r>
            <a:endParaRPr lang="en-IN" dirty="0"/>
          </a:p>
          <a:p>
            <a:r>
              <a:rPr lang="az-Cyrl-AZ" dirty="0"/>
              <a:t>Яка мета контент-маркетингу?</a:t>
            </a:r>
            <a:endParaRPr lang="en-IN" dirty="0"/>
          </a:p>
          <a:p>
            <a:r>
              <a:rPr lang="az-Cyrl-AZ" dirty="0"/>
              <a:t>Звичайні способи публікації контенту</a:t>
            </a:r>
            <a:endParaRPr lang="en-IN" dirty="0"/>
          </a:p>
          <a:p>
            <a:r>
              <a:rPr lang="az-Cyrl-AZ" dirty="0"/>
              <a:t>Про що ти збираєшся вести блог?</a:t>
            </a:r>
            <a:endParaRPr lang="en-IN" dirty="0"/>
          </a:p>
          <a:p>
            <a:r>
              <a:rPr lang="az-Cyrl-AZ" dirty="0"/>
              <a:t>ХакиДеякі корисні інструменти</a:t>
            </a:r>
            <a:endParaRPr lang="en-GB" dirty="0"/>
          </a:p>
          <a:p>
            <a:endParaRPr lang="en-GB" dirty="0"/>
          </a:p>
        </p:txBody>
      </p:sp>
    </p:spTree>
    <p:extLst>
      <p:ext uri="{BB962C8B-B14F-4D97-AF65-F5344CB8AC3E}">
        <p14:creationId xmlns:p14="http://schemas.microsoft.com/office/powerpoint/2010/main" val="2884296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az-Cyrl-AZ" dirty="0"/>
              <a:t>Що таке контент-маркетинг?</a:t>
            </a:r>
            <a:endParaRPr lang="sl-SI" dirty="0"/>
          </a:p>
        </p:txBody>
      </p:sp>
      <p:sp>
        <p:nvSpPr>
          <p:cNvPr id="3" name="Ograda vsebine 2"/>
          <p:cNvSpPr>
            <a:spLocks noGrp="1"/>
          </p:cNvSpPr>
          <p:nvPr>
            <p:ph idx="1"/>
          </p:nvPr>
        </p:nvSpPr>
        <p:spPr>
          <a:xfrm>
            <a:off x="609600" y="5229200"/>
            <a:ext cx="10972800" cy="1152128"/>
          </a:xfrm>
        </p:spPr>
        <p:txBody>
          <a:bodyPr>
            <a:normAutofit fontScale="70000" lnSpcReduction="20000"/>
          </a:bodyPr>
          <a:lstStyle/>
          <a:p>
            <a:pPr marL="0" indent="0">
              <a:buNone/>
            </a:pPr>
            <a:r>
              <a:rPr lang="az-Cyrl-AZ" i="1" dirty="0"/>
              <a:t>Контент-маркетинг — це стратегічний маркетинговий підхід, зосереджений на створенні та розповсюдженні цінного, релевантного та постійного контенту для залучення й утримання чітко визначеної аудиторії — і, зрештою, для стимулювання прибуткових дій клієнтів.</a:t>
            </a:r>
            <a:endParaRPr lang="en-US" i="1" dirty="0"/>
          </a:p>
        </p:txBody>
      </p:sp>
      <p:pic>
        <p:nvPicPr>
          <p:cNvPr id="4" name="Google Shape;150;p28"/>
          <p:cNvPicPr preferRelativeResize="0"/>
          <p:nvPr/>
        </p:nvPicPr>
        <p:blipFill rotWithShape="1">
          <a:blip r:embed="rId2">
            <a:alphaModFix/>
          </a:blip>
          <a:srcRect t="4823" b="17366"/>
          <a:stretch/>
        </p:blipFill>
        <p:spPr>
          <a:xfrm>
            <a:off x="3215680" y="1621410"/>
            <a:ext cx="5287297" cy="3391766"/>
          </a:xfrm>
          <a:prstGeom prst="rect">
            <a:avLst/>
          </a:prstGeom>
          <a:noFill/>
          <a:ln>
            <a:noFill/>
          </a:ln>
        </p:spPr>
      </p:pic>
      <p:sp>
        <p:nvSpPr>
          <p:cNvPr id="5" name="Google Shape;151;p28"/>
          <p:cNvSpPr txBox="1"/>
          <p:nvPr/>
        </p:nvSpPr>
        <p:spPr>
          <a:xfrm>
            <a:off x="8735616" y="6550223"/>
            <a:ext cx="345638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800" b="0" i="0" u="none" strike="noStrike" cap="none" dirty="0">
                <a:solidFill>
                  <a:srgbClr val="000000"/>
                </a:solidFill>
                <a:latin typeface="+mj-lt"/>
                <a:ea typeface="Arial"/>
                <a:cs typeface="Arial"/>
                <a:sym typeface="Arial"/>
              </a:rPr>
              <a:t>Source: </a:t>
            </a:r>
            <a:r>
              <a:rPr lang="en-GB" sz="800" b="0" i="0" u="sng" strike="noStrike" cap="none" dirty="0">
                <a:solidFill>
                  <a:schemeClr val="hlink"/>
                </a:solidFill>
                <a:latin typeface="+mj-lt"/>
                <a:ea typeface="Arial"/>
                <a:cs typeface="Arial"/>
                <a:sym typeface="Arial"/>
                <a:hlinkClick r:id="rId3"/>
              </a:rPr>
              <a:t>http://contentmarketinginstitute.com/what-is-content-marketing/</a:t>
            </a:r>
            <a:r>
              <a:rPr lang="en-GB" sz="800" b="0" i="0" u="none" strike="noStrike" cap="none" dirty="0">
                <a:solidFill>
                  <a:srgbClr val="000000"/>
                </a:solidFill>
                <a:latin typeface="+mj-lt"/>
                <a:ea typeface="Arial"/>
                <a:cs typeface="Arial"/>
                <a:sym typeface="Arial"/>
              </a:rPr>
              <a:t> </a:t>
            </a:r>
            <a:endParaRPr sz="800" dirty="0">
              <a:latin typeface="+mj-lt"/>
            </a:endParaRPr>
          </a:p>
        </p:txBody>
      </p:sp>
    </p:spTree>
    <p:extLst>
      <p:ext uri="{BB962C8B-B14F-4D97-AF65-F5344CB8AC3E}">
        <p14:creationId xmlns:p14="http://schemas.microsoft.com/office/powerpoint/2010/main" val="850863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az-Cyrl-AZ" dirty="0"/>
              <a:t>Яка мета написання контенту?</a:t>
            </a:r>
            <a:endParaRPr lang="sl-SI" dirty="0"/>
          </a:p>
        </p:txBody>
      </p:sp>
      <p:sp>
        <p:nvSpPr>
          <p:cNvPr id="3" name="Ograda vsebine 2"/>
          <p:cNvSpPr>
            <a:spLocks noGrp="1"/>
          </p:cNvSpPr>
          <p:nvPr>
            <p:ph idx="1"/>
          </p:nvPr>
        </p:nvSpPr>
        <p:spPr>
          <a:xfrm>
            <a:off x="596590" y="2017334"/>
            <a:ext cx="6483967" cy="4525963"/>
          </a:xfrm>
        </p:spPr>
        <p:txBody>
          <a:bodyPr/>
          <a:lstStyle/>
          <a:p>
            <a:pPr marL="114300" indent="0">
              <a:buNone/>
            </a:pPr>
            <a:r>
              <a:rPr lang="ru-RU" dirty="0"/>
              <a:t>Метою написання контенту є:</a:t>
            </a:r>
            <a:endParaRPr lang="en-IN" dirty="0"/>
          </a:p>
          <a:p>
            <a:r>
              <a:rPr lang="ru-RU" dirty="0"/>
              <a:t>зарекомендувати себе як надійну компанію/особу з досвідом у своїй галузі,</a:t>
            </a:r>
            <a:endParaRPr lang="en-IN" dirty="0"/>
          </a:p>
          <a:p>
            <a:r>
              <a:rPr lang="ru-RU" dirty="0"/>
              <a:t>навчати (або розважати) потенційних клієнтів.</a:t>
            </a:r>
            <a:endParaRPr lang="en-US" dirty="0"/>
          </a:p>
        </p:txBody>
      </p:sp>
      <p:sp>
        <p:nvSpPr>
          <p:cNvPr id="4" name="Google Shape;159;p29"/>
          <p:cNvSpPr/>
          <p:nvPr/>
        </p:nvSpPr>
        <p:spPr>
          <a:xfrm>
            <a:off x="8193961" y="1643552"/>
            <a:ext cx="2059445" cy="2022660"/>
          </a:xfrm>
          <a:custGeom>
            <a:avLst/>
            <a:gdLst/>
            <a:ahLst/>
            <a:cxnLst/>
            <a:rect l="l" t="t" r="r" b="b"/>
            <a:pathLst>
              <a:path w="120000" h="120000" extrusionOk="0">
                <a:moveTo>
                  <a:pt x="8412" y="60000"/>
                </a:moveTo>
                <a:lnTo>
                  <a:pt x="8412" y="60000"/>
                </a:lnTo>
                <a:cubicBezTo>
                  <a:pt x="8412" y="32962"/>
                  <a:pt x="29287" y="10511"/>
                  <a:pt x="56253" y="8547"/>
                </a:cubicBezTo>
                <a:cubicBezTo>
                  <a:pt x="83219" y="6584"/>
                  <a:pt x="107127" y="25773"/>
                  <a:pt x="111044" y="52526"/>
                </a:cubicBezTo>
                <a:cubicBezTo>
                  <a:pt x="114961" y="79279"/>
                  <a:pt x="97558" y="104517"/>
                  <a:pt x="71161" y="110367"/>
                </a:cubicBezTo>
                <a:lnTo>
                  <a:pt x="70592" y="118429"/>
                </a:lnTo>
                <a:lnTo>
                  <a:pt x="56830" y="104890"/>
                </a:lnTo>
                <a:lnTo>
                  <a:pt x="72705" y="88507"/>
                </a:lnTo>
                <a:lnTo>
                  <a:pt x="72144" y="96444"/>
                </a:lnTo>
                <a:cubicBezTo>
                  <a:pt x="90761" y="90239"/>
                  <a:pt x="101708" y="71000"/>
                  <a:pt x="97532" y="51825"/>
                </a:cubicBezTo>
                <a:cubicBezTo>
                  <a:pt x="93356" y="32650"/>
                  <a:pt x="75400" y="19706"/>
                  <a:pt x="55889" y="21806"/>
                </a:cubicBezTo>
                <a:cubicBezTo>
                  <a:pt x="36379" y="23907"/>
                  <a:pt x="21588" y="40376"/>
                  <a:pt x="21588" y="60000"/>
                </a:cubicBezTo>
                <a:close/>
              </a:path>
            </a:pathLst>
          </a:custGeom>
          <a:solidFill>
            <a:srgbClr val="FFAA3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1;p29"/>
          <p:cNvSpPr txBox="1"/>
          <p:nvPr/>
        </p:nvSpPr>
        <p:spPr>
          <a:xfrm>
            <a:off x="8881831" y="2263140"/>
            <a:ext cx="915717" cy="457811"/>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Font typeface="Arial"/>
              <a:buNone/>
            </a:pPr>
            <a:r>
              <a:rPr lang="az-Cyrl-AZ" sz="1600" b="0" i="0" u="none" strike="noStrike" cap="none" dirty="0">
                <a:solidFill>
                  <a:srgbClr val="000000"/>
                </a:solidFill>
                <a:latin typeface="+mj-lt"/>
                <a:ea typeface="Arial"/>
                <a:cs typeface="Arial"/>
                <a:sym typeface="Arial"/>
              </a:rPr>
              <a:t>Пишіть чудовий вміст</a:t>
            </a:r>
            <a:endParaRPr sz="1600" dirty="0">
              <a:latin typeface="+mj-lt"/>
            </a:endParaRPr>
          </a:p>
        </p:txBody>
      </p:sp>
      <p:sp>
        <p:nvSpPr>
          <p:cNvPr id="6" name="Google Shape;162;p29"/>
          <p:cNvSpPr/>
          <p:nvPr/>
        </p:nvSpPr>
        <p:spPr>
          <a:xfrm>
            <a:off x="7637259" y="2610018"/>
            <a:ext cx="2059445" cy="2022660"/>
          </a:xfrm>
          <a:custGeom>
            <a:avLst/>
            <a:gdLst/>
            <a:ahLst/>
            <a:cxnLst/>
            <a:rect l="l" t="t" r="r" b="b"/>
            <a:pathLst>
              <a:path w="120000" h="120000" extrusionOk="0">
                <a:moveTo>
                  <a:pt x="96480" y="23523"/>
                </a:moveTo>
                <a:lnTo>
                  <a:pt x="87164" y="32839"/>
                </a:lnTo>
                <a:cubicBezTo>
                  <a:pt x="75944" y="21617"/>
                  <a:pt x="58979" y="18450"/>
                  <a:pt x="44466" y="24867"/>
                </a:cubicBezTo>
                <a:cubicBezTo>
                  <a:pt x="29954" y="31284"/>
                  <a:pt x="20880" y="45966"/>
                  <a:pt x="21631" y="61817"/>
                </a:cubicBezTo>
                <a:cubicBezTo>
                  <a:pt x="22382" y="77668"/>
                  <a:pt x="32801" y="91427"/>
                  <a:pt x="47856" y="96444"/>
                </a:cubicBezTo>
                <a:lnTo>
                  <a:pt x="47295" y="88507"/>
                </a:lnTo>
                <a:lnTo>
                  <a:pt x="63170" y="104890"/>
                </a:lnTo>
                <a:lnTo>
                  <a:pt x="49408" y="118429"/>
                </a:lnTo>
                <a:lnTo>
                  <a:pt x="48839" y="110367"/>
                </a:lnTo>
                <a:cubicBezTo>
                  <a:pt x="27395" y="105615"/>
                  <a:pt x="11312" y="87807"/>
                  <a:pt x="8761" y="65991"/>
                </a:cubicBezTo>
                <a:cubicBezTo>
                  <a:pt x="6210" y="44176"/>
                  <a:pt x="17752" y="23137"/>
                  <a:pt x="37521" y="13566"/>
                </a:cubicBezTo>
                <a:cubicBezTo>
                  <a:pt x="57290" y="3996"/>
                  <a:pt x="80951" y="7991"/>
                  <a:pt x="96480" y="23523"/>
                </a:cubicBezTo>
                <a:close/>
              </a:path>
            </a:pathLst>
          </a:custGeom>
          <a:solidFill>
            <a:srgbClr val="FFAA3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4;p29"/>
          <p:cNvSpPr txBox="1"/>
          <p:nvPr/>
        </p:nvSpPr>
        <p:spPr>
          <a:xfrm>
            <a:off x="8181141" y="3208401"/>
            <a:ext cx="915717" cy="457811"/>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Font typeface="Arial"/>
              <a:buNone/>
            </a:pPr>
            <a:r>
              <a:rPr lang="az-Cyrl-AZ" sz="1600" b="0" i="0" u="none" strike="noStrike" cap="none" dirty="0">
                <a:solidFill>
                  <a:srgbClr val="000000"/>
                </a:solidFill>
                <a:latin typeface="+mj-lt"/>
                <a:ea typeface="Arial"/>
                <a:cs typeface="Arial"/>
                <a:sym typeface="Arial"/>
              </a:rPr>
              <a:t>Більше читачів</a:t>
            </a:r>
            <a:endParaRPr sz="1600" dirty="0">
              <a:latin typeface="+mj-lt"/>
            </a:endParaRPr>
          </a:p>
        </p:txBody>
      </p:sp>
      <p:sp>
        <p:nvSpPr>
          <p:cNvPr id="8" name="Google Shape;165;p29"/>
          <p:cNvSpPr/>
          <p:nvPr/>
        </p:nvSpPr>
        <p:spPr>
          <a:xfrm>
            <a:off x="8267258" y="3553696"/>
            <a:ext cx="2059445" cy="2022660"/>
          </a:xfrm>
          <a:custGeom>
            <a:avLst/>
            <a:gdLst/>
            <a:ahLst/>
            <a:cxnLst/>
            <a:rect l="l" t="t" r="r" b="b"/>
            <a:pathLst>
              <a:path w="120000" h="120000" extrusionOk="0">
                <a:moveTo>
                  <a:pt x="23520" y="23523"/>
                </a:moveTo>
                <a:lnTo>
                  <a:pt x="23520" y="23523"/>
                </a:lnTo>
                <a:cubicBezTo>
                  <a:pt x="39049" y="7991"/>
                  <a:pt x="62710" y="3996"/>
                  <a:pt x="82479" y="13566"/>
                </a:cubicBezTo>
                <a:cubicBezTo>
                  <a:pt x="102248" y="23137"/>
                  <a:pt x="113790" y="44176"/>
                  <a:pt x="111239" y="65991"/>
                </a:cubicBezTo>
                <a:cubicBezTo>
                  <a:pt x="108688" y="87807"/>
                  <a:pt x="92605" y="105615"/>
                  <a:pt x="71161" y="110367"/>
                </a:cubicBezTo>
                <a:lnTo>
                  <a:pt x="70592" y="118429"/>
                </a:lnTo>
                <a:lnTo>
                  <a:pt x="56830" y="104890"/>
                </a:lnTo>
                <a:lnTo>
                  <a:pt x="72705" y="88507"/>
                </a:lnTo>
                <a:lnTo>
                  <a:pt x="72144" y="96444"/>
                </a:lnTo>
                <a:cubicBezTo>
                  <a:pt x="87199" y="91427"/>
                  <a:pt x="97618" y="77668"/>
                  <a:pt x="98369" y="61817"/>
                </a:cubicBezTo>
                <a:cubicBezTo>
                  <a:pt x="99120" y="45966"/>
                  <a:pt x="90046" y="31284"/>
                  <a:pt x="75534" y="24867"/>
                </a:cubicBezTo>
                <a:cubicBezTo>
                  <a:pt x="61021" y="18450"/>
                  <a:pt x="44056" y="21617"/>
                  <a:pt x="32836" y="32839"/>
                </a:cubicBezTo>
                <a:close/>
              </a:path>
            </a:pathLst>
          </a:custGeom>
          <a:solidFill>
            <a:srgbClr val="FFAA3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7;p29"/>
          <p:cNvSpPr txBox="1"/>
          <p:nvPr/>
        </p:nvSpPr>
        <p:spPr>
          <a:xfrm>
            <a:off x="8839123" y="4249355"/>
            <a:ext cx="915717" cy="457811"/>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Font typeface="Arial"/>
              <a:buNone/>
            </a:pPr>
            <a:r>
              <a:rPr lang="az-Cyrl-AZ" sz="1600" b="0" i="0" u="none" strike="noStrike" cap="none" dirty="0">
                <a:solidFill>
                  <a:srgbClr val="000000"/>
                </a:solidFill>
                <a:latin typeface="+mj-lt"/>
                <a:ea typeface="Arial"/>
                <a:cs typeface="Arial"/>
                <a:sym typeface="Arial"/>
              </a:rPr>
              <a:t>Більше клієнтів</a:t>
            </a:r>
            <a:endParaRPr sz="1600" dirty="0">
              <a:latin typeface="+mj-lt"/>
            </a:endParaRPr>
          </a:p>
        </p:txBody>
      </p:sp>
      <p:sp>
        <p:nvSpPr>
          <p:cNvPr id="10" name="Google Shape;168;p29"/>
          <p:cNvSpPr/>
          <p:nvPr/>
        </p:nvSpPr>
        <p:spPr>
          <a:xfrm>
            <a:off x="7782321" y="4707166"/>
            <a:ext cx="1769322" cy="1738383"/>
          </a:xfrm>
          <a:prstGeom prst="blockArc">
            <a:avLst>
              <a:gd name="adj1" fmla="val 0"/>
              <a:gd name="adj2" fmla="val 18900000"/>
              <a:gd name="adj3" fmla="val 12740"/>
            </a:avLst>
          </a:prstGeom>
          <a:solidFill>
            <a:srgbClr val="FFAA3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0;p29"/>
          <p:cNvSpPr txBox="1"/>
          <p:nvPr/>
        </p:nvSpPr>
        <p:spPr>
          <a:xfrm>
            <a:off x="8181142" y="5347451"/>
            <a:ext cx="915717" cy="457811"/>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Font typeface="Arial"/>
              <a:buNone/>
            </a:pPr>
            <a:r>
              <a:rPr lang="az-Cyrl-AZ" sz="1600" b="0" i="0" u="none" strike="noStrike" cap="none" dirty="0">
                <a:solidFill>
                  <a:srgbClr val="000000"/>
                </a:solidFill>
                <a:latin typeface="+mj-lt"/>
                <a:ea typeface="Arial"/>
                <a:cs typeface="Arial"/>
                <a:sym typeface="Arial"/>
              </a:rPr>
              <a:t>Більше довіри</a:t>
            </a:r>
            <a:endParaRPr sz="1600" dirty="0">
              <a:latin typeface="+mj-lt"/>
            </a:endParaRPr>
          </a:p>
        </p:txBody>
      </p:sp>
    </p:spTree>
    <p:extLst>
      <p:ext uri="{BB962C8B-B14F-4D97-AF65-F5344CB8AC3E}">
        <p14:creationId xmlns:p14="http://schemas.microsoft.com/office/powerpoint/2010/main" val="1358660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az-Cyrl-AZ" dirty="0"/>
              <a:t>Контент-маркетинг не є новим</a:t>
            </a:r>
            <a:endParaRPr lang="sl-SI" dirty="0"/>
          </a:p>
        </p:txBody>
      </p:sp>
      <p:pic>
        <p:nvPicPr>
          <p:cNvPr id="4" name="Google Shape;177;p30" descr="The History of Content Marketing from the Content Marketing Institute. Content marketing is not new.  Brands have been telling stories to attract and retain customers for hundreds of years.  The difference today is that the barriers to entry (content acceptance, talent and technology) no longer exist for brands to get into the publishing arena.&#10;&#10;More on the history &amp; infographic here: http://contentmarketinginstitute.com/2012/02/history-content-marketing-infographic/&#10;&#10;FOR TONS MORE advice &amp; education&#10;http://contentmarketinginstitute.com/&#10;&#10;SUBSCRIBE TO OUR EMAIL LIST!&#10;http://info.contentmarketinginstitute.com/acton/form/5141/0022:d-0001/0/index.htm&#10;&#10;REGISTER NOW FOR CONTENT MARKETING WORLD 2016&#10;http://www.contentmarketingworld.com/&#10;&#10;ENROLL IN CONTENT MARKETING UNIVERSITY&#10;http://www.contentmarketinguniversity.com/&#10;&#10;SUBSCRIBE TO OUR FREE MAGAZINE&#10;http://contentmarketinginstitute.com/chief-content-officer/&#10;&#10;LET'S CONNECT!&#10;Twitter ► https://twitter.com/@cmicontent&#10;Google+ ► https://plus.google.com/+Contentmarketinginstitute/posts&#10;Facebook ►https://www.facebook.com/ContentMarketingInstitute&#10;Linkedin ► https://www.linkedin.com/company/2416452&#10;Slideshare ►http://www.slideshare.net/cmi" title="History of Content Marketing">
            <a:hlinkClick r:id="rId2"/>
          </p:cNvPr>
          <p:cNvPicPr preferRelativeResize="0"/>
          <p:nvPr/>
        </p:nvPicPr>
        <p:blipFill>
          <a:blip r:embed="rId3">
            <a:alphaModFix/>
          </a:blip>
          <a:stretch>
            <a:fillRect/>
          </a:stretch>
        </p:blipFill>
        <p:spPr>
          <a:xfrm>
            <a:off x="356712" y="1556792"/>
            <a:ext cx="6315352" cy="4824536"/>
          </a:xfrm>
          <a:prstGeom prst="rect">
            <a:avLst/>
          </a:prstGeom>
          <a:noFill/>
          <a:ln>
            <a:noFill/>
          </a:ln>
        </p:spPr>
      </p:pic>
      <p:sp>
        <p:nvSpPr>
          <p:cNvPr id="5" name="Google Shape;176;p30"/>
          <p:cNvSpPr txBox="1">
            <a:spLocks/>
          </p:cNvSpPr>
          <p:nvPr/>
        </p:nvSpPr>
        <p:spPr>
          <a:xfrm>
            <a:off x="6701760" y="5229200"/>
            <a:ext cx="4478430" cy="1146458"/>
          </a:xfrm>
          <a:prstGeom prst="rect">
            <a:avLst/>
          </a:prstGeom>
          <a:noFill/>
          <a:ln>
            <a:noFill/>
          </a:ln>
        </p:spPr>
        <p:txBody>
          <a:bodyPr spcFirstLastPara="1" vert="horz" wrap="square" lIns="91425" tIns="91425" rIns="91425" bIns="91425"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5000"/>
              </a:lnSpc>
              <a:spcBef>
                <a:spcPts val="0"/>
              </a:spcBef>
              <a:buClr>
                <a:schemeClr val="dk2"/>
              </a:buClr>
              <a:buFont typeface="Arial"/>
              <a:buNone/>
            </a:pPr>
            <a:r>
              <a:rPr lang="en-GB" sz="2400" b="1" u="sng" dirty="0">
                <a:solidFill>
                  <a:schemeClr val="hlink"/>
                </a:solidFill>
                <a:latin typeface="Calibri"/>
                <a:ea typeface="Calibri"/>
                <a:cs typeface="Calibri"/>
                <a:sym typeface="Calibri"/>
                <a:hlinkClick r:id="rId4"/>
              </a:rPr>
              <a:t>https://youtu.be/9OHgMMpGLzk</a:t>
            </a:r>
            <a:endParaRPr lang="en-GB" sz="2400" b="1" dirty="0">
              <a:solidFill>
                <a:schemeClr val="dk2"/>
              </a:solidFill>
              <a:latin typeface="Calibri"/>
              <a:ea typeface="Calibri"/>
              <a:cs typeface="Calibri"/>
              <a:sym typeface="Calibri"/>
            </a:endParaRPr>
          </a:p>
          <a:p>
            <a:pPr marL="0" indent="0">
              <a:lnSpc>
                <a:spcPct val="115000"/>
              </a:lnSpc>
              <a:spcBef>
                <a:spcPts val="1600"/>
              </a:spcBef>
              <a:buClr>
                <a:schemeClr val="dk2"/>
              </a:buClr>
              <a:buFont typeface="Arial"/>
              <a:buNone/>
            </a:pPr>
            <a:endParaRPr lang="en-GB" sz="2400" b="1"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3941875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285429" cy="814171"/>
          </a:xfrm>
        </p:spPr>
        <p:txBody>
          <a:bodyPr>
            <a:normAutofit fontScale="90000"/>
          </a:bodyPr>
          <a:lstStyle/>
          <a:p>
            <a:r>
              <a:rPr lang="ru-RU" dirty="0"/>
              <a:t>Чудовий вміст перетворює відвідувачів на євангелістів…</a:t>
            </a:r>
            <a:endParaRPr lang="sl-SI" dirty="0"/>
          </a:p>
        </p:txBody>
      </p:sp>
      <p:sp>
        <p:nvSpPr>
          <p:cNvPr id="3" name="Ograda vsebine 2"/>
          <p:cNvSpPr>
            <a:spLocks noGrp="1"/>
          </p:cNvSpPr>
          <p:nvPr>
            <p:ph idx="1"/>
          </p:nvPr>
        </p:nvSpPr>
        <p:spPr>
          <a:xfrm>
            <a:off x="6384032" y="1600201"/>
            <a:ext cx="5198368" cy="4525963"/>
          </a:xfrm>
        </p:spPr>
        <p:txBody>
          <a:bodyPr/>
          <a:lstStyle/>
          <a:p>
            <a:pPr marL="0" indent="0">
              <a:buNone/>
            </a:pPr>
            <a:r>
              <a:rPr lang="ru-RU" dirty="0"/>
              <a:t>… звичайно, якщо у вас є чудовий продукт/послуга.</a:t>
            </a:r>
            <a:endParaRPr lang="sl-SI" dirty="0"/>
          </a:p>
        </p:txBody>
      </p:sp>
      <p:pic>
        <p:nvPicPr>
          <p:cNvPr id="4" name="Google Shape;184;p31" descr="Content Marketing vs. Inbound Marketing"/>
          <p:cNvPicPr preferRelativeResize="0"/>
          <p:nvPr/>
        </p:nvPicPr>
        <p:blipFill rotWithShape="1">
          <a:blip r:embed="rId2">
            <a:alphaModFix/>
          </a:blip>
          <a:srcRect/>
          <a:stretch/>
        </p:blipFill>
        <p:spPr>
          <a:xfrm>
            <a:off x="263352" y="1412776"/>
            <a:ext cx="6120680" cy="5223694"/>
          </a:xfrm>
          <a:prstGeom prst="rect">
            <a:avLst/>
          </a:prstGeom>
          <a:noFill/>
          <a:ln>
            <a:noFill/>
          </a:ln>
        </p:spPr>
      </p:pic>
      <p:sp>
        <p:nvSpPr>
          <p:cNvPr id="5" name="Google Shape;185;p31"/>
          <p:cNvSpPr txBox="1"/>
          <p:nvPr/>
        </p:nvSpPr>
        <p:spPr>
          <a:xfrm>
            <a:off x="8314425" y="6547069"/>
            <a:ext cx="387757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800" b="0" i="0" u="none" strike="noStrike" cap="none" dirty="0">
                <a:solidFill>
                  <a:srgbClr val="000000"/>
                </a:solidFill>
                <a:latin typeface="+mj-lt"/>
                <a:ea typeface="Arial"/>
                <a:cs typeface="Arial"/>
                <a:sym typeface="Arial"/>
              </a:rPr>
              <a:t>Source: </a:t>
            </a:r>
            <a:r>
              <a:rPr lang="en-GB" sz="800" b="0" i="0" u="sng" strike="noStrike" cap="none" dirty="0">
                <a:solidFill>
                  <a:schemeClr val="hlink"/>
                </a:solidFill>
                <a:latin typeface="+mj-lt"/>
                <a:ea typeface="Arial"/>
                <a:cs typeface="Arial"/>
                <a:sym typeface="Arial"/>
                <a:hlinkClick r:id="rId3"/>
              </a:rPr>
              <a:t>http://contentmarketinginstitute.com/what-is-content-marketing/</a:t>
            </a:r>
            <a:r>
              <a:rPr lang="en-GB" sz="800" b="0" i="0" u="none" strike="noStrike" cap="none" dirty="0">
                <a:solidFill>
                  <a:srgbClr val="000000"/>
                </a:solidFill>
                <a:latin typeface="+mj-lt"/>
                <a:ea typeface="Arial"/>
                <a:cs typeface="Arial"/>
                <a:sym typeface="Arial"/>
              </a:rPr>
              <a:t> </a:t>
            </a:r>
            <a:endParaRPr sz="800" dirty="0">
              <a:latin typeface="+mj-lt"/>
            </a:endParaRPr>
          </a:p>
        </p:txBody>
      </p:sp>
    </p:spTree>
    <p:extLst>
      <p:ext uri="{BB962C8B-B14F-4D97-AF65-F5344CB8AC3E}">
        <p14:creationId xmlns:p14="http://schemas.microsoft.com/office/powerpoint/2010/main" val="3377244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126793"/>
            <a:ext cx="10515600" cy="1325563"/>
          </a:xfrm>
        </p:spPr>
        <p:txBody>
          <a:bodyPr/>
          <a:lstStyle/>
          <a:p>
            <a:r>
              <a:rPr lang="ru-RU" dirty="0"/>
              <a:t>Якісний контент є основою маркетингу</a:t>
            </a:r>
            <a:endParaRPr lang="sl-SI" dirty="0"/>
          </a:p>
        </p:txBody>
      </p:sp>
      <p:sp>
        <p:nvSpPr>
          <p:cNvPr id="3" name="Ograda vsebine 2"/>
          <p:cNvSpPr>
            <a:spLocks noGrp="1"/>
          </p:cNvSpPr>
          <p:nvPr>
            <p:ph idx="1"/>
          </p:nvPr>
        </p:nvSpPr>
        <p:spPr/>
        <p:txBody>
          <a:bodyPr>
            <a:normAutofit fontScale="92500" lnSpcReduction="10000"/>
          </a:bodyPr>
          <a:lstStyle/>
          <a:p>
            <a:r>
              <a:rPr lang="az-Cyrl-AZ" u="sng" dirty="0">
                <a:solidFill>
                  <a:schemeClr val="hlink"/>
                </a:solidFill>
                <a:ea typeface="Calibri"/>
                <a:cs typeface="Calibri"/>
                <a:sym typeface="Calibri"/>
              </a:rPr>
              <a:t>Маркетинг у соціальних мережах. Стратегія контент-маркетингу передує вашій стратегії в соціальних мережах.</a:t>
            </a:r>
            <a:endParaRPr lang="en-IN" u="sng" dirty="0">
              <a:solidFill>
                <a:schemeClr val="hlink"/>
              </a:solidFill>
              <a:ea typeface="Calibri"/>
              <a:cs typeface="Calibri"/>
              <a:sym typeface="Calibri"/>
            </a:endParaRPr>
          </a:p>
          <a:p>
            <a:r>
              <a:rPr lang="en-GB" u="sng" dirty="0">
                <a:solidFill>
                  <a:schemeClr val="hlink"/>
                </a:solidFill>
                <a:ea typeface="Calibri"/>
                <a:cs typeface="Calibri"/>
                <a:sym typeface="Calibri"/>
              </a:rPr>
              <a:t>SEO: </a:t>
            </a:r>
            <a:r>
              <a:rPr lang="az-Cyrl-AZ" u="sng" dirty="0">
                <a:solidFill>
                  <a:schemeClr val="hlink"/>
                </a:solidFill>
                <a:ea typeface="Calibri"/>
                <a:cs typeface="Calibri"/>
                <a:sym typeface="Calibri"/>
              </a:rPr>
              <a:t>пошукові системи винагороджують компанії, які публікують якісний послідовний контент.</a:t>
            </a:r>
            <a:endParaRPr lang="en-IN" u="sng" dirty="0">
              <a:solidFill>
                <a:schemeClr val="hlink"/>
              </a:solidFill>
              <a:ea typeface="Calibri"/>
              <a:cs typeface="Calibri"/>
              <a:sym typeface="Calibri"/>
            </a:endParaRPr>
          </a:p>
          <a:p>
            <a:r>
              <a:rPr lang="en-GB" u="sng" dirty="0">
                <a:solidFill>
                  <a:schemeClr val="hlink"/>
                </a:solidFill>
                <a:ea typeface="Calibri"/>
                <a:cs typeface="Calibri"/>
                <a:sym typeface="Calibri"/>
              </a:rPr>
              <a:t>PR. </a:t>
            </a:r>
            <a:r>
              <a:rPr lang="az-Cyrl-AZ" u="sng" dirty="0">
                <a:solidFill>
                  <a:schemeClr val="hlink"/>
                </a:solidFill>
                <a:ea typeface="Calibri"/>
                <a:cs typeface="Calibri"/>
                <a:sym typeface="Calibri"/>
              </a:rPr>
              <a:t>Успішні </a:t>
            </a:r>
            <a:r>
              <a:rPr lang="en-GB" u="sng" dirty="0">
                <a:solidFill>
                  <a:schemeClr val="hlink"/>
                </a:solidFill>
                <a:ea typeface="Calibri"/>
                <a:cs typeface="Calibri"/>
                <a:sym typeface="Calibri"/>
              </a:rPr>
              <a:t>PR-</a:t>
            </a:r>
            <a:r>
              <a:rPr lang="az-Cyrl-AZ" u="sng" dirty="0">
                <a:solidFill>
                  <a:schemeClr val="hlink"/>
                </a:solidFill>
                <a:ea typeface="Calibri"/>
                <a:cs typeface="Calibri"/>
                <a:sym typeface="Calibri"/>
              </a:rPr>
              <a:t>стратегії стосуються проблем, які цікавлять читачів, а не їхній бізнес.</a:t>
            </a:r>
            <a:endParaRPr lang="en-IN" u="sng" dirty="0">
              <a:solidFill>
                <a:schemeClr val="hlink"/>
              </a:solidFill>
              <a:ea typeface="Calibri"/>
              <a:cs typeface="Calibri"/>
              <a:sym typeface="Calibri"/>
            </a:endParaRPr>
          </a:p>
          <a:p>
            <a:r>
              <a:rPr lang="en-GB" u="sng" dirty="0">
                <a:solidFill>
                  <a:schemeClr val="hlink"/>
                </a:solidFill>
                <a:ea typeface="Calibri"/>
                <a:cs typeface="Calibri"/>
                <a:sym typeface="Calibri"/>
              </a:rPr>
              <a:t>PPC: </a:t>
            </a:r>
            <a:r>
              <a:rPr lang="az-Cyrl-AZ" u="sng" dirty="0">
                <a:solidFill>
                  <a:schemeClr val="hlink"/>
                </a:solidFill>
                <a:ea typeface="Calibri"/>
                <a:cs typeface="Calibri"/>
                <a:sym typeface="Calibri"/>
              </a:rPr>
              <a:t>Щоб </a:t>
            </a:r>
            <a:r>
              <a:rPr lang="en-GB" u="sng" dirty="0">
                <a:solidFill>
                  <a:schemeClr val="hlink"/>
                </a:solidFill>
                <a:ea typeface="Calibri"/>
                <a:cs typeface="Calibri"/>
                <a:sym typeface="Calibri"/>
              </a:rPr>
              <a:t>PPC* </a:t>
            </a:r>
            <a:r>
              <a:rPr lang="az-Cyrl-AZ" u="sng" dirty="0">
                <a:solidFill>
                  <a:schemeClr val="hlink"/>
                </a:solidFill>
                <a:ea typeface="Calibri"/>
                <a:cs typeface="Calibri"/>
                <a:sym typeface="Calibri"/>
              </a:rPr>
              <a:t>працював, вам потрібен чудовий вміст.Вхідний маркетинг: вміст є ключовим фактором залучення вхідного трафіку та потенційних клієнтів.</a:t>
            </a:r>
            <a:endParaRPr lang="en-IN" u="sng" dirty="0">
              <a:solidFill>
                <a:schemeClr val="hlink"/>
              </a:solidFill>
              <a:ea typeface="Calibri"/>
              <a:cs typeface="Calibri"/>
              <a:sym typeface="Calibri"/>
            </a:endParaRPr>
          </a:p>
          <a:p>
            <a:r>
              <a:rPr lang="az-Cyrl-AZ" u="sng" dirty="0">
                <a:solidFill>
                  <a:schemeClr val="hlink"/>
                </a:solidFill>
                <a:ea typeface="Calibri"/>
                <a:cs typeface="Calibri"/>
                <a:sym typeface="Calibri"/>
              </a:rPr>
              <a:t>Стратегія контенту . Стратегія контенту є частиною більшості стратегій контент-маркетингу.</a:t>
            </a:r>
            <a:endParaRPr lang="en-US" dirty="0"/>
          </a:p>
          <a:p>
            <a:endParaRPr lang="sl-SI" dirty="0"/>
          </a:p>
        </p:txBody>
      </p:sp>
      <p:sp>
        <p:nvSpPr>
          <p:cNvPr id="4" name="Google Shape;193;p32"/>
          <p:cNvSpPr txBox="1"/>
          <p:nvPr/>
        </p:nvSpPr>
        <p:spPr>
          <a:xfrm>
            <a:off x="623392" y="6021288"/>
            <a:ext cx="2088232" cy="3969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000" dirty="0"/>
              <a:t>* </a:t>
            </a:r>
            <a:r>
              <a:rPr lang="az-Cyrl-AZ" sz="2000" dirty="0"/>
              <a:t>Оплата за клік</a:t>
            </a:r>
            <a:endParaRPr sz="2000" dirty="0"/>
          </a:p>
        </p:txBody>
      </p:sp>
      <p:sp>
        <p:nvSpPr>
          <p:cNvPr id="5" name="Google Shape;192;p32"/>
          <p:cNvSpPr txBox="1"/>
          <p:nvPr/>
        </p:nvSpPr>
        <p:spPr>
          <a:xfrm>
            <a:off x="8205728" y="6559659"/>
            <a:ext cx="3986272" cy="2983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800" b="0" i="0" u="none" strike="noStrike" cap="none">
                <a:solidFill>
                  <a:srgbClr val="000000"/>
                </a:solidFill>
                <a:latin typeface="Arial"/>
                <a:ea typeface="Arial"/>
                <a:cs typeface="Arial"/>
                <a:sym typeface="Arial"/>
              </a:rPr>
              <a:t>Source: </a:t>
            </a:r>
            <a:r>
              <a:rPr lang="en-GB" sz="800" b="0" i="0" u="sng" strike="noStrike" cap="none">
                <a:solidFill>
                  <a:schemeClr val="hlink"/>
                </a:solidFill>
                <a:latin typeface="Arial"/>
                <a:ea typeface="Arial"/>
                <a:cs typeface="Arial"/>
                <a:sym typeface="Arial"/>
                <a:hlinkClick r:id="rId2"/>
              </a:rPr>
              <a:t>http://contentmarketinginstitute.com/what-is-content-marketing/</a:t>
            </a:r>
            <a:r>
              <a:rPr lang="en-GB" sz="800" b="0" i="0" u="none" strike="noStrike" cap="none">
                <a:solidFill>
                  <a:srgbClr val="000000"/>
                </a:solidFill>
                <a:latin typeface="Arial"/>
                <a:ea typeface="Arial"/>
                <a:cs typeface="Arial"/>
                <a:sym typeface="Arial"/>
              </a:rPr>
              <a:t> </a:t>
            </a:r>
            <a:endParaRPr sz="800"/>
          </a:p>
        </p:txBody>
      </p:sp>
    </p:spTree>
    <p:extLst>
      <p:ext uri="{BB962C8B-B14F-4D97-AF65-F5344CB8AC3E}">
        <p14:creationId xmlns:p14="http://schemas.microsoft.com/office/powerpoint/2010/main" val="865687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az-Cyrl-AZ" dirty="0"/>
              <a:t>Звичайний спосіб публікації контенту</a:t>
            </a:r>
            <a:endParaRPr lang="sl-SI" dirty="0"/>
          </a:p>
        </p:txBody>
      </p:sp>
      <p:sp>
        <p:nvSpPr>
          <p:cNvPr id="3" name="Ograda vsebine 2"/>
          <p:cNvSpPr>
            <a:spLocks noGrp="1"/>
          </p:cNvSpPr>
          <p:nvPr>
            <p:ph idx="1"/>
          </p:nvPr>
        </p:nvSpPr>
        <p:spPr>
          <a:xfrm>
            <a:off x="838200" y="1498862"/>
            <a:ext cx="10515600" cy="4678101"/>
          </a:xfrm>
        </p:spPr>
        <p:txBody>
          <a:bodyPr>
            <a:normAutofit/>
          </a:bodyPr>
          <a:lstStyle/>
          <a:p>
            <a:pPr marL="514350" indent="-514350">
              <a:buFont typeface="+mj-lt"/>
              <a:buAutoNum type="arabicPeriod"/>
            </a:pPr>
            <a:r>
              <a:rPr lang="az-Cyrl-AZ" dirty="0"/>
              <a:t>Опублікуйте його у своїй основній системі керування вмістом (веб-сторінка/блог/</a:t>
            </a:r>
            <a:r>
              <a:rPr lang="en-US" dirty="0" err="1"/>
              <a:t>youtube</a:t>
            </a:r>
            <a:r>
              <a:rPr lang="en-US" dirty="0"/>
              <a:t>/</a:t>
            </a:r>
            <a:r>
              <a:rPr lang="az-Cyrl-AZ" dirty="0"/>
              <a:t>статті </a:t>
            </a:r>
            <a:r>
              <a:rPr lang="en-US" dirty="0"/>
              <a:t>LinkedIn…).</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a:p>
            <a:pPr marL="0" indent="0">
              <a:buNone/>
            </a:pPr>
            <a:endParaRPr lang="en-US" dirty="0"/>
          </a:p>
          <a:p>
            <a:pPr marL="514350" indent="-514350">
              <a:buFont typeface="+mj-lt"/>
              <a:buAutoNum type="arabicPeriod"/>
            </a:pPr>
            <a:r>
              <a:rPr lang="ru-RU" dirty="0"/>
              <a:t>Поділіться ним через соціальні мережі.</a:t>
            </a:r>
            <a:endParaRPr lang="en-US" dirty="0"/>
          </a:p>
        </p:txBody>
      </p:sp>
      <p:pic>
        <p:nvPicPr>
          <p:cNvPr id="10" name="Google Shape;205;p34"/>
          <p:cNvPicPr preferRelativeResize="0"/>
          <p:nvPr/>
        </p:nvPicPr>
        <p:blipFill rotWithShape="1">
          <a:blip r:embed="rId2">
            <a:alphaModFix/>
          </a:blip>
          <a:srcRect l="18859" t="2993" r="20479" b="47528"/>
          <a:stretch/>
        </p:blipFill>
        <p:spPr>
          <a:xfrm>
            <a:off x="5951984" y="2523338"/>
            <a:ext cx="1315726" cy="1201873"/>
          </a:xfrm>
          <a:prstGeom prst="rect">
            <a:avLst/>
          </a:prstGeom>
          <a:noFill/>
          <a:ln>
            <a:noFill/>
          </a:ln>
        </p:spPr>
      </p:pic>
      <p:pic>
        <p:nvPicPr>
          <p:cNvPr id="11" name="Google Shape;206;p34"/>
          <p:cNvPicPr preferRelativeResize="0"/>
          <p:nvPr/>
        </p:nvPicPr>
        <p:blipFill rotWithShape="1">
          <a:blip r:embed="rId3">
            <a:alphaModFix/>
          </a:blip>
          <a:srcRect t="2184" b="34121"/>
          <a:stretch/>
        </p:blipFill>
        <p:spPr>
          <a:xfrm>
            <a:off x="3659009" y="2523338"/>
            <a:ext cx="1863274" cy="1201876"/>
          </a:xfrm>
          <a:prstGeom prst="rect">
            <a:avLst/>
          </a:prstGeom>
          <a:noFill/>
          <a:ln>
            <a:noFill/>
          </a:ln>
        </p:spPr>
      </p:pic>
      <p:sp>
        <p:nvSpPr>
          <p:cNvPr id="12" name="Google Shape;207;p34"/>
          <p:cNvSpPr/>
          <p:nvPr/>
        </p:nvSpPr>
        <p:spPr>
          <a:xfrm>
            <a:off x="5493184" y="4132388"/>
            <a:ext cx="458700" cy="403800"/>
          </a:xfrm>
          <a:prstGeom prst="downArrow">
            <a:avLst>
              <a:gd name="adj1" fmla="val 50000"/>
              <a:gd name="adj2" fmla="val 50000"/>
            </a:avLst>
          </a:prstGeom>
          <a:solidFill>
            <a:srgbClr val="FF9900"/>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p:sp>
        <p:nvSpPr>
          <p:cNvPr id="13" name="Google Shape;208;p34"/>
          <p:cNvSpPr/>
          <p:nvPr/>
        </p:nvSpPr>
        <p:spPr>
          <a:xfrm rot="5400000">
            <a:off x="5577234" y="3049988"/>
            <a:ext cx="297300" cy="1867500"/>
          </a:xfrm>
          <a:prstGeom prst="rightBrace">
            <a:avLst>
              <a:gd name="adj1" fmla="val 8333"/>
              <a:gd name="adj2" fmla="val 50000"/>
            </a:avLst>
          </a:prstGeom>
          <a:noFill/>
          <a:ln w="381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209;p34"/>
          <p:cNvPicPr preferRelativeResize="0"/>
          <p:nvPr/>
        </p:nvPicPr>
        <p:blipFill>
          <a:blip r:embed="rId4">
            <a:alphaModFix/>
          </a:blip>
          <a:stretch>
            <a:fillRect/>
          </a:stretch>
        </p:blipFill>
        <p:spPr>
          <a:xfrm>
            <a:off x="5079684" y="4536188"/>
            <a:ext cx="1292400" cy="646200"/>
          </a:xfrm>
          <a:prstGeom prst="rect">
            <a:avLst/>
          </a:prstGeom>
          <a:noFill/>
          <a:ln>
            <a:noFill/>
          </a:ln>
        </p:spPr>
      </p:pic>
    </p:spTree>
    <p:extLst>
      <p:ext uri="{BB962C8B-B14F-4D97-AF65-F5344CB8AC3E}">
        <p14:creationId xmlns:p14="http://schemas.microsoft.com/office/powerpoint/2010/main" val="397848254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1189</Words>
  <Application>Microsoft Office PowerPoint</Application>
  <PresentationFormat>Widescreen</PresentationFormat>
  <Paragraphs>166</Paragraphs>
  <Slides>27</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Контент-маркетинг</vt:lpstr>
      <vt:lpstr>… але</vt:lpstr>
      <vt:lpstr>Контур</vt:lpstr>
      <vt:lpstr>Що таке контент-маркетинг?</vt:lpstr>
      <vt:lpstr>Яка мета написання контенту?</vt:lpstr>
      <vt:lpstr>Контент-маркетинг не є новим</vt:lpstr>
      <vt:lpstr>Чудовий вміст перетворює відвідувачів на євангелістів…</vt:lpstr>
      <vt:lpstr>Якісний контент є основою маркетингу</vt:lpstr>
      <vt:lpstr>Звичайний спосіб публікації контенту</vt:lpstr>
      <vt:lpstr>Платформи для ведення блогів/веб-сайтів</vt:lpstr>
      <vt:lpstr>Веб-сторінка</vt:lpstr>
      <vt:lpstr>Статті LinkedIn</vt:lpstr>
      <vt:lpstr>Платформи для публікації презентацій</vt:lpstr>
      <vt:lpstr>Інфографіка</vt:lpstr>
      <vt:lpstr>відео</vt:lpstr>
      <vt:lpstr>Про що ти збираєшся вести блог?</vt:lpstr>
      <vt:lpstr>Про що ти збираєшся вести блог?</vt:lpstr>
      <vt:lpstr>Про що ти збираєшся вести блог?</vt:lpstr>
      <vt:lpstr>Одного разу...</vt:lpstr>
      <vt:lpstr>Хік №1: чудові перші речення</vt:lpstr>
      <vt:lpstr>Хік №1: чудові перші речення</vt:lpstr>
      <vt:lpstr>Прийом №2: навчіть себе писати оповідання </vt:lpstr>
      <vt:lpstr>Час - це все (крім змісту)</vt:lpstr>
      <vt:lpstr>Інструменти для кращого написання</vt:lpstr>
      <vt:lpstr>Інструменти для кращого написання</vt:lpstr>
      <vt:lpstr>Інструменти для кращого написання</vt:lpstr>
      <vt:lpstr>Дуже серйозне останнє запитання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Content Marketing</dc:title>
  <dc:creator>Tulip Gonsalves</dc:creator>
  <cp:lastModifiedBy>Tulip Gonsalves</cp:lastModifiedBy>
  <cp:revision>19</cp:revision>
  <dcterms:created xsi:type="dcterms:W3CDTF">2023-08-28T15:06:23Z</dcterms:created>
  <dcterms:modified xsi:type="dcterms:W3CDTF">2024-10-01T16:19:26Z</dcterms:modified>
</cp:coreProperties>
</file>