
<file path=[Content_Types].xml><?xml version="1.0" encoding="utf-8"?>
<Types xmlns="http://schemas.openxmlformats.org/package/2006/content-types">
  <Default Extension="avif" ContentType="image/av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6"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0EA00"/>
    <a:srgbClr val="FFFF00"/>
    <a:srgbClr val="FFCC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D287E-F1E0-4C36-BC01-0D8A800766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85370C4-41A5-B1D6-31B2-DBD61E4EB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00FF82F3-743B-31CC-A1E9-57B088BCA313}"/>
              </a:ext>
            </a:extLst>
          </p:cNvPr>
          <p:cNvSpPr>
            <a:spLocks noGrp="1"/>
          </p:cNvSpPr>
          <p:nvPr>
            <p:ph type="sldNum" sz="quarter" idx="12"/>
          </p:nvPr>
        </p:nvSpPr>
        <p:spPr/>
        <p:txBody>
          <a:bodyPr/>
          <a:lstStyle/>
          <a:p>
            <a:fld id="{CA2D318B-ADD7-49DC-8A72-845286B371E5}" type="slidenum">
              <a:rPr lang="en-GB" smtClean="0"/>
              <a:t>‹#›</a:t>
            </a:fld>
            <a:endParaRPr lang="en-GB"/>
          </a:p>
        </p:txBody>
      </p:sp>
      <p:pic>
        <p:nvPicPr>
          <p:cNvPr id="10" name="Picture 9">
            <a:extLst>
              <a:ext uri="{FF2B5EF4-FFF2-40B4-BE49-F238E27FC236}">
                <a16:creationId xmlns:a16="http://schemas.microsoft.com/office/drawing/2014/main" id="{99B08049-B914-3B28-8259-2D66186030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3685" y="5335844"/>
            <a:ext cx="2141777" cy="885396"/>
          </a:xfrm>
          <a:prstGeom prst="rect">
            <a:avLst/>
          </a:prstGeom>
        </p:spPr>
      </p:pic>
      <p:pic>
        <p:nvPicPr>
          <p:cNvPr id="12" name="Picture 11">
            <a:extLst>
              <a:ext uri="{FF2B5EF4-FFF2-40B4-BE49-F238E27FC236}">
                <a16:creationId xmlns:a16="http://schemas.microsoft.com/office/drawing/2014/main" id="{FF0D851A-544B-B90D-FEA2-EA04DC7CDA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67433" y="5046675"/>
            <a:ext cx="3086367" cy="937341"/>
          </a:xfrm>
          <a:prstGeom prst="rect">
            <a:avLst/>
          </a:prstGeom>
        </p:spPr>
      </p:pic>
      <p:cxnSp>
        <p:nvCxnSpPr>
          <p:cNvPr id="13" name="Straight Connector 12">
            <a:extLst>
              <a:ext uri="{FF2B5EF4-FFF2-40B4-BE49-F238E27FC236}">
                <a16:creationId xmlns:a16="http://schemas.microsoft.com/office/drawing/2014/main" id="{BC553746-7E84-2DF7-D04D-E8DD3C52F2B0}"/>
              </a:ext>
            </a:extLst>
          </p:cNvPr>
          <p:cNvCxnSpPr>
            <a:cxnSpLocks/>
          </p:cNvCxnSpPr>
          <p:nvPr userDrawn="1"/>
        </p:nvCxnSpPr>
        <p:spPr>
          <a:xfrm>
            <a:off x="1180684" y="3533533"/>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A01FCC9-C2F4-329F-80CC-2575BB47609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50184" y="5478169"/>
            <a:ext cx="3691631" cy="1001355"/>
          </a:xfrm>
          <a:prstGeom prst="rect">
            <a:avLst/>
          </a:prstGeom>
        </p:spPr>
      </p:pic>
    </p:spTree>
    <p:extLst>
      <p:ext uri="{BB962C8B-B14F-4D97-AF65-F5344CB8AC3E}">
        <p14:creationId xmlns:p14="http://schemas.microsoft.com/office/powerpoint/2010/main" val="187864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6F41-E2F0-2937-D1B9-0A36FDF9F9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7ED6BB-4D14-4E98-D3E4-79A028629E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8046794-0A86-DF07-CD9D-CF8C8C486523}"/>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9ACB24E2-1FEF-2829-AC9D-AB1950C3F109}"/>
              </a:ext>
            </a:extLst>
          </p:cNvPr>
          <p:cNvCxnSpPr>
            <a:cxnSpLocks/>
          </p:cNvCxnSpPr>
          <p:nvPr userDrawn="1"/>
        </p:nvCxnSpPr>
        <p:spPr>
          <a:xfrm>
            <a:off x="838200" y="1404695"/>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40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635B5-BACA-720E-D373-0B849973AD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DC347C-C5F0-2A67-BBDE-4F8E93759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34512551-D10B-4A0F-C151-0ECC193A35B5}"/>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1C2D1A21-EE16-2790-D558-8A0F9315B6CD}"/>
              </a:ext>
            </a:extLst>
          </p:cNvPr>
          <p:cNvCxnSpPr>
            <a:cxnSpLocks/>
          </p:cNvCxnSpPr>
          <p:nvPr userDrawn="1"/>
        </p:nvCxnSpPr>
        <p:spPr>
          <a:xfrm>
            <a:off x="9286875" y="365125"/>
            <a:ext cx="0" cy="5811838"/>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66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F0FE-F903-B35B-DCC2-0A904F45E1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94B87C-061D-A113-7C5A-A7B46A4395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01E187D8-3ED3-269C-B5E8-5AF05E05DA28}"/>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FDE63C18-D59D-69DD-B128-6F1A678C296E}"/>
              </a:ext>
            </a:extLst>
          </p:cNvPr>
          <p:cNvCxnSpPr>
            <a:cxnSpLocks/>
          </p:cNvCxnSpPr>
          <p:nvPr userDrawn="1"/>
        </p:nvCxnSpPr>
        <p:spPr>
          <a:xfrm>
            <a:off x="838200" y="141422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76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0B99E-3FFC-C6D7-2120-DC405E83BD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4BC149-AFF2-24C2-25B3-F008B28125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5930AE55-EBF3-1703-A860-38797E2F3E0A}"/>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7" name="Straight Connector 6">
            <a:extLst>
              <a:ext uri="{FF2B5EF4-FFF2-40B4-BE49-F238E27FC236}">
                <a16:creationId xmlns:a16="http://schemas.microsoft.com/office/drawing/2014/main" id="{B1FEC1ED-965D-80DE-960D-4ABFD982FF4E}"/>
              </a:ext>
            </a:extLst>
          </p:cNvPr>
          <p:cNvCxnSpPr>
            <a:cxnSpLocks/>
          </p:cNvCxnSpPr>
          <p:nvPr userDrawn="1"/>
        </p:nvCxnSpPr>
        <p:spPr>
          <a:xfrm>
            <a:off x="831850" y="4613033"/>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33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EF66-AA21-0FEE-DD48-548BD874EA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230535-9934-C54D-4C8A-0361680623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D550CEB-E966-CB9B-3CFD-7E13988684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9077A9D6-3F05-5B69-538D-650470626A9A}"/>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963A932E-E8C4-8719-FBDE-EE5A43090610}"/>
              </a:ext>
            </a:extLst>
          </p:cNvPr>
          <p:cNvCxnSpPr>
            <a:cxnSpLocks/>
          </p:cNvCxnSpPr>
          <p:nvPr userDrawn="1"/>
        </p:nvCxnSpPr>
        <p:spPr>
          <a:xfrm>
            <a:off x="942559" y="1404695"/>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56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A31B-BD57-DED7-7B6F-DAAA31E0A28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57D215-A3F1-7BB8-C68F-3523BF247E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082602-4AA3-AE3C-462A-EE7DDC964A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311796-4608-B28F-0F1D-D7313CC2BB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0938D7-701E-E60E-D749-87B97F592A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ADC76DA8-4C1C-F9FA-70DB-9CF460DEB03C}"/>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10" name="Straight Connector 9">
            <a:extLst>
              <a:ext uri="{FF2B5EF4-FFF2-40B4-BE49-F238E27FC236}">
                <a16:creationId xmlns:a16="http://schemas.microsoft.com/office/drawing/2014/main" id="{EB5B25A0-D3A1-C13E-C240-8D25EAD35209}"/>
              </a:ext>
            </a:extLst>
          </p:cNvPr>
          <p:cNvCxnSpPr>
            <a:cxnSpLocks/>
          </p:cNvCxnSpPr>
          <p:nvPr userDrawn="1"/>
        </p:nvCxnSpPr>
        <p:spPr>
          <a:xfrm>
            <a:off x="838200" y="141422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01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7BAD1-F7EF-E5FC-05C8-821E997140AC}"/>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7AD075A1-CB9C-7998-543F-2A42913C9DE7}"/>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6" name="Straight Connector 5">
            <a:extLst>
              <a:ext uri="{FF2B5EF4-FFF2-40B4-BE49-F238E27FC236}">
                <a16:creationId xmlns:a16="http://schemas.microsoft.com/office/drawing/2014/main" id="{DCEDF58A-06F2-F90A-5FB4-9FDF0CB3DC92}"/>
              </a:ext>
            </a:extLst>
          </p:cNvPr>
          <p:cNvCxnSpPr>
            <a:cxnSpLocks/>
          </p:cNvCxnSpPr>
          <p:nvPr userDrawn="1"/>
        </p:nvCxnSpPr>
        <p:spPr>
          <a:xfrm>
            <a:off x="838200" y="1395170"/>
            <a:ext cx="9830632"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93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9A16C61-E282-ECD0-667D-A3CB26C2248B}"/>
              </a:ext>
            </a:extLst>
          </p:cNvPr>
          <p:cNvSpPr>
            <a:spLocks noGrp="1"/>
          </p:cNvSpPr>
          <p:nvPr>
            <p:ph type="sldNum" sz="quarter" idx="12"/>
          </p:nvPr>
        </p:nvSpPr>
        <p:spPr/>
        <p:txBody>
          <a:bodyPr/>
          <a:lstStyle/>
          <a:p>
            <a:fld id="{CA2D318B-ADD7-49DC-8A72-845286B371E5}" type="slidenum">
              <a:rPr lang="en-GB" smtClean="0"/>
              <a:t>‹#›</a:t>
            </a:fld>
            <a:endParaRPr lang="en-GB"/>
          </a:p>
        </p:txBody>
      </p:sp>
    </p:spTree>
    <p:extLst>
      <p:ext uri="{BB962C8B-B14F-4D97-AF65-F5344CB8AC3E}">
        <p14:creationId xmlns:p14="http://schemas.microsoft.com/office/powerpoint/2010/main" val="170703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6E931-65B7-CEA3-EF2B-752BEFB737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6A6547-1409-9391-9F67-71F1CDEAB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F8B430-1CCF-85C0-77A0-2E719A073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DEC12E72-CDFF-FF1A-5ECC-C54EF224668B}"/>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F19D2ED8-6A93-96AD-423D-41D5808BEBB9}"/>
              </a:ext>
            </a:extLst>
          </p:cNvPr>
          <p:cNvCxnSpPr>
            <a:cxnSpLocks/>
          </p:cNvCxnSpPr>
          <p:nvPr userDrawn="1"/>
        </p:nvCxnSpPr>
        <p:spPr>
          <a:xfrm>
            <a:off x="875884" y="2057400"/>
            <a:ext cx="3591341"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98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6D50-71C0-71B0-AE18-F7042ED5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D1AF81-B711-1072-DD8A-110FEFD035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DBDAF09-60D2-4D35-B2C4-F5F7F40F8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452F9A75-F139-AD9B-04B8-F272ABAAE659}"/>
              </a:ext>
            </a:extLst>
          </p:cNvPr>
          <p:cNvSpPr>
            <a:spLocks noGrp="1"/>
          </p:cNvSpPr>
          <p:nvPr>
            <p:ph type="sldNum" sz="quarter" idx="12"/>
          </p:nvPr>
        </p:nvSpPr>
        <p:spPr/>
        <p:txBody>
          <a:bodyPr/>
          <a:lstStyle/>
          <a:p>
            <a:fld id="{CA2D318B-ADD7-49DC-8A72-845286B371E5}" type="slidenum">
              <a:rPr lang="en-GB" smtClean="0"/>
              <a:t>‹#›</a:t>
            </a:fld>
            <a:endParaRPr lang="en-GB"/>
          </a:p>
        </p:txBody>
      </p:sp>
      <p:cxnSp>
        <p:nvCxnSpPr>
          <p:cNvPr id="8" name="Straight Connector 7">
            <a:extLst>
              <a:ext uri="{FF2B5EF4-FFF2-40B4-BE49-F238E27FC236}">
                <a16:creationId xmlns:a16="http://schemas.microsoft.com/office/drawing/2014/main" id="{9EA7974E-108B-E5FF-E1FD-D0B192F4D5EE}"/>
              </a:ext>
            </a:extLst>
          </p:cNvPr>
          <p:cNvCxnSpPr>
            <a:cxnSpLocks/>
          </p:cNvCxnSpPr>
          <p:nvPr userDrawn="1"/>
        </p:nvCxnSpPr>
        <p:spPr>
          <a:xfrm>
            <a:off x="838200" y="2057400"/>
            <a:ext cx="3933825" cy="0"/>
          </a:xfrm>
          <a:prstGeom prst="line">
            <a:avLst/>
          </a:prstGeom>
          <a:ln w="76200">
            <a:solidFill>
              <a:srgbClr val="F0EA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39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ED9B4E-9E4C-438D-66FC-DA13E383B8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30F8BD9-543B-D5AD-C1D5-964D1DD89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6F4DD460-9F69-AF56-2D78-36FDD0AEA9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003399"/>
                </a:solidFill>
              </a:defRPr>
            </a:lvl1pPr>
          </a:lstStyle>
          <a:p>
            <a:fld id="{CA2D318B-ADD7-49DC-8A72-845286B371E5}" type="slidenum">
              <a:rPr lang="en-GB" smtClean="0"/>
              <a:pPr/>
              <a:t>‹#›</a:t>
            </a:fld>
            <a:endParaRPr lang="en-GB" dirty="0"/>
          </a:p>
        </p:txBody>
      </p:sp>
      <p:pic>
        <p:nvPicPr>
          <p:cNvPr id="9" name="Picture 8">
            <a:extLst>
              <a:ext uri="{FF2B5EF4-FFF2-40B4-BE49-F238E27FC236}">
                <a16:creationId xmlns:a16="http://schemas.microsoft.com/office/drawing/2014/main" id="{8435A6A7-FED7-C597-70CF-B9650549C8D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30757" y="33578"/>
            <a:ext cx="1294917" cy="1294917"/>
          </a:xfrm>
          <a:prstGeom prst="rect">
            <a:avLst/>
          </a:prstGeom>
        </p:spPr>
      </p:pic>
    </p:spTree>
    <p:extLst>
      <p:ext uri="{BB962C8B-B14F-4D97-AF65-F5344CB8AC3E}">
        <p14:creationId xmlns:p14="http://schemas.microsoft.com/office/powerpoint/2010/main" val="3888508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kern="1200" cap="none" spc="0">
          <a:ln w="0"/>
          <a:solidFill>
            <a:srgbClr val="3399FF"/>
          </a:solidFill>
          <a:effectLst>
            <a:reflection blurRad="6350" stA="53000" endA="300" endPos="35500" dir="5400000" sy="-90000" algn="bl" rotWithShape="0"/>
          </a:effectLst>
          <a:latin typeface="Bahnschrift SemiBold SemiConden"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99"/>
          </a:solidFill>
          <a:latin typeface="Bahnschrift Semi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399"/>
          </a:solidFill>
          <a:latin typeface="Bahnschrift SemiLight"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399"/>
          </a:solidFill>
          <a:latin typeface="Bahnschrift SemiLight"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399"/>
          </a:solidFill>
          <a:latin typeface="Bahnschrift SemiLight"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399"/>
          </a:solidFill>
          <a:latin typeface="Bahnschrift SemiLight"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av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av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av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av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av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av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av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av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terms/p/porter.asp" TargetMode="External"/><Relationship Id="rId2" Type="http://schemas.openxmlformats.org/officeDocument/2006/relationships/hyperlink" Target="https://www.investopedia.com/terms/s/swot.asp" TargetMode="External"/><Relationship Id="rId1" Type="http://schemas.openxmlformats.org/officeDocument/2006/relationships/slideLayout" Target="../slideLayouts/slideLayout2.xml"/><Relationship Id="rId5" Type="http://schemas.openxmlformats.org/officeDocument/2006/relationships/image" Target="../media/image8.avif"/><Relationship Id="rId4" Type="http://schemas.openxmlformats.org/officeDocument/2006/relationships/hyperlink" Target="https://pestleanalysis.com/what-is-pestle-analy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FEEE-6C49-E419-339F-FE395218CBD6}"/>
              </a:ext>
            </a:extLst>
          </p:cNvPr>
          <p:cNvSpPr>
            <a:spLocks noGrp="1"/>
          </p:cNvSpPr>
          <p:nvPr>
            <p:ph type="ctrTitle"/>
          </p:nvPr>
        </p:nvSpPr>
        <p:spPr/>
        <p:txBody>
          <a:bodyPr/>
          <a:lstStyle/>
          <a:p>
            <a:r>
              <a:rPr lang="en-GB" dirty="0">
                <a:solidFill>
                  <a:srgbClr val="0070C0"/>
                </a:solidFill>
              </a:rPr>
              <a:t>Crafting an Effective Business </a:t>
            </a:r>
            <a:r>
              <a:rPr lang="en-GB" sz="6000" dirty="0">
                <a:solidFill>
                  <a:srgbClr val="0070C0"/>
                </a:solidFill>
              </a:rPr>
              <a:t>Plan</a:t>
            </a:r>
            <a:endParaRPr lang="en-GB" dirty="0"/>
          </a:p>
        </p:txBody>
      </p:sp>
      <p:sp>
        <p:nvSpPr>
          <p:cNvPr id="3" name="Subtitle 2">
            <a:extLst>
              <a:ext uri="{FF2B5EF4-FFF2-40B4-BE49-F238E27FC236}">
                <a16:creationId xmlns:a16="http://schemas.microsoft.com/office/drawing/2014/main" id="{4BA64DAD-9216-8FBB-3870-366819343418}"/>
              </a:ext>
            </a:extLst>
          </p:cNvPr>
          <p:cNvSpPr>
            <a:spLocks noGrp="1"/>
          </p:cNvSpPr>
          <p:nvPr>
            <p:ph type="subTitle" idx="1"/>
          </p:nvPr>
        </p:nvSpPr>
        <p:spPr/>
        <p:txBody>
          <a:bodyPr/>
          <a:lstStyle/>
          <a:p>
            <a:r>
              <a:rPr lang="en-GB" dirty="0"/>
              <a:t>A Guide to Structuring Your Future Success</a:t>
            </a:r>
          </a:p>
        </p:txBody>
      </p:sp>
    </p:spTree>
    <p:extLst>
      <p:ext uri="{BB962C8B-B14F-4D97-AF65-F5344CB8AC3E}">
        <p14:creationId xmlns:p14="http://schemas.microsoft.com/office/powerpoint/2010/main" val="2221250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DAFF-6948-938E-60E9-279E3C75325A}"/>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3E8CB987-52CA-0D3B-7E6E-16E20340BECC}"/>
              </a:ext>
            </a:extLst>
          </p:cNvPr>
          <p:cNvSpPr>
            <a:spLocks noGrp="1"/>
          </p:cNvSpPr>
          <p:nvPr>
            <p:ph idx="1"/>
          </p:nvPr>
        </p:nvSpPr>
        <p:spPr/>
        <p:txBody>
          <a:bodyPr/>
          <a:lstStyle/>
          <a:p>
            <a:pPr marL="0" indent="0">
              <a:buNone/>
            </a:pPr>
            <a:r>
              <a:rPr lang="en-GB" dirty="0">
                <a:solidFill>
                  <a:srgbClr val="0070C0"/>
                </a:solidFill>
              </a:rPr>
              <a:t>Product/ Services</a:t>
            </a:r>
          </a:p>
          <a:p>
            <a:r>
              <a:rPr lang="en-GB" dirty="0"/>
              <a:t>Detail the products or services you offer. Highlight how your offerings address customer needs and what sets them apart from competitors.</a:t>
            </a:r>
          </a:p>
          <a:p>
            <a:pPr>
              <a:buFont typeface="Arial" panose="020B0604020202020204" pitchFamily="34" charset="0"/>
              <a:buChar char="•"/>
            </a:pPr>
            <a:r>
              <a:rPr lang="en-GB" b="1" dirty="0"/>
              <a:t>Value Proposition</a:t>
            </a:r>
            <a:r>
              <a:rPr lang="en-GB" dirty="0"/>
              <a:t>: What problems do you solve?</a:t>
            </a:r>
          </a:p>
          <a:p>
            <a:pPr>
              <a:buFont typeface="Arial" panose="020B0604020202020204" pitchFamily="34" charset="0"/>
              <a:buChar char="•"/>
            </a:pPr>
            <a:r>
              <a:rPr lang="en-GB" b="1" dirty="0"/>
              <a:t>Features &amp; Benefits</a:t>
            </a:r>
            <a:r>
              <a:rPr lang="en-GB" dirty="0"/>
              <a:t>: Why choose your product/service?</a:t>
            </a:r>
          </a:p>
          <a:p>
            <a:pPr>
              <a:buFont typeface="Arial" panose="020B0604020202020204" pitchFamily="34" charset="0"/>
              <a:buChar char="•"/>
            </a:pPr>
            <a:r>
              <a:rPr lang="en-GB" b="1" dirty="0"/>
              <a:t>Pricing Strategy</a:t>
            </a:r>
            <a:r>
              <a:rPr lang="en-GB" dirty="0"/>
              <a:t>: How do you price your offerings competitively?</a:t>
            </a:r>
          </a:p>
          <a:p>
            <a:pPr>
              <a:buFont typeface="Arial" panose="020B0604020202020204" pitchFamily="34" charset="0"/>
              <a:buChar char="•"/>
            </a:pPr>
            <a:r>
              <a:rPr lang="en-GB" dirty="0"/>
              <a:t>Include plans for future product or service development.</a:t>
            </a:r>
          </a:p>
          <a:p>
            <a:endParaRPr lang="en-GB" dirty="0"/>
          </a:p>
        </p:txBody>
      </p:sp>
    </p:spTree>
    <p:extLst>
      <p:ext uri="{BB962C8B-B14F-4D97-AF65-F5344CB8AC3E}">
        <p14:creationId xmlns:p14="http://schemas.microsoft.com/office/powerpoint/2010/main" val="3649169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5619B-20F5-91D2-9AE8-C64283655090}"/>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82F6049D-442B-5088-EA42-4294C4D1F7CB}"/>
              </a:ext>
            </a:extLst>
          </p:cNvPr>
          <p:cNvSpPr>
            <a:spLocks noGrp="1"/>
          </p:cNvSpPr>
          <p:nvPr>
            <p:ph idx="1"/>
          </p:nvPr>
        </p:nvSpPr>
        <p:spPr>
          <a:xfrm>
            <a:off x="838200" y="1825625"/>
            <a:ext cx="6692153" cy="4351338"/>
          </a:xfrm>
        </p:spPr>
        <p:txBody>
          <a:bodyPr>
            <a:normAutofit fontScale="92500" lnSpcReduction="20000"/>
          </a:bodyPr>
          <a:lstStyle/>
          <a:p>
            <a:pPr marL="0" indent="0">
              <a:buNone/>
            </a:pPr>
            <a:r>
              <a:rPr lang="en-GB" dirty="0">
                <a:solidFill>
                  <a:srgbClr val="0070C0"/>
                </a:solidFill>
              </a:rPr>
              <a:t>Marketing and Sales Strategies</a:t>
            </a:r>
          </a:p>
          <a:p>
            <a:r>
              <a:rPr lang="en-GB" dirty="0"/>
              <a:t>Explain how you will attract customers and drive sales:</a:t>
            </a:r>
          </a:p>
          <a:p>
            <a:pPr>
              <a:buFont typeface="Arial" panose="020B0604020202020204" pitchFamily="34" charset="0"/>
              <a:buChar char="•"/>
            </a:pPr>
            <a:r>
              <a:rPr lang="en-GB" b="1" dirty="0"/>
              <a:t>Marketing Tactics</a:t>
            </a:r>
            <a:r>
              <a:rPr lang="en-GB" dirty="0"/>
              <a:t>: Examples include social media marketing, content marketing, and influencer partnerships</a:t>
            </a:r>
          </a:p>
          <a:p>
            <a:pPr>
              <a:buFont typeface="Arial" panose="020B0604020202020204" pitchFamily="34" charset="0"/>
              <a:buChar char="•"/>
            </a:pPr>
            <a:r>
              <a:rPr lang="en-GB" b="1" dirty="0"/>
              <a:t>Sales Approaches</a:t>
            </a:r>
            <a:r>
              <a:rPr lang="en-GB" dirty="0"/>
              <a:t>: Methods like free trials, discounts, or referrals</a:t>
            </a:r>
          </a:p>
          <a:p>
            <a:pPr>
              <a:buFont typeface="Arial" panose="020B0604020202020204" pitchFamily="34" charset="0"/>
              <a:buChar char="•"/>
            </a:pPr>
            <a:r>
              <a:rPr lang="en-GB" b="1" dirty="0"/>
              <a:t>Conversion Strategies</a:t>
            </a:r>
            <a:r>
              <a:rPr lang="en-GB" dirty="0"/>
              <a:t>: How will you turn prospects into paying customers?</a:t>
            </a:r>
          </a:p>
          <a:p>
            <a:r>
              <a:rPr lang="en-GB" dirty="0"/>
              <a:t>Be clear about your approach to reaching and retaining your audience.</a:t>
            </a:r>
          </a:p>
          <a:p>
            <a:endParaRPr lang="en-GB" dirty="0"/>
          </a:p>
        </p:txBody>
      </p:sp>
      <p:pic>
        <p:nvPicPr>
          <p:cNvPr id="5" name="Picture 4">
            <a:extLst>
              <a:ext uri="{FF2B5EF4-FFF2-40B4-BE49-F238E27FC236}">
                <a16:creationId xmlns:a16="http://schemas.microsoft.com/office/drawing/2014/main" id="{60B4AFE6-BF25-D85A-72D0-A6985B55F1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6272" y="2124634"/>
            <a:ext cx="3337118" cy="3030071"/>
          </a:xfrm>
          <a:prstGeom prst="rect">
            <a:avLst/>
          </a:prstGeom>
          <a:ln>
            <a:noFill/>
          </a:ln>
          <a:effectLst>
            <a:softEdge rad="112500"/>
          </a:effectLst>
        </p:spPr>
      </p:pic>
    </p:spTree>
    <p:extLst>
      <p:ext uri="{BB962C8B-B14F-4D97-AF65-F5344CB8AC3E}">
        <p14:creationId xmlns:p14="http://schemas.microsoft.com/office/powerpoint/2010/main" val="278776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9E24-679A-14E6-D111-0174CA06D403}"/>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E14FE41D-0B0F-5A8C-8D1D-36876AD8ADEB}"/>
              </a:ext>
            </a:extLst>
          </p:cNvPr>
          <p:cNvSpPr>
            <a:spLocks noGrp="1"/>
          </p:cNvSpPr>
          <p:nvPr>
            <p:ph idx="1"/>
          </p:nvPr>
        </p:nvSpPr>
        <p:spPr/>
        <p:txBody>
          <a:bodyPr/>
          <a:lstStyle/>
          <a:p>
            <a:pPr marL="0" indent="0">
              <a:buNone/>
            </a:pPr>
            <a:r>
              <a:rPr lang="en-GB" dirty="0">
                <a:solidFill>
                  <a:srgbClr val="0070C0"/>
                </a:solidFill>
              </a:rPr>
              <a:t>Management and </a:t>
            </a:r>
            <a:r>
              <a:rPr lang="en-IN" dirty="0">
                <a:solidFill>
                  <a:srgbClr val="0070C0"/>
                </a:solidFill>
              </a:rPr>
              <a:t>Organisation</a:t>
            </a:r>
          </a:p>
          <a:p>
            <a:r>
              <a:rPr lang="en-GB" dirty="0"/>
              <a:t>Provide an overview of your organizational structure, highlighting key personnel and their roles. Include:</a:t>
            </a:r>
          </a:p>
          <a:p>
            <a:pPr>
              <a:buFont typeface="Arial" panose="020B0604020202020204" pitchFamily="34" charset="0"/>
              <a:buChar char="•"/>
            </a:pPr>
            <a:r>
              <a:rPr lang="en-GB" dirty="0"/>
              <a:t>Management hierarchy</a:t>
            </a:r>
          </a:p>
          <a:p>
            <a:pPr>
              <a:buFont typeface="Arial" panose="020B0604020202020204" pitchFamily="34" charset="0"/>
              <a:buChar char="•"/>
            </a:pPr>
            <a:r>
              <a:rPr lang="en-GB" dirty="0"/>
              <a:t>Owners and board of directors (if applicable)</a:t>
            </a:r>
          </a:p>
          <a:p>
            <a:pPr>
              <a:buFont typeface="Arial" panose="020B0604020202020204" pitchFamily="34" charset="0"/>
              <a:buChar char="•"/>
            </a:pPr>
            <a:r>
              <a:rPr lang="en-GB" dirty="0"/>
              <a:t>Skills and experience of your leadership team</a:t>
            </a:r>
          </a:p>
          <a:p>
            <a:r>
              <a:rPr lang="en-GB" dirty="0"/>
              <a:t>Use an organizational chart if helpful.</a:t>
            </a:r>
          </a:p>
          <a:p>
            <a:endParaRPr lang="en-GB" dirty="0"/>
          </a:p>
        </p:txBody>
      </p:sp>
    </p:spTree>
    <p:extLst>
      <p:ext uri="{BB962C8B-B14F-4D97-AF65-F5344CB8AC3E}">
        <p14:creationId xmlns:p14="http://schemas.microsoft.com/office/powerpoint/2010/main" val="825096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45D71-FD71-2CAA-2AE8-6FD5DBADCF9B}"/>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1E2888E7-A8F9-C64A-9178-CB81DECE3142}"/>
              </a:ext>
            </a:extLst>
          </p:cNvPr>
          <p:cNvSpPr>
            <a:spLocks noGrp="1"/>
          </p:cNvSpPr>
          <p:nvPr>
            <p:ph idx="1"/>
          </p:nvPr>
        </p:nvSpPr>
        <p:spPr>
          <a:xfrm>
            <a:off x="838200" y="1825625"/>
            <a:ext cx="6333565" cy="4351338"/>
          </a:xfrm>
        </p:spPr>
        <p:txBody>
          <a:bodyPr>
            <a:normAutofit fontScale="92500" lnSpcReduction="10000"/>
          </a:bodyPr>
          <a:lstStyle/>
          <a:p>
            <a:pPr marL="0" indent="0">
              <a:buNone/>
            </a:pPr>
            <a:r>
              <a:rPr lang="en-GB" b="0" i="0" dirty="0">
                <a:solidFill>
                  <a:srgbClr val="0070C0"/>
                </a:solidFill>
                <a:effectLst/>
                <a:latin typeface="-apple-system"/>
              </a:rPr>
              <a:t>Financial Projections </a:t>
            </a:r>
          </a:p>
          <a:p>
            <a:r>
              <a:rPr lang="en-GB" dirty="0"/>
              <a:t>This section outlines your revenue model, expected profitability, and how you plan to manage cash flow.</a:t>
            </a:r>
          </a:p>
          <a:p>
            <a:pPr>
              <a:buFont typeface="Arial" panose="020B0604020202020204" pitchFamily="34" charset="0"/>
              <a:buChar char="•"/>
            </a:pPr>
            <a:r>
              <a:rPr lang="en-GB" dirty="0"/>
              <a:t>Sales forecasts</a:t>
            </a:r>
          </a:p>
          <a:p>
            <a:pPr>
              <a:buFont typeface="Arial" panose="020B0604020202020204" pitchFamily="34" charset="0"/>
              <a:buChar char="•"/>
            </a:pPr>
            <a:r>
              <a:rPr lang="en-GB" dirty="0"/>
              <a:t>Budget for expenses</a:t>
            </a:r>
          </a:p>
          <a:p>
            <a:pPr>
              <a:buFont typeface="Arial" panose="020B0604020202020204" pitchFamily="34" charset="0"/>
              <a:buChar char="•"/>
            </a:pPr>
            <a:r>
              <a:rPr lang="en-GB" dirty="0"/>
              <a:t>Cash flow statements</a:t>
            </a:r>
          </a:p>
          <a:p>
            <a:pPr>
              <a:buFont typeface="Arial" panose="020B0604020202020204" pitchFamily="34" charset="0"/>
              <a:buChar char="•"/>
            </a:pPr>
            <a:r>
              <a:rPr lang="en-GB" dirty="0"/>
              <a:t>Profit and loss forecasts</a:t>
            </a:r>
          </a:p>
          <a:p>
            <a:r>
              <a:rPr lang="en-GB" dirty="0"/>
              <a:t>Ensure projections are realistic and based on credible data.</a:t>
            </a:r>
          </a:p>
          <a:p>
            <a:endParaRPr lang="en-GB" dirty="0"/>
          </a:p>
        </p:txBody>
      </p:sp>
      <p:pic>
        <p:nvPicPr>
          <p:cNvPr id="5" name="Picture 4">
            <a:extLst>
              <a:ext uri="{FF2B5EF4-FFF2-40B4-BE49-F238E27FC236}">
                <a16:creationId xmlns:a16="http://schemas.microsoft.com/office/drawing/2014/main" id="{FB92A91D-54E9-5F50-40DE-67F83CB676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9881" y="2743199"/>
            <a:ext cx="3830605" cy="2554941"/>
          </a:xfrm>
          <a:prstGeom prst="rect">
            <a:avLst/>
          </a:prstGeom>
          <a:ln>
            <a:noFill/>
          </a:ln>
          <a:effectLst>
            <a:softEdge rad="112500"/>
          </a:effectLst>
        </p:spPr>
      </p:pic>
    </p:spTree>
    <p:extLst>
      <p:ext uri="{BB962C8B-B14F-4D97-AF65-F5344CB8AC3E}">
        <p14:creationId xmlns:p14="http://schemas.microsoft.com/office/powerpoint/2010/main" val="2168352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55CA8-B3CD-3485-15BB-54C134D1C4AE}"/>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785268EC-C8A9-7E13-0487-C5A0007BEDA1}"/>
              </a:ext>
            </a:extLst>
          </p:cNvPr>
          <p:cNvSpPr>
            <a:spLocks noGrp="1"/>
          </p:cNvSpPr>
          <p:nvPr>
            <p:ph idx="1"/>
          </p:nvPr>
        </p:nvSpPr>
        <p:spPr/>
        <p:txBody>
          <a:bodyPr>
            <a:normAutofit/>
          </a:bodyPr>
          <a:lstStyle/>
          <a:p>
            <a:pPr marL="0" indent="0">
              <a:buNone/>
            </a:pPr>
            <a:r>
              <a:rPr lang="en-GB" b="0" i="0" dirty="0">
                <a:solidFill>
                  <a:srgbClr val="0070C0"/>
                </a:solidFill>
                <a:effectLst/>
                <a:latin typeface="-apple-system"/>
              </a:rPr>
              <a:t>Funding Requirements</a:t>
            </a:r>
          </a:p>
          <a:p>
            <a:r>
              <a:rPr lang="en-GB" dirty="0"/>
              <a:t>If you need external funding, this section should specify:</a:t>
            </a:r>
          </a:p>
          <a:p>
            <a:pPr>
              <a:buFont typeface="Arial" panose="020B0604020202020204" pitchFamily="34" charset="0"/>
              <a:buChar char="•"/>
            </a:pPr>
            <a:r>
              <a:rPr lang="en-GB" dirty="0"/>
              <a:t>How much you need and when</a:t>
            </a:r>
          </a:p>
          <a:p>
            <a:pPr>
              <a:buFont typeface="Arial" panose="020B0604020202020204" pitchFamily="34" charset="0"/>
              <a:buChar char="•"/>
            </a:pPr>
            <a:r>
              <a:rPr lang="en-GB" dirty="0"/>
              <a:t>The purpose of the funds (e.g., equipment, marketing, etc.)</a:t>
            </a:r>
          </a:p>
          <a:p>
            <a:pPr>
              <a:buFont typeface="Arial" panose="020B0604020202020204" pitchFamily="34" charset="0"/>
              <a:buChar char="•"/>
            </a:pPr>
            <a:r>
              <a:rPr lang="en-GB" dirty="0"/>
              <a:t>Type of funding (equity, debt, grants)</a:t>
            </a:r>
          </a:p>
          <a:p>
            <a:pPr>
              <a:buFont typeface="Arial" panose="020B0604020202020204" pitchFamily="34" charset="0"/>
              <a:buChar char="•"/>
            </a:pPr>
            <a:r>
              <a:rPr lang="en-GB" dirty="0"/>
              <a:t>Justification for the funding request, demonstrating how it will fuel growth</a:t>
            </a:r>
          </a:p>
          <a:p>
            <a:pPr marL="0" indent="0">
              <a:buNone/>
            </a:pPr>
            <a:endParaRPr lang="en-GB" dirty="0"/>
          </a:p>
        </p:txBody>
      </p:sp>
    </p:spTree>
    <p:extLst>
      <p:ext uri="{BB962C8B-B14F-4D97-AF65-F5344CB8AC3E}">
        <p14:creationId xmlns:p14="http://schemas.microsoft.com/office/powerpoint/2010/main" val="2880914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6DEEE-FF12-A1EB-6B5A-C0952E8D94BA}"/>
              </a:ext>
            </a:extLst>
          </p:cNvPr>
          <p:cNvSpPr>
            <a:spLocks noGrp="1"/>
          </p:cNvSpPr>
          <p:nvPr>
            <p:ph type="title"/>
          </p:nvPr>
        </p:nvSpPr>
        <p:spPr/>
        <p:txBody>
          <a:bodyPr/>
          <a:lstStyle/>
          <a:p>
            <a:r>
              <a:rPr lang="en-GB" dirty="0"/>
              <a:t>Tips for Crafting a Business Plan</a:t>
            </a:r>
          </a:p>
        </p:txBody>
      </p:sp>
      <p:sp>
        <p:nvSpPr>
          <p:cNvPr id="3" name="Content Placeholder 2">
            <a:extLst>
              <a:ext uri="{FF2B5EF4-FFF2-40B4-BE49-F238E27FC236}">
                <a16:creationId xmlns:a16="http://schemas.microsoft.com/office/drawing/2014/main" id="{27DA8B1E-2889-6826-F624-98777E475455}"/>
              </a:ext>
            </a:extLst>
          </p:cNvPr>
          <p:cNvSpPr>
            <a:spLocks noGrp="1"/>
          </p:cNvSpPr>
          <p:nvPr>
            <p:ph idx="1"/>
          </p:nvPr>
        </p:nvSpPr>
        <p:spPr>
          <a:xfrm>
            <a:off x="838200" y="1825625"/>
            <a:ext cx="7292788" cy="4351338"/>
          </a:xfrm>
        </p:spPr>
        <p:txBody>
          <a:bodyPr>
            <a:normAutofit lnSpcReduction="10000"/>
          </a:bodyPr>
          <a:lstStyle/>
          <a:p>
            <a:pPr algn="just">
              <a:buFont typeface="Arial" panose="020B0604020202020204" pitchFamily="34" charset="0"/>
              <a:buChar char="•"/>
            </a:pPr>
            <a:r>
              <a:rPr lang="en-GB" b="1" dirty="0"/>
              <a:t>Keep it clear</a:t>
            </a:r>
            <a:r>
              <a:rPr lang="en-GB" dirty="0"/>
              <a:t>: Avoid jargon and simplify technical terms</a:t>
            </a:r>
            <a:r>
              <a:rPr lang="en-GB" b="0" i="0" dirty="0">
                <a:effectLst/>
              </a:rPr>
              <a:t>.</a:t>
            </a:r>
          </a:p>
          <a:p>
            <a:pPr algn="just">
              <a:buFont typeface="Arial" panose="020B0604020202020204" pitchFamily="34" charset="0"/>
              <a:buChar char="•"/>
            </a:pPr>
            <a:r>
              <a:rPr lang="en-GB" b="1" dirty="0"/>
              <a:t>Do your homework</a:t>
            </a:r>
            <a:r>
              <a:rPr lang="en-GB" dirty="0"/>
              <a:t>: Thoroughly research your market, competitors, and customers</a:t>
            </a:r>
          </a:p>
          <a:p>
            <a:pPr algn="just">
              <a:buFont typeface="Arial" panose="020B0604020202020204" pitchFamily="34" charset="0"/>
              <a:buChar char="•"/>
            </a:pPr>
            <a:r>
              <a:rPr lang="en-GB" b="1" dirty="0"/>
              <a:t>Be concise</a:t>
            </a:r>
            <a:r>
              <a:rPr lang="en-GB" dirty="0"/>
              <a:t>: Use bullet points, charts, and infographics for clarity</a:t>
            </a:r>
          </a:p>
          <a:p>
            <a:pPr algn="just">
              <a:buFont typeface="Arial" panose="020B0604020202020204" pitchFamily="34" charset="0"/>
              <a:buChar char="•"/>
            </a:pPr>
            <a:r>
              <a:rPr lang="en-GB" b="1" dirty="0"/>
              <a:t>Protect sensitive info</a:t>
            </a:r>
            <a:r>
              <a:rPr lang="en-GB" dirty="0"/>
              <a:t>: Use NDAs when sharing confidential details</a:t>
            </a:r>
          </a:p>
          <a:p>
            <a:pPr algn="just">
              <a:buFont typeface="Arial" panose="020B0604020202020204" pitchFamily="34" charset="0"/>
              <a:buChar char="•"/>
            </a:pPr>
            <a:r>
              <a:rPr lang="en-GB" b="1" dirty="0"/>
              <a:t>Revise regularly</a:t>
            </a:r>
            <a:r>
              <a:rPr lang="en-GB" dirty="0"/>
              <a:t>: Update your plan as your business evolves</a:t>
            </a:r>
          </a:p>
        </p:txBody>
      </p:sp>
      <p:pic>
        <p:nvPicPr>
          <p:cNvPr id="5" name="Picture 4">
            <a:extLst>
              <a:ext uri="{FF2B5EF4-FFF2-40B4-BE49-F238E27FC236}">
                <a16:creationId xmlns:a16="http://schemas.microsoft.com/office/drawing/2014/main" id="{66F0E21E-2F1F-44E1-F436-EDBA8DB447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4797" y="2689412"/>
            <a:ext cx="3601016" cy="2024919"/>
          </a:xfrm>
          <a:prstGeom prst="rect">
            <a:avLst/>
          </a:prstGeom>
          <a:ln>
            <a:noFill/>
          </a:ln>
          <a:effectLst>
            <a:softEdge rad="112500"/>
          </a:effectLst>
        </p:spPr>
      </p:pic>
    </p:spTree>
    <p:extLst>
      <p:ext uri="{BB962C8B-B14F-4D97-AF65-F5344CB8AC3E}">
        <p14:creationId xmlns:p14="http://schemas.microsoft.com/office/powerpoint/2010/main" val="4163544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73E8-C3B0-880D-800F-0329F15A1885}"/>
              </a:ext>
            </a:extLst>
          </p:cNvPr>
          <p:cNvSpPr>
            <a:spLocks noGrp="1"/>
          </p:cNvSpPr>
          <p:nvPr>
            <p:ph type="title"/>
          </p:nvPr>
        </p:nvSpPr>
        <p:spPr>
          <a:xfrm>
            <a:off x="838200" y="18255"/>
            <a:ext cx="10515600" cy="1325563"/>
          </a:xfrm>
        </p:spPr>
        <p:txBody>
          <a:bodyPr/>
          <a:lstStyle/>
          <a:p>
            <a:r>
              <a:rPr lang="en-GB" dirty="0"/>
              <a:t>Common Pitfalls to Avoid</a:t>
            </a:r>
          </a:p>
        </p:txBody>
      </p:sp>
      <p:sp>
        <p:nvSpPr>
          <p:cNvPr id="3" name="Content Placeholder 2">
            <a:extLst>
              <a:ext uri="{FF2B5EF4-FFF2-40B4-BE49-F238E27FC236}">
                <a16:creationId xmlns:a16="http://schemas.microsoft.com/office/drawing/2014/main" id="{D2646CA3-28F5-DD07-9E53-80FFE5D6FEB9}"/>
              </a:ext>
            </a:extLst>
          </p:cNvPr>
          <p:cNvSpPr>
            <a:spLocks noGrp="1"/>
          </p:cNvSpPr>
          <p:nvPr>
            <p:ph idx="1"/>
          </p:nvPr>
        </p:nvSpPr>
        <p:spPr>
          <a:xfrm>
            <a:off x="838200" y="1825625"/>
            <a:ext cx="7292788" cy="4351338"/>
          </a:xfrm>
        </p:spPr>
        <p:txBody>
          <a:bodyPr>
            <a:normAutofit/>
          </a:bodyPr>
          <a:lstStyle/>
          <a:p>
            <a:pPr algn="just">
              <a:buFont typeface="Arial" panose="020B0604020202020204" pitchFamily="34" charset="0"/>
              <a:buChar char="•"/>
            </a:pPr>
            <a:r>
              <a:rPr lang="en-GB" b="1" dirty="0"/>
              <a:t>Lack of planning</a:t>
            </a:r>
            <a:r>
              <a:rPr lang="en-GB" dirty="0"/>
              <a:t>: Skipping the planning process can lead to misdirection</a:t>
            </a:r>
          </a:p>
          <a:p>
            <a:pPr algn="just">
              <a:buFont typeface="Arial" panose="020B0604020202020204" pitchFamily="34" charset="0"/>
              <a:buChar char="•"/>
            </a:pPr>
            <a:r>
              <a:rPr lang="en-GB" b="1" dirty="0"/>
              <a:t>Ignoring cash flow</a:t>
            </a:r>
            <a:r>
              <a:rPr lang="en-GB" dirty="0"/>
              <a:t>: Profits are important, but cash flow is vital for day-to-day operations</a:t>
            </a:r>
          </a:p>
          <a:p>
            <a:pPr algn="just">
              <a:buFont typeface="Arial" panose="020B0604020202020204" pitchFamily="34" charset="0"/>
              <a:buChar char="•"/>
            </a:pPr>
            <a:r>
              <a:rPr lang="en-GB" b="1" dirty="0"/>
              <a:t>Failing to validate your idea</a:t>
            </a:r>
            <a:r>
              <a:rPr lang="en-GB" dirty="0"/>
              <a:t>: Test the market before launching</a:t>
            </a:r>
          </a:p>
          <a:p>
            <a:pPr algn="just">
              <a:buFont typeface="Arial" panose="020B0604020202020204" pitchFamily="34" charset="0"/>
              <a:buChar char="•"/>
            </a:pPr>
            <a:r>
              <a:rPr lang="en-GB" b="1" dirty="0"/>
              <a:t>Unrealistic assumptions</a:t>
            </a:r>
            <a:r>
              <a:rPr lang="en-GB" dirty="0"/>
              <a:t>: Base projections on reliable data, not wishful thinking</a:t>
            </a:r>
          </a:p>
        </p:txBody>
      </p:sp>
      <p:pic>
        <p:nvPicPr>
          <p:cNvPr id="5" name="Picture 4">
            <a:extLst>
              <a:ext uri="{FF2B5EF4-FFF2-40B4-BE49-F238E27FC236}">
                <a16:creationId xmlns:a16="http://schemas.microsoft.com/office/drawing/2014/main" id="{AE79DE1F-8ADF-6208-F416-E13317030F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7518" y="2347306"/>
            <a:ext cx="3307976" cy="3307976"/>
          </a:xfrm>
          <a:prstGeom prst="rect">
            <a:avLst/>
          </a:prstGeom>
          <a:ln>
            <a:noFill/>
          </a:ln>
          <a:effectLst>
            <a:softEdge rad="112500"/>
          </a:effectLst>
        </p:spPr>
      </p:pic>
    </p:spTree>
    <p:extLst>
      <p:ext uri="{BB962C8B-B14F-4D97-AF65-F5344CB8AC3E}">
        <p14:creationId xmlns:p14="http://schemas.microsoft.com/office/powerpoint/2010/main" val="3632274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8300-11C1-B9E0-DB33-CF2FE65B9BDF}"/>
              </a:ext>
            </a:extLst>
          </p:cNvPr>
          <p:cNvSpPr>
            <a:spLocks noGrp="1"/>
          </p:cNvSpPr>
          <p:nvPr>
            <p:ph type="title"/>
          </p:nvPr>
        </p:nvSpPr>
        <p:spPr/>
        <p:txBody>
          <a:bodyPr/>
          <a:lstStyle/>
          <a:p>
            <a:r>
              <a:rPr lang="en-GB" dirty="0"/>
              <a:t>Evaluating Your Business Plan</a:t>
            </a:r>
          </a:p>
        </p:txBody>
      </p:sp>
      <p:sp>
        <p:nvSpPr>
          <p:cNvPr id="3" name="Content Placeholder 2">
            <a:extLst>
              <a:ext uri="{FF2B5EF4-FFF2-40B4-BE49-F238E27FC236}">
                <a16:creationId xmlns:a16="http://schemas.microsoft.com/office/drawing/2014/main" id="{DB5B6241-D3EA-70E4-C7B8-0528048D14DE}"/>
              </a:ext>
            </a:extLst>
          </p:cNvPr>
          <p:cNvSpPr>
            <a:spLocks noGrp="1"/>
          </p:cNvSpPr>
          <p:nvPr>
            <p:ph idx="1"/>
          </p:nvPr>
        </p:nvSpPr>
        <p:spPr>
          <a:xfrm>
            <a:off x="838200" y="1825625"/>
            <a:ext cx="6790765" cy="4351338"/>
          </a:xfrm>
        </p:spPr>
        <p:txBody>
          <a:bodyPr>
            <a:normAutofit fontScale="92500" lnSpcReduction="10000"/>
          </a:bodyPr>
          <a:lstStyle/>
          <a:p>
            <a:pPr algn="just"/>
            <a:r>
              <a:rPr lang="en-GB" b="1" dirty="0"/>
              <a:t>Executive Summary</a:t>
            </a:r>
            <a:r>
              <a:rPr lang="en-GB" dirty="0"/>
              <a:t>: Is it concise, clear, and compelling?</a:t>
            </a:r>
          </a:p>
          <a:p>
            <a:pPr algn="just"/>
            <a:r>
              <a:rPr lang="en-GB" b="1" dirty="0"/>
              <a:t>Business Strategy</a:t>
            </a:r>
            <a:r>
              <a:rPr lang="en-GB" dirty="0"/>
              <a:t>: Does it outline how you will solve a problem and generate revenue?</a:t>
            </a:r>
          </a:p>
          <a:p>
            <a:pPr algn="just"/>
            <a:r>
              <a:rPr lang="en-GB" b="1" dirty="0"/>
              <a:t>Market Analysis</a:t>
            </a:r>
            <a:r>
              <a:rPr lang="en-GB" dirty="0"/>
              <a:t>: Are your claims about the market backed by solid data?</a:t>
            </a:r>
          </a:p>
          <a:p>
            <a:pPr algn="just"/>
            <a:r>
              <a:rPr lang="en-GB" b="1" dirty="0"/>
              <a:t>Financial Plan</a:t>
            </a:r>
            <a:r>
              <a:rPr lang="en-GB" dirty="0"/>
              <a:t>: Are your projections realistic and achievable?</a:t>
            </a:r>
          </a:p>
          <a:p>
            <a:pPr algn="just"/>
            <a:r>
              <a:rPr lang="en-GB" dirty="0"/>
              <a:t>Get feedback from industry experts to refine your plan.</a:t>
            </a:r>
            <a:endParaRPr lang="en-GB" sz="2800" b="0" i="0" dirty="0">
              <a:effectLst/>
            </a:endParaRPr>
          </a:p>
          <a:p>
            <a:endParaRPr lang="en-GB" dirty="0"/>
          </a:p>
        </p:txBody>
      </p:sp>
      <p:pic>
        <p:nvPicPr>
          <p:cNvPr id="5" name="Picture 4">
            <a:extLst>
              <a:ext uri="{FF2B5EF4-FFF2-40B4-BE49-F238E27FC236}">
                <a16:creationId xmlns:a16="http://schemas.microsoft.com/office/drawing/2014/main" id="{69236D1C-579E-624A-8620-90C1CA0AE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399" y="2357717"/>
            <a:ext cx="3496235" cy="3496235"/>
          </a:xfrm>
          <a:prstGeom prst="rect">
            <a:avLst/>
          </a:prstGeom>
          <a:ln>
            <a:noFill/>
          </a:ln>
          <a:effectLst>
            <a:softEdge rad="112500"/>
          </a:effectLst>
        </p:spPr>
      </p:pic>
    </p:spTree>
    <p:extLst>
      <p:ext uri="{BB962C8B-B14F-4D97-AF65-F5344CB8AC3E}">
        <p14:creationId xmlns:p14="http://schemas.microsoft.com/office/powerpoint/2010/main" val="1420047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6D244-9C8E-27D7-8AED-89C772128FD4}"/>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FB1D64A1-7624-DFF5-47A1-03ED8F88EE25}"/>
              </a:ext>
            </a:extLst>
          </p:cNvPr>
          <p:cNvSpPr>
            <a:spLocks noGrp="1"/>
          </p:cNvSpPr>
          <p:nvPr>
            <p:ph idx="1"/>
          </p:nvPr>
        </p:nvSpPr>
        <p:spPr/>
        <p:txBody>
          <a:bodyPr/>
          <a:lstStyle/>
          <a:p>
            <a:r>
              <a:rPr lang="en-GB" dirty="0"/>
              <a:t>Create a business plan for a business idea of your choice using the key </a:t>
            </a:r>
            <a:r>
              <a:rPr lang="en-GB"/>
              <a:t>elements discussed.</a:t>
            </a:r>
            <a:endParaRPr lang="en-GB" dirty="0"/>
          </a:p>
        </p:txBody>
      </p:sp>
    </p:spTree>
    <p:extLst>
      <p:ext uri="{BB962C8B-B14F-4D97-AF65-F5344CB8AC3E}">
        <p14:creationId xmlns:p14="http://schemas.microsoft.com/office/powerpoint/2010/main" val="2305915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7DCFC-53A1-17E0-5B58-A7A4E746FAF5}"/>
              </a:ext>
            </a:extLst>
          </p:cNvPr>
          <p:cNvSpPr>
            <a:spLocks noGrp="1"/>
          </p:cNvSpPr>
          <p:nvPr>
            <p:ph type="title"/>
          </p:nvPr>
        </p:nvSpPr>
        <p:spPr/>
        <p:txBody>
          <a:bodyPr/>
          <a:lstStyle/>
          <a:p>
            <a:r>
              <a:rPr lang="en-GB" dirty="0"/>
              <a:t>Get Planning</a:t>
            </a:r>
          </a:p>
        </p:txBody>
      </p:sp>
      <p:sp>
        <p:nvSpPr>
          <p:cNvPr id="3" name="Text Placeholder 2">
            <a:extLst>
              <a:ext uri="{FF2B5EF4-FFF2-40B4-BE49-F238E27FC236}">
                <a16:creationId xmlns:a16="http://schemas.microsoft.com/office/drawing/2014/main" id="{A026C06B-32BF-4C37-F0B4-589581FBE60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8113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1578-8465-C659-BABD-6B9117F12C00}"/>
              </a:ext>
            </a:extLst>
          </p:cNvPr>
          <p:cNvSpPr>
            <a:spLocks noGrp="1"/>
          </p:cNvSpPr>
          <p:nvPr>
            <p:ph type="title"/>
          </p:nvPr>
        </p:nvSpPr>
        <p:spPr/>
        <p:txBody>
          <a:bodyPr/>
          <a:lstStyle/>
          <a:p>
            <a:r>
              <a:rPr lang="en-GB" dirty="0"/>
              <a:t>Learning Outputs</a:t>
            </a:r>
          </a:p>
        </p:txBody>
      </p:sp>
      <p:sp>
        <p:nvSpPr>
          <p:cNvPr id="3" name="Content Placeholder 2">
            <a:extLst>
              <a:ext uri="{FF2B5EF4-FFF2-40B4-BE49-F238E27FC236}">
                <a16:creationId xmlns:a16="http://schemas.microsoft.com/office/drawing/2014/main" id="{A3C0FDB3-8A43-96A9-7398-87776FE9DCA2}"/>
              </a:ext>
            </a:extLst>
          </p:cNvPr>
          <p:cNvSpPr>
            <a:spLocks noGrp="1"/>
          </p:cNvSpPr>
          <p:nvPr>
            <p:ph idx="1"/>
          </p:nvPr>
        </p:nvSpPr>
        <p:spPr/>
        <p:txBody>
          <a:bodyPr/>
          <a:lstStyle/>
          <a:p>
            <a:r>
              <a:rPr lang="en-GB" dirty="0"/>
              <a:t>What a Business Plan is?</a:t>
            </a:r>
          </a:p>
          <a:p>
            <a:r>
              <a:rPr lang="en-GB" dirty="0"/>
              <a:t>The Purpose of a Business Plan</a:t>
            </a:r>
          </a:p>
          <a:p>
            <a:r>
              <a:rPr lang="en-GB" dirty="0"/>
              <a:t>Key Components of a Business Plan</a:t>
            </a:r>
          </a:p>
          <a:p>
            <a:r>
              <a:rPr lang="en-GB" dirty="0"/>
              <a:t>Practical Tips for Writing a Business Plan</a:t>
            </a:r>
          </a:p>
          <a:p>
            <a:r>
              <a:rPr lang="en-GB" dirty="0"/>
              <a:t>Common Pitfalls to Avoid</a:t>
            </a:r>
          </a:p>
          <a:p>
            <a:r>
              <a:rPr lang="en-GB" dirty="0"/>
              <a:t>Methods for Evaluating Your Business Plan</a:t>
            </a:r>
          </a:p>
        </p:txBody>
      </p:sp>
    </p:spTree>
    <p:extLst>
      <p:ext uri="{BB962C8B-B14F-4D97-AF65-F5344CB8AC3E}">
        <p14:creationId xmlns:p14="http://schemas.microsoft.com/office/powerpoint/2010/main" val="167294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3301D-409A-8F69-D4CB-645EA7EA9456}"/>
              </a:ext>
            </a:extLst>
          </p:cNvPr>
          <p:cNvSpPr>
            <a:spLocks noGrp="1"/>
          </p:cNvSpPr>
          <p:nvPr>
            <p:ph type="title"/>
          </p:nvPr>
        </p:nvSpPr>
        <p:spPr/>
        <p:txBody>
          <a:bodyPr/>
          <a:lstStyle/>
          <a:p>
            <a:r>
              <a:rPr lang="en-GB" dirty="0"/>
              <a:t>Understanding a Business Plan</a:t>
            </a:r>
          </a:p>
        </p:txBody>
      </p:sp>
      <p:sp>
        <p:nvSpPr>
          <p:cNvPr id="3" name="Content Placeholder 2">
            <a:extLst>
              <a:ext uri="{FF2B5EF4-FFF2-40B4-BE49-F238E27FC236}">
                <a16:creationId xmlns:a16="http://schemas.microsoft.com/office/drawing/2014/main" id="{7469FF4F-7200-39C5-0A98-398F5464ECB5}"/>
              </a:ext>
            </a:extLst>
          </p:cNvPr>
          <p:cNvSpPr>
            <a:spLocks noGrp="1"/>
          </p:cNvSpPr>
          <p:nvPr>
            <p:ph idx="1"/>
          </p:nvPr>
        </p:nvSpPr>
        <p:spPr>
          <a:xfrm>
            <a:off x="838200" y="1825625"/>
            <a:ext cx="6557682" cy="4351338"/>
          </a:xfrm>
        </p:spPr>
        <p:txBody>
          <a:bodyPr>
            <a:normAutofit fontScale="85000" lnSpcReduction="20000"/>
          </a:bodyPr>
          <a:lstStyle/>
          <a:p>
            <a:r>
              <a:rPr lang="en-GB" dirty="0"/>
              <a:t>A business plan is a strategic document that outlines your business goals and the path to achieving them. It’s vital for both new ventures and established companies. It provides a clear roadmap for where your business is headed and how you’ll get there.</a:t>
            </a:r>
          </a:p>
          <a:p>
            <a:pPr>
              <a:buFont typeface="Arial" panose="020B0604020202020204" pitchFamily="34" charset="0"/>
              <a:buChar char="•"/>
            </a:pPr>
            <a:r>
              <a:rPr lang="en-GB" dirty="0"/>
              <a:t>How will you boost revenue or increase assets?</a:t>
            </a:r>
          </a:p>
          <a:p>
            <a:pPr>
              <a:buFont typeface="Arial" panose="020B0604020202020204" pitchFamily="34" charset="0"/>
              <a:buChar char="•"/>
            </a:pPr>
            <a:r>
              <a:rPr lang="en-GB" dirty="0"/>
              <a:t>What are your plans for market expansion?</a:t>
            </a:r>
          </a:p>
          <a:p>
            <a:pPr>
              <a:buFont typeface="Arial" panose="020B0604020202020204" pitchFamily="34" charset="0"/>
              <a:buChar char="•"/>
            </a:pPr>
            <a:r>
              <a:rPr lang="en-GB" dirty="0"/>
              <a:t>What does success look like in the next 1 to 5 years?</a:t>
            </a:r>
          </a:p>
          <a:p>
            <a:r>
              <a:rPr lang="en-GB" dirty="0"/>
              <a:t>A business plan isn't just for startups—it's a valuable tool for businesses at all stages.</a:t>
            </a:r>
          </a:p>
          <a:p>
            <a:pPr marL="0" indent="0" algn="just">
              <a:buNone/>
            </a:pPr>
            <a:r>
              <a:rPr lang="en-GB" dirty="0"/>
              <a:t>. </a:t>
            </a:r>
          </a:p>
          <a:p>
            <a:endParaRPr lang="en-GB" dirty="0"/>
          </a:p>
        </p:txBody>
      </p:sp>
      <p:pic>
        <p:nvPicPr>
          <p:cNvPr id="5" name="Picture 4">
            <a:extLst>
              <a:ext uri="{FF2B5EF4-FFF2-40B4-BE49-F238E27FC236}">
                <a16:creationId xmlns:a16="http://schemas.microsoft.com/office/drawing/2014/main" id="{D6C17343-089A-0F70-0280-FA86BAEFAA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7820" y="2528046"/>
            <a:ext cx="3807280" cy="2542241"/>
          </a:xfrm>
          <a:prstGeom prst="rect">
            <a:avLst/>
          </a:prstGeom>
          <a:ln>
            <a:noFill/>
          </a:ln>
          <a:effectLst>
            <a:softEdge rad="112500"/>
          </a:effectLst>
        </p:spPr>
      </p:pic>
    </p:spTree>
    <p:extLst>
      <p:ext uri="{BB962C8B-B14F-4D97-AF65-F5344CB8AC3E}">
        <p14:creationId xmlns:p14="http://schemas.microsoft.com/office/powerpoint/2010/main" val="1511523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C7FE3-D850-564E-8E99-5168B21AD790}"/>
              </a:ext>
            </a:extLst>
          </p:cNvPr>
          <p:cNvSpPr>
            <a:spLocks noGrp="1"/>
          </p:cNvSpPr>
          <p:nvPr>
            <p:ph type="title"/>
          </p:nvPr>
        </p:nvSpPr>
        <p:spPr/>
        <p:txBody>
          <a:bodyPr/>
          <a:lstStyle/>
          <a:p>
            <a:r>
              <a:rPr lang="en-GB" dirty="0"/>
              <a:t>Goals of a Business Plan</a:t>
            </a:r>
          </a:p>
        </p:txBody>
      </p:sp>
      <p:sp>
        <p:nvSpPr>
          <p:cNvPr id="3" name="Content Placeholder 2">
            <a:extLst>
              <a:ext uri="{FF2B5EF4-FFF2-40B4-BE49-F238E27FC236}">
                <a16:creationId xmlns:a16="http://schemas.microsoft.com/office/drawing/2014/main" id="{EC37EEDF-F589-91C6-BFE9-92607BF3C52B}"/>
              </a:ext>
            </a:extLst>
          </p:cNvPr>
          <p:cNvSpPr>
            <a:spLocks noGrp="1"/>
          </p:cNvSpPr>
          <p:nvPr>
            <p:ph idx="1"/>
          </p:nvPr>
        </p:nvSpPr>
        <p:spPr/>
        <p:txBody>
          <a:bodyPr>
            <a:normAutofit/>
          </a:bodyPr>
          <a:lstStyle/>
          <a:p>
            <a:r>
              <a:rPr lang="en-GB" dirty="0"/>
              <a:t>Your business plan should articulate your vision and outline the steps necessary to achieve it. It details your strategies for growth, finances, marketing, and operations.</a:t>
            </a:r>
          </a:p>
          <a:p>
            <a:pPr>
              <a:buFont typeface="Arial" panose="020B0604020202020204" pitchFamily="34" charset="0"/>
              <a:buChar char="•"/>
            </a:pPr>
            <a:r>
              <a:rPr lang="en-GB" dirty="0"/>
              <a:t>What must happen for your business to succeed?</a:t>
            </a:r>
          </a:p>
          <a:p>
            <a:pPr>
              <a:buFont typeface="Arial" panose="020B0604020202020204" pitchFamily="34" charset="0"/>
              <a:buChar char="•"/>
            </a:pPr>
            <a:r>
              <a:rPr lang="en-GB" dirty="0"/>
              <a:t>What are your key objectives and how will you reach them?</a:t>
            </a:r>
          </a:p>
          <a:p>
            <a:r>
              <a:rPr lang="en-GB" dirty="0"/>
              <a:t>This document serves as both a daily guide and a performance benchmark. It helps you understand competitors and industry trends, which strengthens your positioning in the market.</a:t>
            </a:r>
          </a:p>
          <a:p>
            <a:endParaRPr lang="en-GB" dirty="0"/>
          </a:p>
        </p:txBody>
      </p:sp>
    </p:spTree>
    <p:extLst>
      <p:ext uri="{BB962C8B-B14F-4D97-AF65-F5344CB8AC3E}">
        <p14:creationId xmlns:p14="http://schemas.microsoft.com/office/powerpoint/2010/main" val="83714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1482-4F47-EF0A-13E5-866BC57D59A0}"/>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8D2AEF18-03E0-6EC7-45B6-2F3AE34FC608}"/>
              </a:ext>
            </a:extLst>
          </p:cNvPr>
          <p:cNvSpPr>
            <a:spLocks noGrp="1"/>
          </p:cNvSpPr>
          <p:nvPr>
            <p:ph idx="1"/>
          </p:nvPr>
        </p:nvSpPr>
        <p:spPr>
          <a:xfrm>
            <a:off x="838200" y="1825625"/>
            <a:ext cx="7319682" cy="4351338"/>
          </a:xfrm>
        </p:spPr>
        <p:txBody>
          <a:bodyPr>
            <a:normAutofit fontScale="92500" lnSpcReduction="20000"/>
          </a:bodyPr>
          <a:lstStyle/>
          <a:p>
            <a:pPr marL="0" indent="0">
              <a:buNone/>
            </a:pPr>
            <a:r>
              <a:rPr lang="en-GB" dirty="0"/>
              <a:t>Business plans are adaptable documents that evolve over time. A comprehensive plan generally includes:</a:t>
            </a:r>
          </a:p>
          <a:p>
            <a:pPr>
              <a:buFont typeface="+mj-lt"/>
              <a:buAutoNum type="arabicPeriod"/>
            </a:pPr>
            <a:r>
              <a:rPr lang="en-GB" b="1" dirty="0"/>
              <a:t>Executive Summary</a:t>
            </a:r>
            <a:endParaRPr lang="en-GB" dirty="0"/>
          </a:p>
          <a:p>
            <a:pPr>
              <a:buFont typeface="+mj-lt"/>
              <a:buAutoNum type="arabicPeriod"/>
            </a:pPr>
            <a:r>
              <a:rPr lang="en-GB" b="1" dirty="0"/>
              <a:t>Company Overview</a:t>
            </a:r>
            <a:endParaRPr lang="en-GB" dirty="0"/>
          </a:p>
          <a:p>
            <a:pPr>
              <a:buFont typeface="+mj-lt"/>
              <a:buAutoNum type="arabicPeriod"/>
            </a:pPr>
            <a:r>
              <a:rPr lang="en-GB" b="1" dirty="0"/>
              <a:t>Market Research</a:t>
            </a:r>
            <a:endParaRPr lang="en-GB" dirty="0"/>
          </a:p>
          <a:p>
            <a:pPr>
              <a:buFont typeface="+mj-lt"/>
              <a:buAutoNum type="arabicPeriod"/>
            </a:pPr>
            <a:r>
              <a:rPr lang="en-GB" b="1" dirty="0"/>
              <a:t>Products/Services</a:t>
            </a:r>
            <a:endParaRPr lang="en-GB" dirty="0"/>
          </a:p>
          <a:p>
            <a:pPr>
              <a:buFont typeface="+mj-lt"/>
              <a:buAutoNum type="arabicPeriod"/>
            </a:pPr>
            <a:r>
              <a:rPr lang="en-GB" b="1" dirty="0"/>
              <a:t>Marketing &amp; Sales Plan</a:t>
            </a:r>
            <a:endParaRPr lang="en-GB" dirty="0"/>
          </a:p>
          <a:p>
            <a:pPr>
              <a:buFont typeface="+mj-lt"/>
              <a:buAutoNum type="arabicPeriod"/>
            </a:pPr>
            <a:r>
              <a:rPr lang="en-GB" b="1" dirty="0"/>
              <a:t>Management Structure</a:t>
            </a:r>
            <a:endParaRPr lang="en-GB" dirty="0"/>
          </a:p>
          <a:p>
            <a:pPr>
              <a:buFont typeface="+mj-lt"/>
              <a:buAutoNum type="arabicPeriod"/>
            </a:pPr>
            <a:r>
              <a:rPr lang="en-GB" b="1" dirty="0"/>
              <a:t>Financial Projections</a:t>
            </a:r>
            <a:endParaRPr lang="en-GB" dirty="0"/>
          </a:p>
          <a:p>
            <a:pPr>
              <a:buFont typeface="+mj-lt"/>
              <a:buAutoNum type="arabicPeriod"/>
            </a:pPr>
            <a:r>
              <a:rPr lang="en-GB" b="1" dirty="0"/>
              <a:t>Funding Requirements</a:t>
            </a:r>
            <a:endParaRPr lang="en-GB" dirty="0"/>
          </a:p>
          <a:p>
            <a:endParaRPr lang="en-GB" dirty="0"/>
          </a:p>
        </p:txBody>
      </p:sp>
      <p:pic>
        <p:nvPicPr>
          <p:cNvPr id="6" name="Picture 5">
            <a:extLst>
              <a:ext uri="{FF2B5EF4-FFF2-40B4-BE49-F238E27FC236}">
                <a16:creationId xmlns:a16="http://schemas.microsoft.com/office/drawing/2014/main" id="{FB337181-CD66-1E3B-998D-C083F18AEF4D}"/>
              </a:ext>
            </a:extLst>
          </p:cNvPr>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50541" y="2850776"/>
            <a:ext cx="3403259" cy="2429435"/>
          </a:xfrm>
          <a:prstGeom prst="rect">
            <a:avLst/>
          </a:prstGeom>
          <a:ln>
            <a:noFill/>
          </a:ln>
          <a:effectLst>
            <a:softEdge rad="112500"/>
          </a:effectLst>
        </p:spPr>
      </p:pic>
    </p:spTree>
    <p:extLst>
      <p:ext uri="{BB962C8B-B14F-4D97-AF65-F5344CB8AC3E}">
        <p14:creationId xmlns:p14="http://schemas.microsoft.com/office/powerpoint/2010/main" val="2050316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59711-EF78-CC79-111C-FFC9F6E5F909}"/>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213A00A3-E203-FA33-CC54-603DEF4F52C5}"/>
              </a:ext>
            </a:extLst>
          </p:cNvPr>
          <p:cNvSpPr>
            <a:spLocks noGrp="1"/>
          </p:cNvSpPr>
          <p:nvPr>
            <p:ph idx="1"/>
          </p:nvPr>
        </p:nvSpPr>
        <p:spPr/>
        <p:txBody>
          <a:bodyPr>
            <a:normAutofit/>
          </a:bodyPr>
          <a:lstStyle/>
          <a:p>
            <a:pPr marL="0" indent="0">
              <a:buNone/>
            </a:pPr>
            <a:r>
              <a:rPr lang="en-IN" dirty="0">
                <a:solidFill>
                  <a:srgbClr val="0070C0"/>
                </a:solidFill>
              </a:rPr>
              <a:t>Executive Summary</a:t>
            </a:r>
          </a:p>
          <a:p>
            <a:r>
              <a:rPr lang="en-GB" dirty="0"/>
              <a:t>This opening section is your elevator pitch. It should succinctly capture the essence of your business, including its mission, offerings, and key strategies for growth. Although it comes first, it's often best to write it after completing the rest of the plan.</a:t>
            </a:r>
          </a:p>
          <a:p>
            <a:pPr>
              <a:buFont typeface="Arial" panose="020B0604020202020204" pitchFamily="34" charset="0"/>
              <a:buChar char="•"/>
            </a:pPr>
            <a:r>
              <a:rPr lang="en-GB" b="1" dirty="0"/>
              <a:t>Keep it concise</a:t>
            </a:r>
            <a:r>
              <a:rPr lang="en-GB" dirty="0"/>
              <a:t>: Summarize your key points on a single page for maximum impact.</a:t>
            </a:r>
          </a:p>
          <a:p>
            <a:endParaRPr lang="en-GB" dirty="0"/>
          </a:p>
        </p:txBody>
      </p:sp>
    </p:spTree>
    <p:extLst>
      <p:ext uri="{BB962C8B-B14F-4D97-AF65-F5344CB8AC3E}">
        <p14:creationId xmlns:p14="http://schemas.microsoft.com/office/powerpoint/2010/main" val="421024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C315F-21B4-F99B-C26D-FD6ABF472B4C}"/>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0D29B381-B617-F0DD-22AB-C1A45AF99C04}"/>
              </a:ext>
            </a:extLst>
          </p:cNvPr>
          <p:cNvSpPr>
            <a:spLocks noGrp="1"/>
          </p:cNvSpPr>
          <p:nvPr>
            <p:ph idx="1"/>
          </p:nvPr>
        </p:nvSpPr>
        <p:spPr>
          <a:xfrm>
            <a:off x="838200" y="1825625"/>
            <a:ext cx="7050741" cy="4351338"/>
          </a:xfrm>
        </p:spPr>
        <p:txBody>
          <a:bodyPr>
            <a:normAutofit fontScale="92500" lnSpcReduction="20000"/>
          </a:bodyPr>
          <a:lstStyle/>
          <a:p>
            <a:pPr marL="0" indent="0" algn="just">
              <a:buNone/>
            </a:pPr>
            <a:r>
              <a:rPr lang="en-GB" dirty="0">
                <a:solidFill>
                  <a:srgbClr val="0070C0"/>
                </a:solidFill>
              </a:rPr>
              <a:t>Company Overview</a:t>
            </a:r>
          </a:p>
          <a:p>
            <a:r>
              <a:rPr lang="en-GB" dirty="0"/>
              <a:t>The next section gives readers an insight into your business. Include details such as:</a:t>
            </a:r>
          </a:p>
          <a:p>
            <a:pPr>
              <a:buFont typeface="Arial" panose="020B0604020202020204" pitchFamily="34" charset="0"/>
              <a:buChar char="•"/>
            </a:pPr>
            <a:r>
              <a:rPr lang="en-GB" dirty="0"/>
              <a:t>The official name and location of your business</a:t>
            </a:r>
          </a:p>
          <a:p>
            <a:pPr>
              <a:buFont typeface="Arial" panose="020B0604020202020204" pitchFamily="34" charset="0"/>
              <a:buChar char="•"/>
            </a:pPr>
            <a:r>
              <a:rPr lang="en-GB" dirty="0"/>
              <a:t>Key personnel and their qualifications</a:t>
            </a:r>
          </a:p>
          <a:p>
            <a:pPr>
              <a:buFont typeface="Arial" panose="020B0604020202020204" pitchFamily="34" charset="0"/>
              <a:buChar char="•"/>
            </a:pPr>
            <a:r>
              <a:rPr lang="en-GB" dirty="0"/>
              <a:t>Your business structure (e.g., sole proprietorship, partnership)</a:t>
            </a:r>
          </a:p>
          <a:p>
            <a:pPr>
              <a:buFont typeface="Arial" panose="020B0604020202020204" pitchFamily="34" charset="0"/>
              <a:buChar char="•"/>
            </a:pPr>
            <a:r>
              <a:rPr lang="en-GB" dirty="0"/>
              <a:t>Company history and your current operational status</a:t>
            </a:r>
          </a:p>
          <a:p>
            <a:r>
              <a:rPr lang="en-GB" dirty="0"/>
              <a:t>This sets the stage for discussing your future goals.</a:t>
            </a:r>
          </a:p>
          <a:p>
            <a:endParaRPr lang="en-GB" dirty="0"/>
          </a:p>
        </p:txBody>
      </p:sp>
      <p:pic>
        <p:nvPicPr>
          <p:cNvPr id="6" name="Picture 5">
            <a:extLst>
              <a:ext uri="{FF2B5EF4-FFF2-40B4-BE49-F238E27FC236}">
                <a16:creationId xmlns:a16="http://schemas.microsoft.com/office/drawing/2014/main" id="{BA82862F-C193-E468-F2D2-F02607D16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3255" y="2716306"/>
            <a:ext cx="3917039" cy="2696875"/>
          </a:xfrm>
          <a:prstGeom prst="rect">
            <a:avLst/>
          </a:prstGeom>
          <a:ln>
            <a:noFill/>
          </a:ln>
          <a:effectLst>
            <a:softEdge rad="112500"/>
          </a:effectLst>
        </p:spPr>
      </p:pic>
    </p:spTree>
    <p:extLst>
      <p:ext uri="{BB962C8B-B14F-4D97-AF65-F5344CB8AC3E}">
        <p14:creationId xmlns:p14="http://schemas.microsoft.com/office/powerpoint/2010/main" val="240565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01F49-5BDF-F93D-E178-A03145AA965C}"/>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CD880060-DECE-5A22-937B-D1647EF918A2}"/>
              </a:ext>
            </a:extLst>
          </p:cNvPr>
          <p:cNvSpPr>
            <a:spLocks noGrp="1"/>
          </p:cNvSpPr>
          <p:nvPr>
            <p:ph idx="1"/>
          </p:nvPr>
        </p:nvSpPr>
        <p:spPr/>
        <p:txBody>
          <a:bodyPr>
            <a:normAutofit/>
          </a:bodyPr>
          <a:lstStyle/>
          <a:p>
            <a:pPr marL="0" indent="0">
              <a:buNone/>
            </a:pPr>
            <a:r>
              <a:rPr lang="en-GB" dirty="0">
                <a:solidFill>
                  <a:srgbClr val="0070C0"/>
                </a:solidFill>
              </a:rPr>
              <a:t>Market Research &amp; Analysis</a:t>
            </a:r>
          </a:p>
          <a:p>
            <a:r>
              <a:rPr lang="en-GB" dirty="0"/>
              <a:t>This section dives into the market environment, including the size of your target market, competitive landscape, and industry trends.</a:t>
            </a:r>
          </a:p>
          <a:p>
            <a:pPr>
              <a:buFont typeface="Arial" panose="020B0604020202020204" pitchFamily="34" charset="0"/>
              <a:buChar char="•"/>
            </a:pPr>
            <a:r>
              <a:rPr lang="en-GB" dirty="0"/>
              <a:t>Define your ideal customer profile</a:t>
            </a:r>
          </a:p>
          <a:p>
            <a:pPr>
              <a:buFont typeface="Arial" panose="020B0604020202020204" pitchFamily="34" charset="0"/>
              <a:buChar char="•"/>
            </a:pPr>
            <a:r>
              <a:rPr lang="en-GB" dirty="0"/>
              <a:t>Study industry trends and market conditions</a:t>
            </a:r>
          </a:p>
          <a:p>
            <a:pPr>
              <a:buFont typeface="Arial" panose="020B0604020202020204" pitchFamily="34" charset="0"/>
              <a:buChar char="•"/>
            </a:pPr>
            <a:r>
              <a:rPr lang="en-GB" dirty="0"/>
              <a:t>Conduct competitor analysis to determine how you’ll stand out</a:t>
            </a:r>
          </a:p>
          <a:p>
            <a:r>
              <a:rPr lang="en-GB" dirty="0"/>
              <a:t>Rigorous market research helps validate your business idea and supports your projections.</a:t>
            </a:r>
          </a:p>
          <a:p>
            <a:endParaRPr lang="en-GB" dirty="0"/>
          </a:p>
        </p:txBody>
      </p:sp>
    </p:spTree>
    <p:extLst>
      <p:ext uri="{BB962C8B-B14F-4D97-AF65-F5344CB8AC3E}">
        <p14:creationId xmlns:p14="http://schemas.microsoft.com/office/powerpoint/2010/main" val="326866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DBFC-D93D-A4B2-008E-EAA255153602}"/>
              </a:ext>
            </a:extLst>
          </p:cNvPr>
          <p:cNvSpPr>
            <a:spLocks noGrp="1"/>
          </p:cNvSpPr>
          <p:nvPr>
            <p:ph type="title"/>
          </p:nvPr>
        </p:nvSpPr>
        <p:spPr/>
        <p:txBody>
          <a:bodyPr/>
          <a:lstStyle/>
          <a:p>
            <a:r>
              <a:rPr lang="en-GB" dirty="0"/>
              <a:t>Essential Elements of a Business Plan</a:t>
            </a:r>
          </a:p>
        </p:txBody>
      </p:sp>
      <p:sp>
        <p:nvSpPr>
          <p:cNvPr id="3" name="Content Placeholder 2">
            <a:extLst>
              <a:ext uri="{FF2B5EF4-FFF2-40B4-BE49-F238E27FC236}">
                <a16:creationId xmlns:a16="http://schemas.microsoft.com/office/drawing/2014/main" id="{FCE81401-FBBF-1FED-6404-3E3B78DA2EB8}"/>
              </a:ext>
            </a:extLst>
          </p:cNvPr>
          <p:cNvSpPr>
            <a:spLocks noGrp="1"/>
          </p:cNvSpPr>
          <p:nvPr>
            <p:ph idx="1"/>
          </p:nvPr>
        </p:nvSpPr>
        <p:spPr>
          <a:xfrm>
            <a:off x="838200" y="1825625"/>
            <a:ext cx="6405282" cy="4351338"/>
          </a:xfrm>
        </p:spPr>
        <p:txBody>
          <a:bodyPr>
            <a:normAutofit fontScale="92500" lnSpcReduction="10000"/>
          </a:bodyPr>
          <a:lstStyle/>
          <a:p>
            <a:pPr marL="0" indent="0" algn="just">
              <a:buNone/>
            </a:pPr>
            <a:r>
              <a:rPr lang="en-GB" dirty="0">
                <a:solidFill>
                  <a:srgbClr val="0070C0"/>
                </a:solidFill>
              </a:rPr>
              <a:t>Analytical Tools</a:t>
            </a:r>
          </a:p>
          <a:p>
            <a:pPr algn="just"/>
            <a:r>
              <a:rPr lang="en-GB" dirty="0"/>
              <a:t>Use market analysis tools to better understand the business environment:</a:t>
            </a:r>
          </a:p>
          <a:p>
            <a:pPr algn="just"/>
            <a:r>
              <a:rPr lang="en-IN" dirty="0">
                <a:hlinkClick r:id="rId2"/>
              </a:rPr>
              <a:t>SWOT Analysis</a:t>
            </a:r>
            <a:r>
              <a:rPr lang="en-IN" dirty="0"/>
              <a:t> : </a:t>
            </a:r>
            <a:r>
              <a:rPr lang="en-GB" dirty="0"/>
              <a:t>Strengths, Weaknesses, Opportunities, Threats</a:t>
            </a:r>
            <a:endParaRPr lang="en-IN" dirty="0"/>
          </a:p>
          <a:p>
            <a:r>
              <a:rPr lang="en-IN" dirty="0">
                <a:hlinkClick r:id="rId3"/>
              </a:rPr>
              <a:t>Porter’s Five Force Analysis</a:t>
            </a:r>
            <a:r>
              <a:rPr lang="en-IN" dirty="0"/>
              <a:t> : </a:t>
            </a:r>
            <a:r>
              <a:rPr lang="en-GB" dirty="0"/>
              <a:t>Analyse the competitive intensity of your industry</a:t>
            </a:r>
            <a:endParaRPr lang="en-IN" dirty="0"/>
          </a:p>
          <a:p>
            <a:r>
              <a:rPr lang="en-IN" dirty="0">
                <a:hlinkClick r:id="rId4"/>
              </a:rPr>
              <a:t>PESTLE</a:t>
            </a:r>
            <a:r>
              <a:rPr lang="en-IN" dirty="0"/>
              <a:t> : </a:t>
            </a:r>
            <a:r>
              <a:rPr lang="en-GB" dirty="0"/>
              <a:t>Political, Economic, Social, Technological, Legal, and Environmental factors</a:t>
            </a:r>
            <a:endParaRPr lang="en-IN" dirty="0"/>
          </a:p>
          <a:p>
            <a:endParaRPr lang="en-GB" dirty="0"/>
          </a:p>
        </p:txBody>
      </p:sp>
      <p:pic>
        <p:nvPicPr>
          <p:cNvPr id="5" name="Picture 4">
            <a:extLst>
              <a:ext uri="{FF2B5EF4-FFF2-40B4-BE49-F238E27FC236}">
                <a16:creationId xmlns:a16="http://schemas.microsoft.com/office/drawing/2014/main" id="{30FD1193-1D8B-3CF6-6B81-87683D68033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3553" y="2620729"/>
            <a:ext cx="4145604" cy="2761129"/>
          </a:xfrm>
          <a:prstGeom prst="rect">
            <a:avLst/>
          </a:prstGeom>
          <a:ln>
            <a:noFill/>
          </a:ln>
          <a:effectLst>
            <a:softEdge rad="112500"/>
          </a:effectLst>
        </p:spPr>
      </p:pic>
    </p:spTree>
    <p:extLst>
      <p:ext uri="{BB962C8B-B14F-4D97-AF65-F5344CB8AC3E}">
        <p14:creationId xmlns:p14="http://schemas.microsoft.com/office/powerpoint/2010/main" val="515458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1047</Words>
  <Application>Microsoft Office PowerPoint</Application>
  <PresentationFormat>Widescreen</PresentationFormat>
  <Paragraphs>112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-apple-system</vt:lpstr>
      <vt:lpstr>Arial</vt:lpstr>
      <vt:lpstr>Bahnschrift SemiBold SemiConden</vt:lpstr>
      <vt:lpstr>Bahnschrift SemiLight</vt:lpstr>
      <vt:lpstr>Calibri</vt:lpstr>
      <vt:lpstr>Office Theme</vt:lpstr>
      <vt:lpstr>Crafting an Effective Business Plan</vt:lpstr>
      <vt:lpstr>Learning Outputs</vt:lpstr>
      <vt:lpstr>Understanding a Business Plan</vt:lpstr>
      <vt:lpstr>Goals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Essential Elements of a Business Plan</vt:lpstr>
      <vt:lpstr>Tips for Crafting a Business Plan</vt:lpstr>
      <vt:lpstr>Common Pitfalls to Avoid</vt:lpstr>
      <vt:lpstr>Evaluating Your Business Plan</vt:lpstr>
      <vt:lpstr>Activity</vt:lpstr>
      <vt:lpstr>Get Planning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Tulip Gonsalves</dc:creator>
  <cp:lastModifiedBy>Tulip Gonsalves</cp:lastModifiedBy>
  <cp:revision>14</cp:revision>
  <dcterms:created xsi:type="dcterms:W3CDTF">2023-08-28T15:06:23Z</dcterms:created>
  <dcterms:modified xsi:type="dcterms:W3CDTF">2024-10-01T17:58:32Z</dcterms:modified>
</cp:coreProperties>
</file>