
<file path=[Content_Types].xml><?xml version="1.0" encoding="utf-8"?>
<Types xmlns="http://schemas.openxmlformats.org/package/2006/content-types">
  <Default Extension="avif" ContentType="image/av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6" r:id="rId18"/>
    <p:sldId id="279" r:id="rId19"/>
    <p:sldId id="280" r:id="rId20"/>
  </p:sldIdLst>
  <p:sldSz cx="12192000" cy="6858000"/>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0EA00"/>
    <a:srgbClr val="FFFF00"/>
    <a:srgbClr val="FFCC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D287E-F1E0-4C36-BC01-0D8A800766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85370C4-41A5-B1D6-31B2-DBD61E4EB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00FF82F3-743B-31CC-A1E9-57B088BCA313}"/>
              </a:ext>
            </a:extLst>
          </p:cNvPr>
          <p:cNvSpPr>
            <a:spLocks noGrp="1"/>
          </p:cNvSpPr>
          <p:nvPr>
            <p:ph type="sldNum" sz="quarter" idx="12"/>
          </p:nvPr>
        </p:nvSpPr>
        <p:spPr/>
        <p:txBody>
          <a:bodyPr/>
          <a:lstStyle/>
          <a:p>
            <a:fld id="{CA2D318B-ADD7-49DC-8A72-845286B371E5}" type="slidenum">
              <a:rPr lang="en-GB" smtClean="0"/>
              <a:t>‹#›</a:t>
            </a:fld>
            <a:endParaRPr lang="en-GB"/>
          </a:p>
        </p:txBody>
      </p:sp>
      <p:pic>
        <p:nvPicPr>
          <p:cNvPr id="10" name="Picture 9">
            <a:extLst>
              <a:ext uri="{FF2B5EF4-FFF2-40B4-BE49-F238E27FC236}">
                <a16:creationId xmlns:a16="http://schemas.microsoft.com/office/drawing/2014/main" id="{99B08049-B914-3B28-8259-2D66186030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685" y="5335844"/>
            <a:ext cx="2141777" cy="885396"/>
          </a:xfrm>
          <a:prstGeom prst="rect">
            <a:avLst/>
          </a:prstGeom>
        </p:spPr>
      </p:pic>
      <p:pic>
        <p:nvPicPr>
          <p:cNvPr id="12" name="Picture 11">
            <a:extLst>
              <a:ext uri="{FF2B5EF4-FFF2-40B4-BE49-F238E27FC236}">
                <a16:creationId xmlns:a16="http://schemas.microsoft.com/office/drawing/2014/main" id="{FF0D851A-544B-B90D-FEA2-EA04DC7CDA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67433" y="5046675"/>
            <a:ext cx="3086367" cy="937341"/>
          </a:xfrm>
          <a:prstGeom prst="rect">
            <a:avLst/>
          </a:prstGeom>
        </p:spPr>
      </p:pic>
      <p:cxnSp>
        <p:nvCxnSpPr>
          <p:cNvPr id="13" name="Straight Connector 12">
            <a:extLst>
              <a:ext uri="{FF2B5EF4-FFF2-40B4-BE49-F238E27FC236}">
                <a16:creationId xmlns:a16="http://schemas.microsoft.com/office/drawing/2014/main" id="{BC553746-7E84-2DF7-D04D-E8DD3C52F2B0}"/>
              </a:ext>
            </a:extLst>
          </p:cNvPr>
          <p:cNvCxnSpPr>
            <a:cxnSpLocks/>
          </p:cNvCxnSpPr>
          <p:nvPr userDrawn="1"/>
        </p:nvCxnSpPr>
        <p:spPr>
          <a:xfrm>
            <a:off x="1180684" y="3533533"/>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A01FCC9-C2F4-329F-80CC-2575BB47609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0184" y="5478169"/>
            <a:ext cx="3691631" cy="1001355"/>
          </a:xfrm>
          <a:prstGeom prst="rect">
            <a:avLst/>
          </a:prstGeom>
        </p:spPr>
      </p:pic>
    </p:spTree>
    <p:extLst>
      <p:ext uri="{BB962C8B-B14F-4D97-AF65-F5344CB8AC3E}">
        <p14:creationId xmlns:p14="http://schemas.microsoft.com/office/powerpoint/2010/main" val="187864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6F41-E2F0-2937-D1B9-0A36FDF9F9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7ED6BB-4D14-4E98-D3E4-79A028629E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8046794-0A86-DF07-CD9D-CF8C8C486523}"/>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9ACB24E2-1FEF-2829-AC9D-AB1950C3F109}"/>
              </a:ext>
            </a:extLst>
          </p:cNvPr>
          <p:cNvCxnSpPr>
            <a:cxnSpLocks/>
          </p:cNvCxnSpPr>
          <p:nvPr userDrawn="1"/>
        </p:nvCxnSpPr>
        <p:spPr>
          <a:xfrm>
            <a:off x="838200" y="1404695"/>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40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635B5-BACA-720E-D373-0B849973AD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DC347C-C5F0-2A67-BBDE-4F8E93759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34512551-D10B-4A0F-C151-0ECC193A35B5}"/>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1C2D1A21-EE16-2790-D558-8A0F9315B6CD}"/>
              </a:ext>
            </a:extLst>
          </p:cNvPr>
          <p:cNvCxnSpPr>
            <a:cxnSpLocks/>
          </p:cNvCxnSpPr>
          <p:nvPr userDrawn="1"/>
        </p:nvCxnSpPr>
        <p:spPr>
          <a:xfrm>
            <a:off x="9286875" y="365125"/>
            <a:ext cx="0" cy="5811838"/>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66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F0FE-F903-B35B-DCC2-0A904F45E1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94B87C-061D-A113-7C5A-A7B46A4395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01E187D8-3ED3-269C-B5E8-5AF05E05DA28}"/>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FDE63C18-D59D-69DD-B128-6F1A678C296E}"/>
              </a:ext>
            </a:extLst>
          </p:cNvPr>
          <p:cNvCxnSpPr>
            <a:cxnSpLocks/>
          </p:cNvCxnSpPr>
          <p:nvPr userDrawn="1"/>
        </p:nvCxnSpPr>
        <p:spPr>
          <a:xfrm>
            <a:off x="838200" y="141422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76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0B99E-3FFC-C6D7-2120-DC405E83BD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4BC149-AFF2-24C2-25B3-F008B28125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5930AE55-EBF3-1703-A860-38797E2F3E0A}"/>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B1FEC1ED-965D-80DE-960D-4ABFD982FF4E}"/>
              </a:ext>
            </a:extLst>
          </p:cNvPr>
          <p:cNvCxnSpPr>
            <a:cxnSpLocks/>
          </p:cNvCxnSpPr>
          <p:nvPr userDrawn="1"/>
        </p:nvCxnSpPr>
        <p:spPr>
          <a:xfrm>
            <a:off x="831850" y="4613033"/>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33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EF66-AA21-0FEE-DD48-548BD874EA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230535-9934-C54D-4C8A-0361680623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D550CEB-E966-CB9B-3CFD-7E13988684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9077A9D6-3F05-5B69-538D-650470626A9A}"/>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963A932E-E8C4-8719-FBDE-EE5A43090610}"/>
              </a:ext>
            </a:extLst>
          </p:cNvPr>
          <p:cNvCxnSpPr>
            <a:cxnSpLocks/>
          </p:cNvCxnSpPr>
          <p:nvPr userDrawn="1"/>
        </p:nvCxnSpPr>
        <p:spPr>
          <a:xfrm>
            <a:off x="942559" y="1404695"/>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56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A31B-BD57-DED7-7B6F-DAAA31E0A28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57D215-A3F1-7BB8-C68F-3523BF247E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082602-4AA3-AE3C-462A-EE7DDC964A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311796-4608-B28F-0F1D-D7313CC2BB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0938D7-701E-E60E-D749-87B97F592A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ADC76DA8-4C1C-F9FA-70DB-9CF460DEB03C}"/>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10" name="Straight Connector 9">
            <a:extLst>
              <a:ext uri="{FF2B5EF4-FFF2-40B4-BE49-F238E27FC236}">
                <a16:creationId xmlns:a16="http://schemas.microsoft.com/office/drawing/2014/main" id="{EB5B25A0-D3A1-C13E-C240-8D25EAD35209}"/>
              </a:ext>
            </a:extLst>
          </p:cNvPr>
          <p:cNvCxnSpPr>
            <a:cxnSpLocks/>
          </p:cNvCxnSpPr>
          <p:nvPr userDrawn="1"/>
        </p:nvCxnSpPr>
        <p:spPr>
          <a:xfrm>
            <a:off x="838200" y="141422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01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7BAD1-F7EF-E5FC-05C8-821E997140AC}"/>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7AD075A1-CB9C-7998-543F-2A42913C9DE7}"/>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6" name="Straight Connector 5">
            <a:extLst>
              <a:ext uri="{FF2B5EF4-FFF2-40B4-BE49-F238E27FC236}">
                <a16:creationId xmlns:a16="http://schemas.microsoft.com/office/drawing/2014/main" id="{DCEDF58A-06F2-F90A-5FB4-9FDF0CB3DC92}"/>
              </a:ext>
            </a:extLst>
          </p:cNvPr>
          <p:cNvCxnSpPr>
            <a:cxnSpLocks/>
          </p:cNvCxnSpPr>
          <p:nvPr userDrawn="1"/>
        </p:nvCxnSpPr>
        <p:spPr>
          <a:xfrm>
            <a:off x="838200" y="139517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93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9A16C61-E282-ECD0-667D-A3CB26C2248B}"/>
              </a:ext>
            </a:extLst>
          </p:cNvPr>
          <p:cNvSpPr>
            <a:spLocks noGrp="1"/>
          </p:cNvSpPr>
          <p:nvPr>
            <p:ph type="sldNum" sz="quarter" idx="12"/>
          </p:nvPr>
        </p:nvSpPr>
        <p:spPr/>
        <p:txBody>
          <a:bodyPr/>
          <a:lstStyle/>
          <a:p>
            <a:fld id="{CA2D318B-ADD7-49DC-8A72-845286B371E5}" type="slidenum">
              <a:rPr lang="en-GB" smtClean="0"/>
              <a:t>‹#›</a:t>
            </a:fld>
            <a:endParaRPr lang="en-GB"/>
          </a:p>
        </p:txBody>
      </p:sp>
    </p:spTree>
    <p:extLst>
      <p:ext uri="{BB962C8B-B14F-4D97-AF65-F5344CB8AC3E}">
        <p14:creationId xmlns:p14="http://schemas.microsoft.com/office/powerpoint/2010/main" val="170703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6E931-65B7-CEA3-EF2B-752BEFB737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6A6547-1409-9391-9F67-71F1CDEAB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F8B430-1CCF-85C0-77A0-2E719A073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DEC12E72-CDFF-FF1A-5ECC-C54EF224668B}"/>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F19D2ED8-6A93-96AD-423D-41D5808BEBB9}"/>
              </a:ext>
            </a:extLst>
          </p:cNvPr>
          <p:cNvCxnSpPr>
            <a:cxnSpLocks/>
          </p:cNvCxnSpPr>
          <p:nvPr userDrawn="1"/>
        </p:nvCxnSpPr>
        <p:spPr>
          <a:xfrm>
            <a:off x="875884" y="2057400"/>
            <a:ext cx="3591341"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98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6D50-71C0-71B0-AE18-F7042ED5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D1AF81-B711-1072-DD8A-110FEFD035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DBDAF09-60D2-4D35-B2C4-F5F7F40F8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452F9A75-F139-AD9B-04B8-F272ABAAE659}"/>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9EA7974E-108B-E5FF-E1FD-D0B192F4D5EE}"/>
              </a:ext>
            </a:extLst>
          </p:cNvPr>
          <p:cNvCxnSpPr>
            <a:cxnSpLocks/>
          </p:cNvCxnSpPr>
          <p:nvPr userDrawn="1"/>
        </p:nvCxnSpPr>
        <p:spPr>
          <a:xfrm>
            <a:off x="838200" y="2057400"/>
            <a:ext cx="3933825"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39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ED9B4E-9E4C-438D-66FC-DA13E383B8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30F8BD9-543B-D5AD-C1D5-964D1DD89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6F4DD460-9F69-AF56-2D78-36FDD0AEA9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003399"/>
                </a:solidFill>
              </a:defRPr>
            </a:lvl1pPr>
          </a:lstStyle>
          <a:p>
            <a:fld id="{CA2D318B-ADD7-49DC-8A72-845286B371E5}" type="slidenum">
              <a:rPr lang="en-GB" smtClean="0"/>
              <a:pPr/>
              <a:t>‹#›</a:t>
            </a:fld>
            <a:endParaRPr lang="en-GB" dirty="0"/>
          </a:p>
        </p:txBody>
      </p:sp>
      <p:pic>
        <p:nvPicPr>
          <p:cNvPr id="9" name="Picture 8">
            <a:extLst>
              <a:ext uri="{FF2B5EF4-FFF2-40B4-BE49-F238E27FC236}">
                <a16:creationId xmlns:a16="http://schemas.microsoft.com/office/drawing/2014/main" id="{8435A6A7-FED7-C597-70CF-B9650549C8D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30757" y="33578"/>
            <a:ext cx="1294917" cy="1294917"/>
          </a:xfrm>
          <a:prstGeom prst="rect">
            <a:avLst/>
          </a:prstGeom>
        </p:spPr>
      </p:pic>
    </p:spTree>
    <p:extLst>
      <p:ext uri="{BB962C8B-B14F-4D97-AF65-F5344CB8AC3E}">
        <p14:creationId xmlns:p14="http://schemas.microsoft.com/office/powerpoint/2010/main" val="3888508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kern="1200" cap="none" spc="0">
          <a:ln w="0"/>
          <a:solidFill>
            <a:srgbClr val="3399FF"/>
          </a:solidFill>
          <a:effectLst>
            <a:reflection blurRad="6350" stA="53000" endA="300" endPos="35500" dir="5400000" sy="-90000" algn="bl" rotWithShape="0"/>
          </a:effectLst>
          <a:latin typeface="Bahnschrift SemiBold SemiConden"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99"/>
          </a:solidFill>
          <a:latin typeface="Bahnschrift Semi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399"/>
          </a:solidFill>
          <a:latin typeface="Bahnschrift SemiLight"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399"/>
          </a:solidFill>
          <a:latin typeface="Bahnschrift SemiLight"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399"/>
          </a:solidFill>
          <a:latin typeface="Bahnschrift SemiLight"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399"/>
          </a:solidFill>
          <a:latin typeface="Bahnschrift SemiLight"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av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av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av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av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av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av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av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av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terms/p/porter.asp" TargetMode="External"/><Relationship Id="rId2" Type="http://schemas.openxmlformats.org/officeDocument/2006/relationships/hyperlink" Target="https://www.investopedia.com/terms/s/swot.asp" TargetMode="External"/><Relationship Id="rId1" Type="http://schemas.openxmlformats.org/officeDocument/2006/relationships/slideLayout" Target="../slideLayouts/slideLayout2.xml"/><Relationship Id="rId5" Type="http://schemas.openxmlformats.org/officeDocument/2006/relationships/image" Target="../media/image8.avif"/><Relationship Id="rId4" Type="http://schemas.openxmlformats.org/officeDocument/2006/relationships/hyperlink" Target="https://pestleanalysis.com/what-is-pestle-analy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FEEE-6C49-E419-339F-FE395218CBD6}"/>
              </a:ext>
            </a:extLst>
          </p:cNvPr>
          <p:cNvSpPr>
            <a:spLocks noGrp="1"/>
          </p:cNvSpPr>
          <p:nvPr>
            <p:ph type="ctrTitle"/>
          </p:nvPr>
        </p:nvSpPr>
        <p:spPr/>
        <p:txBody>
          <a:bodyPr/>
          <a:lstStyle/>
          <a:p>
            <a:r xmlns:a="http://schemas.openxmlformats.org/drawingml/2006/main">
              <a:rPr lang="uk" dirty="0">
                <a:solidFill>
                  <a:srgbClr val="0070C0"/>
                </a:solidFill>
              </a:rPr>
              <a:t>Розробка ефективного бізнес- </a:t>
            </a:r>
            <a:r xmlns:a="http://schemas.openxmlformats.org/drawingml/2006/main">
              <a:rPr lang="uk" sz="6000" dirty="0">
                <a:solidFill>
                  <a:srgbClr val="0070C0"/>
                </a:solidFill>
              </a:rPr>
              <a:t>плану</a:t>
            </a:r>
            <a:endParaRPr xmlns:a="http://schemas.openxmlformats.org/drawingml/2006/main" lang="en-GB" dirty="0"/>
          </a:p>
        </p:txBody>
      </p:sp>
      <p:sp>
        <p:nvSpPr>
          <p:cNvPr id="3" name="Subtitle 2">
            <a:extLst>
              <a:ext uri="{FF2B5EF4-FFF2-40B4-BE49-F238E27FC236}">
                <a16:creationId xmlns:a16="http://schemas.microsoft.com/office/drawing/2014/main" id="{4BA64DAD-9216-8FBB-3870-366819343418}"/>
              </a:ext>
            </a:extLst>
          </p:cNvPr>
          <p:cNvSpPr>
            <a:spLocks noGrp="1"/>
          </p:cNvSpPr>
          <p:nvPr>
            <p:ph type="subTitle" idx="1"/>
          </p:nvPr>
        </p:nvSpPr>
        <p:spPr/>
        <p:txBody>
          <a:bodyPr/>
          <a:lstStyle/>
          <a:p>
            <a:r xmlns:a="http://schemas.openxmlformats.org/drawingml/2006/main">
              <a:rPr lang="uk" dirty="0"/>
              <a:t>Посібник зі структурування вашого майбутнього успіху</a:t>
            </a:r>
          </a:p>
        </p:txBody>
      </p:sp>
    </p:spTree>
    <p:extLst>
      <p:ext uri="{BB962C8B-B14F-4D97-AF65-F5344CB8AC3E}">
        <p14:creationId xmlns:p14="http://schemas.microsoft.com/office/powerpoint/2010/main" val="2221250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DAFF-6948-938E-60E9-279E3C75325A}"/>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3E8CB987-52CA-0D3B-7E6E-16E20340BECC}"/>
              </a:ext>
            </a:extLst>
          </p:cNvPr>
          <p:cNvSpPr>
            <a:spLocks noGrp="1"/>
          </p:cNvSpPr>
          <p:nvPr>
            <p:ph idx="1"/>
          </p:nvPr>
        </p:nvSpPr>
        <p:spPr/>
        <p:txBody>
          <a:bodyPr/>
          <a:lstStyle/>
          <a:p>
            <a:pPr xmlns:a="http://schemas.openxmlformats.org/drawingml/2006/main" marL="0" indent="0">
              <a:buNone/>
            </a:pPr>
            <a:r xmlns:a="http://schemas.openxmlformats.org/drawingml/2006/main">
              <a:rPr lang="uk" dirty="0">
                <a:solidFill>
                  <a:srgbClr val="0070C0"/>
                </a:solidFill>
              </a:rPr>
              <a:t>Продукт/Послуги</a:t>
            </a:r>
          </a:p>
          <a:p>
            <a:r xmlns:a="http://schemas.openxmlformats.org/drawingml/2006/main">
              <a:rPr lang="uk" dirty="0"/>
              <a:t>Деталізуйте продукти або послуги, які ви пропонуєте. Підкресліть, як ваші пропозиції відповідають потребам клієнтів і що відрізняє їх від конкурентів.</a:t>
            </a:r>
          </a:p>
          <a:p>
            <a:pPr xmlns:a="http://schemas.openxmlformats.org/drawingml/2006/main">
              <a:buFont typeface="Arial" panose="020B0604020202020204" pitchFamily="34" charset="0"/>
              <a:buChar char="•"/>
            </a:pPr>
            <a:r xmlns:a="http://schemas.openxmlformats.org/drawingml/2006/main">
              <a:rPr lang="uk" b="1" dirty="0"/>
              <a:t>Ціннісна пропозиція </a:t>
            </a:r>
            <a:r xmlns:a="http://schemas.openxmlformats.org/drawingml/2006/main">
              <a:rPr lang="uk" dirty="0"/>
              <a:t>: які проблеми ви вирішуєте?</a:t>
            </a:r>
          </a:p>
          <a:p>
            <a:pPr xmlns:a="http://schemas.openxmlformats.org/drawingml/2006/main">
              <a:buFont typeface="Arial" panose="020B0604020202020204" pitchFamily="34" charset="0"/>
              <a:buChar char="•"/>
            </a:pPr>
            <a:r xmlns:a="http://schemas.openxmlformats.org/drawingml/2006/main">
              <a:rPr lang="uk" b="1" dirty="0"/>
              <a:t>Особливості та переваги </a:t>
            </a:r>
            <a:r xmlns:a="http://schemas.openxmlformats.org/drawingml/2006/main">
              <a:rPr lang="uk" dirty="0"/>
              <a:t>: Чому варто вибрати саме ваш продукт/послугу?</a:t>
            </a:r>
          </a:p>
          <a:p>
            <a:pPr xmlns:a="http://schemas.openxmlformats.org/drawingml/2006/main">
              <a:buFont typeface="Arial" panose="020B0604020202020204" pitchFamily="34" charset="0"/>
              <a:buChar char="•"/>
            </a:pPr>
            <a:r xmlns:a="http://schemas.openxmlformats.org/drawingml/2006/main">
              <a:rPr lang="uk" b="1" dirty="0"/>
              <a:t>Стратегія ціноутворення </a:t>
            </a:r>
            <a:r xmlns:a="http://schemas.openxmlformats.org/drawingml/2006/main">
              <a:rPr lang="uk" dirty="0"/>
              <a:t>: як ви конкурентоспроможно оцінюєте свої пропозиції?</a:t>
            </a:r>
          </a:p>
          <a:p>
            <a:pPr xmlns:a="http://schemas.openxmlformats.org/drawingml/2006/main">
              <a:buFont typeface="Arial" panose="020B0604020202020204" pitchFamily="34" charset="0"/>
              <a:buChar char="•"/>
            </a:pPr>
            <a:r xmlns:a="http://schemas.openxmlformats.org/drawingml/2006/main">
              <a:rPr lang="uk" dirty="0"/>
              <a:t>Включіть плани щодо майбутнього розвитку продукту чи послуги.</a:t>
            </a:r>
          </a:p>
          <a:p>
            <a:endParaRPr lang="en-GB" dirty="0"/>
          </a:p>
        </p:txBody>
      </p:sp>
    </p:spTree>
    <p:extLst>
      <p:ext uri="{BB962C8B-B14F-4D97-AF65-F5344CB8AC3E}">
        <p14:creationId xmlns:p14="http://schemas.microsoft.com/office/powerpoint/2010/main" val="3649169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5619B-20F5-91D2-9AE8-C64283655090}"/>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82F6049D-442B-5088-EA42-4294C4D1F7CB}"/>
              </a:ext>
            </a:extLst>
          </p:cNvPr>
          <p:cNvSpPr>
            <a:spLocks noGrp="1"/>
          </p:cNvSpPr>
          <p:nvPr>
            <p:ph idx="1"/>
          </p:nvPr>
        </p:nvSpPr>
        <p:spPr>
          <a:xfrm>
            <a:off x="838200" y="1825625"/>
            <a:ext cx="6692153" cy="4351338"/>
          </a:xfrm>
        </p:spPr>
        <p:txBody>
          <a:bodyPr>
            <a:normAutofit fontScale="92500" lnSpcReduction="20000"/>
          </a:bodyPr>
          <a:lstStyle/>
          <a:p>
            <a:pPr xmlns:a="http://schemas.openxmlformats.org/drawingml/2006/main" marL="0" indent="0">
              <a:buNone/>
            </a:pPr>
            <a:r xmlns:a="http://schemas.openxmlformats.org/drawingml/2006/main">
              <a:rPr lang="uk" dirty="0">
                <a:solidFill>
                  <a:srgbClr val="0070C0"/>
                </a:solidFill>
              </a:rPr>
              <a:t>Стратегії маркетингу та продажів</a:t>
            </a:r>
          </a:p>
          <a:p>
            <a:r xmlns:a="http://schemas.openxmlformats.org/drawingml/2006/main">
              <a:rPr lang="uk" dirty="0"/>
              <a:t>Поясніть, як ви будете залучати клієнтів і стимулювати продажі:</a:t>
            </a:r>
          </a:p>
          <a:p>
            <a:pPr xmlns:a="http://schemas.openxmlformats.org/drawingml/2006/main">
              <a:buFont typeface="Arial" panose="020B0604020202020204" pitchFamily="34" charset="0"/>
              <a:buChar char="•"/>
            </a:pPr>
            <a:r xmlns:a="http://schemas.openxmlformats.org/drawingml/2006/main">
              <a:rPr lang="uk" b="1" dirty="0"/>
              <a:t>Маркетингова тактика </a:t>
            </a:r>
            <a:r xmlns:a="http://schemas.openxmlformats.org/drawingml/2006/main">
              <a:rPr lang="uk" dirty="0"/>
              <a:t>: Приклади включають маркетинг у соціальних мережах, контент-маркетинг і партнерство з впливовими особами</a:t>
            </a:r>
          </a:p>
          <a:p>
            <a:pPr xmlns:a="http://schemas.openxmlformats.org/drawingml/2006/main">
              <a:buFont typeface="Arial" panose="020B0604020202020204" pitchFamily="34" charset="0"/>
              <a:buChar char="•"/>
            </a:pPr>
            <a:r xmlns:a="http://schemas.openxmlformats.org/drawingml/2006/main">
              <a:rPr lang="uk" b="1" dirty="0"/>
              <a:t>Підходи до продажу </a:t>
            </a:r>
            <a:r xmlns:a="http://schemas.openxmlformats.org/drawingml/2006/main">
              <a:rPr lang="uk" dirty="0"/>
              <a:t>: такі методи, як безкоштовні пробні версії, знижки або рекомендації</a:t>
            </a:r>
          </a:p>
          <a:p>
            <a:pPr xmlns:a="http://schemas.openxmlformats.org/drawingml/2006/main">
              <a:buFont typeface="Arial" panose="020B0604020202020204" pitchFamily="34" charset="0"/>
              <a:buChar char="•"/>
            </a:pPr>
            <a:r xmlns:a="http://schemas.openxmlformats.org/drawingml/2006/main">
              <a:rPr lang="uk" b="1" dirty="0"/>
              <a:t>Стратегії конверсії </a:t>
            </a:r>
            <a:r xmlns:a="http://schemas.openxmlformats.org/drawingml/2006/main">
              <a:rPr lang="uk" dirty="0"/>
              <a:t>: як ви перетворите потенційних клієнтів на платоспроможних клієнтів?</a:t>
            </a:r>
          </a:p>
          <a:p>
            <a:r xmlns:a="http://schemas.openxmlformats.org/drawingml/2006/main">
              <a:rPr lang="uk" dirty="0"/>
              <a:t>Чітко сформулюйте свій підхід до охоплення й утримання аудиторії.</a:t>
            </a:r>
          </a:p>
          <a:p>
            <a:endParaRPr lang="en-GB" dirty="0"/>
          </a:p>
        </p:txBody>
      </p:sp>
      <p:pic>
        <p:nvPicPr>
          <p:cNvPr id="5" name="Picture 4">
            <a:extLst>
              <a:ext uri="{FF2B5EF4-FFF2-40B4-BE49-F238E27FC236}">
                <a16:creationId xmlns:a16="http://schemas.microsoft.com/office/drawing/2014/main" id="{60B4AFE6-BF25-D85A-72D0-A6985B55F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6272" y="2124634"/>
            <a:ext cx="3337118" cy="3030071"/>
          </a:xfrm>
          <a:prstGeom prst="rect">
            <a:avLst/>
          </a:prstGeom>
          <a:ln>
            <a:noFill/>
          </a:ln>
          <a:effectLst>
            <a:softEdge rad="112500"/>
          </a:effectLst>
        </p:spPr>
      </p:pic>
    </p:spTree>
    <p:extLst>
      <p:ext uri="{BB962C8B-B14F-4D97-AF65-F5344CB8AC3E}">
        <p14:creationId xmlns:p14="http://schemas.microsoft.com/office/powerpoint/2010/main" val="278776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9E24-679A-14E6-D111-0174CA06D403}"/>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E14FE41D-0B0F-5A8C-8D1D-36876AD8ADEB}"/>
              </a:ext>
            </a:extLst>
          </p:cNvPr>
          <p:cNvSpPr>
            <a:spLocks noGrp="1"/>
          </p:cNvSpPr>
          <p:nvPr>
            <p:ph idx="1"/>
          </p:nvPr>
        </p:nvSpPr>
        <p:spPr/>
        <p:txBody>
          <a:bodyPr/>
          <a:lstStyle/>
          <a:p>
            <a:pPr xmlns:a="http://schemas.openxmlformats.org/drawingml/2006/main" marL="0" indent="0">
              <a:buNone/>
            </a:pPr>
            <a:r xmlns:a="http://schemas.openxmlformats.org/drawingml/2006/main">
              <a:rPr lang="uk" dirty="0">
                <a:solidFill>
                  <a:srgbClr val="0070C0"/>
                </a:solidFill>
              </a:rPr>
              <a:t>Управління та </a:t>
            </a:r>
            <a:r xmlns:a="http://schemas.openxmlformats.org/drawingml/2006/main">
              <a:rPr lang="uk" dirty="0">
                <a:solidFill>
                  <a:srgbClr val="0070C0"/>
                </a:solidFill>
              </a:rPr>
              <a:t>організація</a:t>
            </a:r>
          </a:p>
          <a:p>
            <a:r xmlns:a="http://schemas.openxmlformats.org/drawingml/2006/main">
              <a:rPr lang="uk" dirty="0"/>
              <a:t>Надайте огляд вашої організаційної структури, виділяючи ключового персоналу та його ролі. включають:</a:t>
            </a:r>
          </a:p>
          <a:p>
            <a:pPr xmlns:a="http://schemas.openxmlformats.org/drawingml/2006/main">
              <a:buFont typeface="Arial" panose="020B0604020202020204" pitchFamily="34" charset="0"/>
              <a:buChar char="•"/>
            </a:pPr>
            <a:r xmlns:a="http://schemas.openxmlformats.org/drawingml/2006/main">
              <a:rPr lang="uk" dirty="0"/>
              <a:t>Ієрархія управління</a:t>
            </a:r>
          </a:p>
          <a:p>
            <a:pPr xmlns:a="http://schemas.openxmlformats.org/drawingml/2006/main">
              <a:buFont typeface="Arial" panose="020B0604020202020204" pitchFamily="34" charset="0"/>
              <a:buChar char="•"/>
            </a:pPr>
            <a:r xmlns:a="http://schemas.openxmlformats.org/drawingml/2006/main">
              <a:rPr lang="uk" dirty="0"/>
              <a:t>Власники та рада директорів (за наявності)</a:t>
            </a:r>
          </a:p>
          <a:p>
            <a:pPr xmlns:a="http://schemas.openxmlformats.org/drawingml/2006/main">
              <a:buFont typeface="Arial" panose="020B0604020202020204" pitchFamily="34" charset="0"/>
              <a:buChar char="•"/>
            </a:pPr>
            <a:r xmlns:a="http://schemas.openxmlformats.org/drawingml/2006/main">
              <a:rPr lang="uk" dirty="0"/>
              <a:t>Навички та досвід вашої команди лідерів</a:t>
            </a:r>
          </a:p>
          <a:p>
            <a:r xmlns:a="http://schemas.openxmlformats.org/drawingml/2006/main">
              <a:rPr lang="uk" dirty="0"/>
              <a:t>Використовуйте організаційну діаграму, якщо це корисно.</a:t>
            </a:r>
          </a:p>
          <a:p>
            <a:endParaRPr lang="en-GB" dirty="0"/>
          </a:p>
        </p:txBody>
      </p:sp>
    </p:spTree>
    <p:extLst>
      <p:ext uri="{BB962C8B-B14F-4D97-AF65-F5344CB8AC3E}">
        <p14:creationId xmlns:p14="http://schemas.microsoft.com/office/powerpoint/2010/main" val="825096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45D71-FD71-2CAA-2AE8-6FD5DBADCF9B}"/>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1E2888E7-A8F9-C64A-9178-CB81DECE3142}"/>
              </a:ext>
            </a:extLst>
          </p:cNvPr>
          <p:cNvSpPr>
            <a:spLocks noGrp="1"/>
          </p:cNvSpPr>
          <p:nvPr>
            <p:ph idx="1"/>
          </p:nvPr>
        </p:nvSpPr>
        <p:spPr>
          <a:xfrm>
            <a:off x="838200" y="1825625"/>
            <a:ext cx="6333565" cy="4351338"/>
          </a:xfrm>
        </p:spPr>
        <p:txBody>
          <a:bodyPr>
            <a:normAutofit fontScale="92500" lnSpcReduction="10000"/>
          </a:bodyPr>
          <a:lstStyle/>
          <a:p>
            <a:pPr xmlns:a="http://schemas.openxmlformats.org/drawingml/2006/main" marL="0" indent="0">
              <a:buNone/>
            </a:pPr>
            <a:r xmlns:a="http://schemas.openxmlformats.org/drawingml/2006/main">
              <a:rPr lang="uk" b="0" i="0" dirty="0">
                <a:solidFill>
                  <a:srgbClr val="0070C0"/>
                </a:solidFill>
                <a:effectLst/>
                <a:latin typeface="-apple-system"/>
              </a:rPr>
              <a:t>Фінансові прогнози</a:t>
            </a:r>
          </a:p>
          <a:p>
            <a:r xmlns:a="http://schemas.openxmlformats.org/drawingml/2006/main">
              <a:rPr lang="uk" dirty="0"/>
              <a:t>У цьому розділі описано вашу модель доходу, очікувану прибутковість і те, як ви плануєте керувати грошовими потоками.</a:t>
            </a:r>
          </a:p>
          <a:p>
            <a:pPr xmlns:a="http://schemas.openxmlformats.org/drawingml/2006/main">
              <a:buFont typeface="Arial" panose="020B0604020202020204" pitchFamily="34" charset="0"/>
              <a:buChar char="•"/>
            </a:pPr>
            <a:r xmlns:a="http://schemas.openxmlformats.org/drawingml/2006/main">
              <a:rPr lang="uk" dirty="0"/>
              <a:t>Прогнози продажів</a:t>
            </a:r>
          </a:p>
          <a:p>
            <a:pPr xmlns:a="http://schemas.openxmlformats.org/drawingml/2006/main">
              <a:buFont typeface="Arial" panose="020B0604020202020204" pitchFamily="34" charset="0"/>
              <a:buChar char="•"/>
            </a:pPr>
            <a:r xmlns:a="http://schemas.openxmlformats.org/drawingml/2006/main">
              <a:rPr lang="uk" dirty="0"/>
              <a:t>Бюджет витрат</a:t>
            </a:r>
          </a:p>
          <a:p>
            <a:pPr xmlns:a="http://schemas.openxmlformats.org/drawingml/2006/main">
              <a:buFont typeface="Arial" panose="020B0604020202020204" pitchFamily="34" charset="0"/>
              <a:buChar char="•"/>
            </a:pPr>
            <a:r xmlns:a="http://schemas.openxmlformats.org/drawingml/2006/main">
              <a:rPr lang="uk" dirty="0"/>
              <a:t>Звіти про рух грошових коштів</a:t>
            </a:r>
          </a:p>
          <a:p>
            <a:pPr xmlns:a="http://schemas.openxmlformats.org/drawingml/2006/main">
              <a:buFont typeface="Arial" panose="020B0604020202020204" pitchFamily="34" charset="0"/>
              <a:buChar char="•"/>
            </a:pPr>
            <a:r xmlns:a="http://schemas.openxmlformats.org/drawingml/2006/main">
              <a:rPr lang="uk" dirty="0"/>
              <a:t>Прогнози прибутків і збитків</a:t>
            </a:r>
          </a:p>
          <a:p>
            <a:r xmlns:a="http://schemas.openxmlformats.org/drawingml/2006/main">
              <a:rPr lang="uk" dirty="0"/>
              <a:t>Переконайтеся, що прогнози реалістичні та базуються на достовірних даних.</a:t>
            </a:r>
          </a:p>
          <a:p>
            <a:endParaRPr lang="en-GB" dirty="0"/>
          </a:p>
        </p:txBody>
      </p:sp>
      <p:pic>
        <p:nvPicPr>
          <p:cNvPr id="5" name="Picture 4">
            <a:extLst>
              <a:ext uri="{FF2B5EF4-FFF2-40B4-BE49-F238E27FC236}">
                <a16:creationId xmlns:a16="http://schemas.microsoft.com/office/drawing/2014/main" id="{FB92A91D-54E9-5F50-40DE-67F83CB676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9881" y="2743199"/>
            <a:ext cx="3830605" cy="2554941"/>
          </a:xfrm>
          <a:prstGeom prst="rect">
            <a:avLst/>
          </a:prstGeom>
          <a:ln>
            <a:noFill/>
          </a:ln>
          <a:effectLst>
            <a:softEdge rad="112500"/>
          </a:effectLst>
        </p:spPr>
      </p:pic>
    </p:spTree>
    <p:extLst>
      <p:ext uri="{BB962C8B-B14F-4D97-AF65-F5344CB8AC3E}">
        <p14:creationId xmlns:p14="http://schemas.microsoft.com/office/powerpoint/2010/main" val="2168352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55CA8-B3CD-3485-15BB-54C134D1C4AE}"/>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785268EC-C8A9-7E13-0487-C5A0007BEDA1}"/>
              </a:ext>
            </a:extLst>
          </p:cNvPr>
          <p:cNvSpPr>
            <a:spLocks noGrp="1"/>
          </p:cNvSpPr>
          <p:nvPr>
            <p:ph idx="1"/>
          </p:nvPr>
        </p:nvSpPr>
        <p:spPr/>
        <p:txBody>
          <a:bodyPr>
            <a:normAutofit/>
          </a:bodyPr>
          <a:lstStyle/>
          <a:p>
            <a:pPr xmlns:a="http://schemas.openxmlformats.org/drawingml/2006/main" marL="0" indent="0">
              <a:buNone/>
            </a:pPr>
            <a:r xmlns:a="http://schemas.openxmlformats.org/drawingml/2006/main">
              <a:rPr lang="uk" b="0" i="0" dirty="0">
                <a:solidFill>
                  <a:srgbClr val="0070C0"/>
                </a:solidFill>
                <a:effectLst/>
                <a:latin typeface="-apple-system"/>
              </a:rPr>
              <a:t>Вимоги до фінансування</a:t>
            </a:r>
          </a:p>
          <a:p>
            <a:r xmlns:a="http://schemas.openxmlformats.org/drawingml/2006/main">
              <a:rPr lang="uk" dirty="0"/>
              <a:t>Якщо вам потрібне зовнішнє фінансування, у цьому розділі слід вказати:</a:t>
            </a:r>
          </a:p>
          <a:p>
            <a:pPr xmlns:a="http://schemas.openxmlformats.org/drawingml/2006/main">
              <a:buFont typeface="Arial" panose="020B0604020202020204" pitchFamily="34" charset="0"/>
              <a:buChar char="•"/>
            </a:pPr>
            <a:r xmlns:a="http://schemas.openxmlformats.org/drawingml/2006/main">
              <a:rPr lang="uk" dirty="0"/>
              <a:t>Скільки потрібно і коли</a:t>
            </a:r>
          </a:p>
          <a:p>
            <a:pPr xmlns:a="http://schemas.openxmlformats.org/drawingml/2006/main">
              <a:buFont typeface="Arial" panose="020B0604020202020204" pitchFamily="34" charset="0"/>
              <a:buChar char="•"/>
            </a:pPr>
            <a:r xmlns:a="http://schemas.openxmlformats.org/drawingml/2006/main">
              <a:rPr lang="uk" dirty="0"/>
              <a:t>Призначення коштів (наприклад, обладнання, маркетинг тощо)</a:t>
            </a:r>
          </a:p>
          <a:p>
            <a:pPr xmlns:a="http://schemas.openxmlformats.org/drawingml/2006/main">
              <a:buFont typeface="Arial" panose="020B0604020202020204" pitchFamily="34" charset="0"/>
              <a:buChar char="•"/>
            </a:pPr>
            <a:r xmlns:a="http://schemas.openxmlformats.org/drawingml/2006/main">
              <a:rPr lang="uk" dirty="0"/>
              <a:t>Тип фінансування (акціонерний капітал, борг, гранти)</a:t>
            </a:r>
          </a:p>
          <a:p>
            <a:pPr xmlns:a="http://schemas.openxmlformats.org/drawingml/2006/main">
              <a:buFont typeface="Arial" panose="020B0604020202020204" pitchFamily="34" charset="0"/>
              <a:buChar char="•"/>
            </a:pPr>
            <a:r xmlns:a="http://schemas.openxmlformats.org/drawingml/2006/main">
              <a:rPr lang="uk" dirty="0"/>
              <a:t>Обґрунтування запиту на фінансування, що демонструє, як це сприятиме зростанню</a:t>
            </a:r>
          </a:p>
          <a:p>
            <a:pPr marL="0" indent="0">
              <a:buNone/>
            </a:pPr>
            <a:endParaRPr lang="en-GB" dirty="0"/>
          </a:p>
        </p:txBody>
      </p:sp>
    </p:spTree>
    <p:extLst>
      <p:ext uri="{BB962C8B-B14F-4D97-AF65-F5344CB8AC3E}">
        <p14:creationId xmlns:p14="http://schemas.microsoft.com/office/powerpoint/2010/main" val="2880914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6DEEE-FF12-A1EB-6B5A-C0952E8D94BA}"/>
              </a:ext>
            </a:extLst>
          </p:cNvPr>
          <p:cNvSpPr>
            <a:spLocks noGrp="1"/>
          </p:cNvSpPr>
          <p:nvPr>
            <p:ph type="title"/>
          </p:nvPr>
        </p:nvSpPr>
        <p:spPr/>
        <p:txBody>
          <a:bodyPr/>
          <a:lstStyle/>
          <a:p>
            <a:r xmlns:a="http://schemas.openxmlformats.org/drawingml/2006/main">
              <a:rPr lang="uk" dirty="0"/>
              <a:t>Поради щодо створення бізнес-плану</a:t>
            </a:r>
          </a:p>
        </p:txBody>
      </p:sp>
      <p:sp>
        <p:nvSpPr>
          <p:cNvPr id="3" name="Content Placeholder 2">
            <a:extLst>
              <a:ext uri="{FF2B5EF4-FFF2-40B4-BE49-F238E27FC236}">
                <a16:creationId xmlns:a16="http://schemas.microsoft.com/office/drawing/2014/main" id="{27DA8B1E-2889-6826-F624-98777E475455}"/>
              </a:ext>
            </a:extLst>
          </p:cNvPr>
          <p:cNvSpPr>
            <a:spLocks noGrp="1"/>
          </p:cNvSpPr>
          <p:nvPr>
            <p:ph idx="1"/>
          </p:nvPr>
        </p:nvSpPr>
        <p:spPr>
          <a:xfrm>
            <a:off x="838200" y="1825625"/>
            <a:ext cx="7292788" cy="4351338"/>
          </a:xfrm>
        </p:spPr>
        <p:txBody>
          <a:bodyPr>
            <a:normAutofit lnSpcReduction="10000"/>
          </a:bodyPr>
          <a:lstStyle/>
          <a:p>
            <a:pPr xmlns:a="http://schemas.openxmlformats.org/drawingml/2006/main" algn="just">
              <a:buFont typeface="Arial" panose="020B0604020202020204" pitchFamily="34" charset="0"/>
              <a:buChar char="•"/>
            </a:pPr>
            <a:r xmlns:a="http://schemas.openxmlformats.org/drawingml/2006/main">
              <a:rPr lang="uk" b="1" dirty="0"/>
              <a:t>Тримайте це чітко </a:t>
            </a:r>
            <a:r xmlns:a="http://schemas.openxmlformats.org/drawingml/2006/main">
              <a:rPr lang="uk" dirty="0"/>
              <a:t>: уникайте жаргону та спрощуйте технічні терміни </a:t>
            </a:r>
            <a:r xmlns:a="http://schemas.openxmlformats.org/drawingml/2006/main">
              <a:rPr lang="uk" b="0" i="0" dirty="0">
                <a:effectLst/>
              </a:rPr>
              <a:t>.</a:t>
            </a:r>
          </a:p>
          <a:p>
            <a:pPr xmlns:a="http://schemas.openxmlformats.org/drawingml/2006/main" algn="just">
              <a:buFont typeface="Arial" panose="020B0604020202020204" pitchFamily="34" charset="0"/>
              <a:buChar char="•"/>
            </a:pPr>
            <a:r xmlns:a="http://schemas.openxmlformats.org/drawingml/2006/main">
              <a:rPr lang="uk" b="1" dirty="0"/>
              <a:t>Зробіть домашнє завдання </a:t>
            </a:r>
            <a:r xmlns:a="http://schemas.openxmlformats.org/drawingml/2006/main">
              <a:rPr lang="uk" dirty="0"/>
              <a:t>: Ретельно дослідіть свій ринок, конкурентів і клієнтів</a:t>
            </a:r>
          </a:p>
          <a:p>
            <a:pPr xmlns:a="http://schemas.openxmlformats.org/drawingml/2006/main" algn="just">
              <a:buFont typeface="Arial" panose="020B0604020202020204" pitchFamily="34" charset="0"/>
              <a:buChar char="•"/>
            </a:pPr>
            <a:r xmlns:a="http://schemas.openxmlformats.org/drawingml/2006/main">
              <a:rPr lang="uk" b="1" dirty="0"/>
              <a:t>Будьте лаконічними </a:t>
            </a:r>
            <a:r xmlns:a="http://schemas.openxmlformats.org/drawingml/2006/main">
              <a:rPr lang="uk" dirty="0"/>
              <a:t>: використовуйте маркери, діаграми та інфографіку для ясності</a:t>
            </a:r>
          </a:p>
          <a:p>
            <a:pPr xmlns:a="http://schemas.openxmlformats.org/drawingml/2006/main" algn="just">
              <a:buFont typeface="Arial" panose="020B0604020202020204" pitchFamily="34" charset="0"/>
              <a:buChar char="•"/>
            </a:pPr>
            <a:r xmlns:a="http://schemas.openxmlformats.org/drawingml/2006/main">
              <a:rPr lang="uk" b="1" dirty="0"/>
              <a:t>Захист конфіденційної інформації </a:t>
            </a:r>
            <a:r xmlns:a="http://schemas.openxmlformats.org/drawingml/2006/main">
              <a:rPr lang="uk" dirty="0"/>
              <a:t>: використовуйте угоди про нерозповсюдження під час надання конфіденційної інформації</a:t>
            </a:r>
          </a:p>
          <a:p>
            <a:pPr xmlns:a="http://schemas.openxmlformats.org/drawingml/2006/main" algn="just">
              <a:buFont typeface="Arial" panose="020B0604020202020204" pitchFamily="34" charset="0"/>
              <a:buChar char="•"/>
            </a:pPr>
            <a:r xmlns:a="http://schemas.openxmlformats.org/drawingml/2006/main">
              <a:rPr lang="uk" b="1" dirty="0"/>
              <a:t>Регулярно переглядайте </a:t>
            </a:r>
            <a:r xmlns:a="http://schemas.openxmlformats.org/drawingml/2006/main">
              <a:rPr lang="uk" dirty="0"/>
              <a:t>: оновлюйте свій план у міру розвитку вашого бізнесу</a:t>
            </a:r>
          </a:p>
        </p:txBody>
      </p:sp>
      <p:pic>
        <p:nvPicPr>
          <p:cNvPr id="5" name="Picture 4">
            <a:extLst>
              <a:ext uri="{FF2B5EF4-FFF2-40B4-BE49-F238E27FC236}">
                <a16:creationId xmlns:a16="http://schemas.microsoft.com/office/drawing/2014/main" id="{66F0E21E-2F1F-44E1-F436-EDBA8DB447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4797" y="2689412"/>
            <a:ext cx="3601016" cy="2024919"/>
          </a:xfrm>
          <a:prstGeom prst="rect">
            <a:avLst/>
          </a:prstGeom>
          <a:ln>
            <a:noFill/>
          </a:ln>
          <a:effectLst>
            <a:softEdge rad="112500"/>
          </a:effectLst>
        </p:spPr>
      </p:pic>
    </p:spTree>
    <p:extLst>
      <p:ext uri="{BB962C8B-B14F-4D97-AF65-F5344CB8AC3E}">
        <p14:creationId xmlns:p14="http://schemas.microsoft.com/office/powerpoint/2010/main" val="4163544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73E8-C3B0-880D-800F-0329F15A1885}"/>
              </a:ext>
            </a:extLst>
          </p:cNvPr>
          <p:cNvSpPr>
            <a:spLocks noGrp="1"/>
          </p:cNvSpPr>
          <p:nvPr>
            <p:ph type="title"/>
          </p:nvPr>
        </p:nvSpPr>
        <p:spPr>
          <a:xfrm>
            <a:off x="838200" y="18255"/>
            <a:ext cx="10515600" cy="1325563"/>
          </a:xfrm>
        </p:spPr>
        <p:txBody>
          <a:bodyPr/>
          <a:lstStyle/>
          <a:p>
            <a:r xmlns:a="http://schemas.openxmlformats.org/drawingml/2006/main">
              <a:rPr lang="uk" dirty="0"/>
              <a:t>Поширені підводні камені, яких слід уникати</a:t>
            </a:r>
          </a:p>
        </p:txBody>
      </p:sp>
      <p:sp>
        <p:nvSpPr>
          <p:cNvPr id="3" name="Content Placeholder 2">
            <a:extLst>
              <a:ext uri="{FF2B5EF4-FFF2-40B4-BE49-F238E27FC236}">
                <a16:creationId xmlns:a16="http://schemas.microsoft.com/office/drawing/2014/main" id="{D2646CA3-28F5-DD07-9E53-80FFE5D6FEB9}"/>
              </a:ext>
            </a:extLst>
          </p:cNvPr>
          <p:cNvSpPr>
            <a:spLocks noGrp="1"/>
          </p:cNvSpPr>
          <p:nvPr>
            <p:ph idx="1"/>
          </p:nvPr>
        </p:nvSpPr>
        <p:spPr>
          <a:xfrm>
            <a:off x="838200" y="1825625"/>
            <a:ext cx="7292788" cy="4351338"/>
          </a:xfrm>
        </p:spPr>
        <p:txBody>
          <a:bodyPr>
            <a:normAutofit/>
          </a:bodyPr>
          <a:lstStyle/>
          <a:p>
            <a:pPr xmlns:a="http://schemas.openxmlformats.org/drawingml/2006/main" algn="just">
              <a:buFont typeface="Arial" panose="020B0604020202020204" pitchFamily="34" charset="0"/>
              <a:buChar char="•"/>
            </a:pPr>
            <a:r xmlns:a="http://schemas.openxmlformats.org/drawingml/2006/main">
              <a:rPr lang="uk" b="1" dirty="0"/>
              <a:t>Відсутність планування </a:t>
            </a:r>
            <a:r xmlns:a="http://schemas.openxmlformats.org/drawingml/2006/main">
              <a:rPr lang="uk" dirty="0"/>
              <a:t>: пропуск процесу планування може призвести до неправильного спрямування</a:t>
            </a:r>
          </a:p>
          <a:p>
            <a:pPr xmlns:a="http://schemas.openxmlformats.org/drawingml/2006/main" algn="just">
              <a:buFont typeface="Arial" panose="020B0604020202020204" pitchFamily="34" charset="0"/>
              <a:buChar char="•"/>
            </a:pPr>
            <a:r xmlns:a="http://schemas.openxmlformats.org/drawingml/2006/main">
              <a:rPr lang="uk" b="1" dirty="0"/>
              <a:t>Ігнорування грошового потоку </a:t>
            </a:r>
            <a:r xmlns:a="http://schemas.openxmlformats.org/drawingml/2006/main">
              <a:rPr lang="uk" dirty="0"/>
              <a:t>: прибуток важливий, але грошовий потік життєво важливий для повсякденної діяльності</a:t>
            </a:r>
          </a:p>
          <a:p>
            <a:pPr xmlns:a="http://schemas.openxmlformats.org/drawingml/2006/main" algn="just">
              <a:buFont typeface="Arial" panose="020B0604020202020204" pitchFamily="34" charset="0"/>
              <a:buChar char="•"/>
            </a:pPr>
            <a:r xmlns:a="http://schemas.openxmlformats.org/drawingml/2006/main">
              <a:rPr lang="uk" b="1" dirty="0"/>
              <a:t>Не вдалося підтвердити свою ідею </a:t>
            </a:r>
            <a:r xmlns:a="http://schemas.openxmlformats.org/drawingml/2006/main">
              <a:rPr lang="uk" dirty="0"/>
              <a:t>: перевірте ринок перед запуском</a:t>
            </a:r>
          </a:p>
          <a:p>
            <a:pPr xmlns:a="http://schemas.openxmlformats.org/drawingml/2006/main" algn="just">
              <a:buFont typeface="Arial" panose="020B0604020202020204" pitchFamily="34" charset="0"/>
              <a:buChar char="•"/>
            </a:pPr>
            <a:r xmlns:a="http://schemas.openxmlformats.org/drawingml/2006/main">
              <a:rPr lang="uk" b="1" dirty="0"/>
              <a:t>Нереалістичні припущення </a:t>
            </a:r>
            <a:r xmlns:a="http://schemas.openxmlformats.org/drawingml/2006/main">
              <a:rPr lang="uk" dirty="0"/>
              <a:t>: ґрунтуйте прогнози на надійних даних, а не на видаванні бажаного за дійсне</a:t>
            </a:r>
          </a:p>
        </p:txBody>
      </p:sp>
      <p:pic>
        <p:nvPicPr>
          <p:cNvPr id="5" name="Picture 4">
            <a:extLst>
              <a:ext uri="{FF2B5EF4-FFF2-40B4-BE49-F238E27FC236}">
                <a16:creationId xmlns:a16="http://schemas.microsoft.com/office/drawing/2014/main" id="{AE79DE1F-8ADF-6208-F416-E13317030F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7518" y="2347306"/>
            <a:ext cx="3307976" cy="3307976"/>
          </a:xfrm>
          <a:prstGeom prst="rect">
            <a:avLst/>
          </a:prstGeom>
          <a:ln>
            <a:noFill/>
          </a:ln>
          <a:effectLst>
            <a:softEdge rad="112500"/>
          </a:effectLst>
        </p:spPr>
      </p:pic>
    </p:spTree>
    <p:extLst>
      <p:ext uri="{BB962C8B-B14F-4D97-AF65-F5344CB8AC3E}">
        <p14:creationId xmlns:p14="http://schemas.microsoft.com/office/powerpoint/2010/main" val="3632274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8300-11C1-B9E0-DB33-CF2FE65B9BDF}"/>
              </a:ext>
            </a:extLst>
          </p:cNvPr>
          <p:cNvSpPr>
            <a:spLocks noGrp="1"/>
          </p:cNvSpPr>
          <p:nvPr>
            <p:ph type="title"/>
          </p:nvPr>
        </p:nvSpPr>
        <p:spPr/>
        <p:txBody>
          <a:bodyPr/>
          <a:lstStyle/>
          <a:p>
            <a:r xmlns:a="http://schemas.openxmlformats.org/drawingml/2006/main">
              <a:rPr lang="uk" dirty="0"/>
              <a:t>Оцінка вашого бізнес-плану</a:t>
            </a:r>
          </a:p>
        </p:txBody>
      </p:sp>
      <p:sp>
        <p:nvSpPr>
          <p:cNvPr id="3" name="Content Placeholder 2">
            <a:extLst>
              <a:ext uri="{FF2B5EF4-FFF2-40B4-BE49-F238E27FC236}">
                <a16:creationId xmlns:a16="http://schemas.microsoft.com/office/drawing/2014/main" id="{DB5B6241-D3EA-70E4-C7B8-0528048D14DE}"/>
              </a:ext>
            </a:extLst>
          </p:cNvPr>
          <p:cNvSpPr>
            <a:spLocks noGrp="1"/>
          </p:cNvSpPr>
          <p:nvPr>
            <p:ph idx="1"/>
          </p:nvPr>
        </p:nvSpPr>
        <p:spPr>
          <a:xfrm>
            <a:off x="838200" y="1825625"/>
            <a:ext cx="6790765" cy="4351338"/>
          </a:xfrm>
        </p:spPr>
        <p:txBody>
          <a:bodyPr>
            <a:normAutofit fontScale="92500" lnSpcReduction="10000"/>
          </a:bodyPr>
          <a:lstStyle/>
          <a:p>
            <a:pPr xmlns:a="http://schemas.openxmlformats.org/drawingml/2006/main" algn="just"/>
            <a:r xmlns:a="http://schemas.openxmlformats.org/drawingml/2006/main">
              <a:rPr lang="uk" b="1" dirty="0"/>
              <a:t>Резюме </a:t>
            </a:r>
            <a:r xmlns:a="http://schemas.openxmlformats.org/drawingml/2006/main">
              <a:rPr lang="uk" dirty="0"/>
              <a:t>: чи воно стисле, чітке та переконливе?</a:t>
            </a:r>
          </a:p>
          <a:p>
            <a:pPr xmlns:a="http://schemas.openxmlformats.org/drawingml/2006/main" algn="just"/>
            <a:r xmlns:a="http://schemas.openxmlformats.org/drawingml/2006/main">
              <a:rPr lang="uk" b="1" dirty="0"/>
              <a:t>Бізнес-стратегія </a:t>
            </a:r>
            <a:r xmlns:a="http://schemas.openxmlformats.org/drawingml/2006/main">
              <a:rPr lang="uk" dirty="0"/>
              <a:t>: чи в ній описано, як ви вирішите проблему та отримаєте дохід?</a:t>
            </a:r>
          </a:p>
          <a:p>
            <a:pPr xmlns:a="http://schemas.openxmlformats.org/drawingml/2006/main" algn="just"/>
            <a:r xmlns:a="http://schemas.openxmlformats.org/drawingml/2006/main">
              <a:rPr lang="uk" b="1" dirty="0"/>
              <a:t>Аналіз ринку </a:t>
            </a:r>
            <a:r xmlns:a="http://schemas.openxmlformats.org/drawingml/2006/main">
              <a:rPr lang="uk" dirty="0"/>
              <a:t>: чи підтверджуються ваші заяви про ринок надійними даними?</a:t>
            </a:r>
          </a:p>
          <a:p>
            <a:pPr xmlns:a="http://schemas.openxmlformats.org/drawingml/2006/main" algn="just"/>
            <a:r xmlns:a="http://schemas.openxmlformats.org/drawingml/2006/main">
              <a:rPr lang="uk" b="1" dirty="0"/>
              <a:t>Фінансовий план </a:t>
            </a:r>
            <a:r xmlns:a="http://schemas.openxmlformats.org/drawingml/2006/main">
              <a:rPr lang="uk" dirty="0"/>
              <a:t>: Чи ваші прогнози реалістичні та досяжні?</a:t>
            </a:r>
          </a:p>
          <a:p>
            <a:pPr xmlns:a="http://schemas.openxmlformats.org/drawingml/2006/main" algn="just"/>
            <a:r xmlns:a="http://schemas.openxmlformats.org/drawingml/2006/main">
              <a:rPr lang="uk" dirty="0"/>
              <a:t>Отримайте відгуки від експертів галузі, щоб уточнити свій план.</a:t>
            </a:r>
            <a:endParaRPr xmlns:a="http://schemas.openxmlformats.org/drawingml/2006/main" lang="en-GB" sz="2800" b="0" i="0" dirty="0">
              <a:effectLst/>
            </a:endParaRPr>
          </a:p>
          <a:p>
            <a:endParaRPr lang="en-GB" dirty="0"/>
          </a:p>
        </p:txBody>
      </p:sp>
      <p:pic>
        <p:nvPicPr>
          <p:cNvPr id="5" name="Picture 4">
            <a:extLst>
              <a:ext uri="{FF2B5EF4-FFF2-40B4-BE49-F238E27FC236}">
                <a16:creationId xmlns:a16="http://schemas.microsoft.com/office/drawing/2014/main" id="{69236D1C-579E-624A-8620-90C1CA0AE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399" y="2357717"/>
            <a:ext cx="3496235" cy="3496235"/>
          </a:xfrm>
          <a:prstGeom prst="rect">
            <a:avLst/>
          </a:prstGeom>
          <a:ln>
            <a:noFill/>
          </a:ln>
          <a:effectLst>
            <a:softEdge rad="112500"/>
          </a:effectLst>
        </p:spPr>
      </p:pic>
    </p:spTree>
    <p:extLst>
      <p:ext uri="{BB962C8B-B14F-4D97-AF65-F5344CB8AC3E}">
        <p14:creationId xmlns:p14="http://schemas.microsoft.com/office/powerpoint/2010/main" val="1420047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6D244-9C8E-27D7-8AED-89C772128FD4}"/>
              </a:ext>
            </a:extLst>
          </p:cNvPr>
          <p:cNvSpPr>
            <a:spLocks noGrp="1"/>
          </p:cNvSpPr>
          <p:nvPr>
            <p:ph type="title"/>
          </p:nvPr>
        </p:nvSpPr>
        <p:spPr/>
        <p:txBody>
          <a:bodyPr/>
          <a:lstStyle/>
          <a:p>
            <a:r xmlns:a="http://schemas.openxmlformats.org/drawingml/2006/main">
              <a:rPr lang="uk" dirty="0"/>
              <a:t>діяльність</a:t>
            </a:r>
          </a:p>
        </p:txBody>
      </p:sp>
      <p:sp>
        <p:nvSpPr>
          <p:cNvPr id="3" name="Content Placeholder 2">
            <a:extLst>
              <a:ext uri="{FF2B5EF4-FFF2-40B4-BE49-F238E27FC236}">
                <a16:creationId xmlns:a16="http://schemas.microsoft.com/office/drawing/2014/main" id="{FB1D64A1-7624-DFF5-47A1-03ED8F88EE25}"/>
              </a:ext>
            </a:extLst>
          </p:cNvPr>
          <p:cNvSpPr>
            <a:spLocks noGrp="1"/>
          </p:cNvSpPr>
          <p:nvPr>
            <p:ph idx="1"/>
          </p:nvPr>
        </p:nvSpPr>
        <p:spPr/>
        <p:txBody>
          <a:bodyPr/>
          <a:lstStyle/>
          <a:p>
            <a:r xmlns:a="http://schemas.openxmlformats.org/drawingml/2006/main">
              <a:rPr lang="uk" dirty="0"/>
              <a:t>Створіть бізнес-план для вашої бізнес-ідеї, використовуючи </a:t>
            </a:r>
            <a:r xmlns:a="http://schemas.openxmlformats.org/drawingml/2006/main">
              <a:rPr lang="uk"/>
              <a:t>обговорені ключові елементи.</a:t>
            </a:r>
            <a:endParaRPr xmlns:a="http://schemas.openxmlformats.org/drawingml/2006/main" lang="en-GB" dirty="0"/>
          </a:p>
        </p:txBody>
      </p:sp>
    </p:spTree>
    <p:extLst>
      <p:ext uri="{BB962C8B-B14F-4D97-AF65-F5344CB8AC3E}">
        <p14:creationId xmlns:p14="http://schemas.microsoft.com/office/powerpoint/2010/main" val="2305915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7DCFC-53A1-17E0-5B58-A7A4E746FAF5}"/>
              </a:ext>
            </a:extLst>
          </p:cNvPr>
          <p:cNvSpPr>
            <a:spLocks noGrp="1"/>
          </p:cNvSpPr>
          <p:nvPr>
            <p:ph type="title"/>
          </p:nvPr>
        </p:nvSpPr>
        <p:spPr/>
        <p:txBody>
          <a:bodyPr/>
          <a:lstStyle/>
          <a:p>
            <a:r xmlns:a="http://schemas.openxmlformats.org/drawingml/2006/main">
              <a:rPr lang="uk" dirty="0"/>
              <a:t>Отримати планування</a:t>
            </a:r>
          </a:p>
        </p:txBody>
      </p:sp>
      <p:sp>
        <p:nvSpPr>
          <p:cNvPr id="3" name="Text Placeholder 2">
            <a:extLst>
              <a:ext uri="{FF2B5EF4-FFF2-40B4-BE49-F238E27FC236}">
                <a16:creationId xmlns:a16="http://schemas.microsoft.com/office/drawing/2014/main" id="{A026C06B-32BF-4C37-F0B4-589581FBE60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8113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1578-8465-C659-BABD-6B9117F12C00}"/>
              </a:ext>
            </a:extLst>
          </p:cNvPr>
          <p:cNvSpPr>
            <a:spLocks noGrp="1"/>
          </p:cNvSpPr>
          <p:nvPr>
            <p:ph type="title"/>
          </p:nvPr>
        </p:nvSpPr>
        <p:spPr/>
        <p:txBody>
          <a:bodyPr/>
          <a:lstStyle/>
          <a:p>
            <a:r xmlns:a="http://schemas.openxmlformats.org/drawingml/2006/main">
              <a:rPr lang="uk" dirty="0"/>
              <a:t>Результати навчання</a:t>
            </a:r>
          </a:p>
        </p:txBody>
      </p:sp>
      <p:sp>
        <p:nvSpPr>
          <p:cNvPr id="3" name="Content Placeholder 2">
            <a:extLst>
              <a:ext uri="{FF2B5EF4-FFF2-40B4-BE49-F238E27FC236}">
                <a16:creationId xmlns:a16="http://schemas.microsoft.com/office/drawing/2014/main" id="{A3C0FDB3-8A43-96A9-7398-87776FE9DCA2}"/>
              </a:ext>
            </a:extLst>
          </p:cNvPr>
          <p:cNvSpPr>
            <a:spLocks noGrp="1"/>
          </p:cNvSpPr>
          <p:nvPr>
            <p:ph idx="1"/>
          </p:nvPr>
        </p:nvSpPr>
        <p:spPr/>
        <p:txBody>
          <a:bodyPr/>
          <a:lstStyle/>
          <a:p>
            <a:r xmlns:a="http://schemas.openxmlformats.org/drawingml/2006/main">
              <a:rPr lang="uk" dirty="0"/>
              <a:t>Що таке бізнес-план?</a:t>
            </a:r>
          </a:p>
          <a:p>
            <a:r xmlns:a="http://schemas.openxmlformats.org/drawingml/2006/main">
              <a:rPr lang="uk" dirty="0"/>
              <a:t>Мета бізнес-плану</a:t>
            </a:r>
          </a:p>
          <a:p>
            <a:r xmlns:a="http://schemas.openxmlformats.org/drawingml/2006/main">
              <a:rPr lang="uk" dirty="0"/>
              <a:t>Ключові компоненти бізнес-плану</a:t>
            </a:r>
          </a:p>
          <a:p>
            <a:r xmlns:a="http://schemas.openxmlformats.org/drawingml/2006/main">
              <a:rPr lang="uk" dirty="0"/>
              <a:t>Практичні поради щодо написання бізнес-плану</a:t>
            </a:r>
          </a:p>
          <a:p>
            <a:r xmlns:a="http://schemas.openxmlformats.org/drawingml/2006/main">
              <a:rPr lang="uk" dirty="0"/>
              <a:t>Поширені підводні камені, яких слід уникати</a:t>
            </a:r>
          </a:p>
          <a:p>
            <a:r xmlns:a="http://schemas.openxmlformats.org/drawingml/2006/main">
              <a:rPr lang="uk" dirty="0"/>
              <a:t>Методи оцінки вашого бізнес-плану</a:t>
            </a:r>
          </a:p>
        </p:txBody>
      </p:sp>
    </p:spTree>
    <p:extLst>
      <p:ext uri="{BB962C8B-B14F-4D97-AF65-F5344CB8AC3E}">
        <p14:creationId xmlns:p14="http://schemas.microsoft.com/office/powerpoint/2010/main" val="167294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3301D-409A-8F69-D4CB-645EA7EA9456}"/>
              </a:ext>
            </a:extLst>
          </p:cNvPr>
          <p:cNvSpPr>
            <a:spLocks noGrp="1"/>
          </p:cNvSpPr>
          <p:nvPr>
            <p:ph type="title"/>
          </p:nvPr>
        </p:nvSpPr>
        <p:spPr/>
        <p:txBody>
          <a:bodyPr/>
          <a:lstStyle/>
          <a:p>
            <a:r xmlns:a="http://schemas.openxmlformats.org/drawingml/2006/main">
              <a:rPr lang="uk" dirty="0"/>
              <a:t>Розуміння бізнес-плану</a:t>
            </a:r>
          </a:p>
        </p:txBody>
      </p:sp>
      <p:sp>
        <p:nvSpPr>
          <p:cNvPr id="3" name="Content Placeholder 2">
            <a:extLst>
              <a:ext uri="{FF2B5EF4-FFF2-40B4-BE49-F238E27FC236}">
                <a16:creationId xmlns:a16="http://schemas.microsoft.com/office/drawing/2014/main" id="{7469FF4F-7200-39C5-0A98-398F5464ECB5}"/>
              </a:ext>
            </a:extLst>
          </p:cNvPr>
          <p:cNvSpPr>
            <a:spLocks noGrp="1"/>
          </p:cNvSpPr>
          <p:nvPr>
            <p:ph idx="1"/>
          </p:nvPr>
        </p:nvSpPr>
        <p:spPr>
          <a:xfrm>
            <a:off x="838200" y="1825625"/>
            <a:ext cx="6557682" cy="4351338"/>
          </a:xfrm>
        </p:spPr>
        <p:txBody>
          <a:bodyPr>
            <a:normAutofit fontScale="85000" lnSpcReduction="20000"/>
          </a:bodyPr>
          <a:lstStyle/>
          <a:p>
            <a:r xmlns:a="http://schemas.openxmlformats.org/drawingml/2006/main">
              <a:rPr lang="uk" dirty="0"/>
              <a:t>Бізнес-план — це стратегічний документ, який визначає ваші бізнес-цілі та шлях до їх досягнення. Це життєво важливо як для нових підприємств, так і для відомих компаній. Він надає чітку дорожню карту щодо того, куди рухається ваш бізнес і як ви туди досягнете.</a:t>
            </a:r>
          </a:p>
          <a:p>
            <a:pPr xmlns:a="http://schemas.openxmlformats.org/drawingml/2006/main">
              <a:buFont typeface="Arial" panose="020B0604020202020204" pitchFamily="34" charset="0"/>
              <a:buChar char="•"/>
            </a:pPr>
            <a:r xmlns:a="http://schemas.openxmlformats.org/drawingml/2006/main">
              <a:rPr lang="uk" dirty="0"/>
              <a:t>Як ви збільшите дохід або активи?</a:t>
            </a:r>
          </a:p>
          <a:p>
            <a:pPr xmlns:a="http://schemas.openxmlformats.org/drawingml/2006/main">
              <a:buFont typeface="Arial" panose="020B0604020202020204" pitchFamily="34" charset="0"/>
              <a:buChar char="•"/>
            </a:pPr>
            <a:r xmlns:a="http://schemas.openxmlformats.org/drawingml/2006/main">
              <a:rPr lang="uk" dirty="0"/>
              <a:t>Які у вас плани щодо розширення ринку?</a:t>
            </a:r>
          </a:p>
          <a:p>
            <a:pPr xmlns:a="http://schemas.openxmlformats.org/drawingml/2006/main">
              <a:buFont typeface="Arial" panose="020B0604020202020204" pitchFamily="34" charset="0"/>
              <a:buChar char="•"/>
            </a:pPr>
            <a:r xmlns:a="http://schemas.openxmlformats.org/drawingml/2006/main">
              <a:rPr lang="uk" dirty="0"/>
              <a:t>Яким буде успіх у найближчі 1–5 років?</a:t>
            </a:r>
          </a:p>
          <a:p>
            <a:r xmlns:a="http://schemas.openxmlformats.org/drawingml/2006/main">
              <a:rPr lang="uk" dirty="0"/>
              <a:t>Бізнес-план призначений не лише для стартапів — це цінний інструмент для бізнесу на всіх етапах.</a:t>
            </a:r>
          </a:p>
          <a:p>
            <a:pPr xmlns:a="http://schemas.openxmlformats.org/drawingml/2006/main" marL="0" indent="0" algn="just">
              <a:buNone/>
            </a:pPr>
            <a:r xmlns:a="http://schemas.openxmlformats.org/drawingml/2006/main">
              <a:rPr lang="uk" dirty="0"/>
              <a:t>.</a:t>
            </a:r>
          </a:p>
          <a:p>
            <a:endParaRPr lang="en-GB" dirty="0"/>
          </a:p>
        </p:txBody>
      </p:sp>
      <p:pic>
        <p:nvPicPr>
          <p:cNvPr id="5" name="Picture 4">
            <a:extLst>
              <a:ext uri="{FF2B5EF4-FFF2-40B4-BE49-F238E27FC236}">
                <a16:creationId xmlns:a16="http://schemas.microsoft.com/office/drawing/2014/main" id="{D6C17343-089A-0F70-0280-FA86BAEFAA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7820" y="2528046"/>
            <a:ext cx="3807280" cy="2542241"/>
          </a:xfrm>
          <a:prstGeom prst="rect">
            <a:avLst/>
          </a:prstGeom>
          <a:ln>
            <a:noFill/>
          </a:ln>
          <a:effectLst>
            <a:softEdge rad="112500"/>
          </a:effectLst>
        </p:spPr>
      </p:pic>
    </p:spTree>
    <p:extLst>
      <p:ext uri="{BB962C8B-B14F-4D97-AF65-F5344CB8AC3E}">
        <p14:creationId xmlns:p14="http://schemas.microsoft.com/office/powerpoint/2010/main" val="1511523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C7FE3-D850-564E-8E99-5168B21AD790}"/>
              </a:ext>
            </a:extLst>
          </p:cNvPr>
          <p:cNvSpPr>
            <a:spLocks noGrp="1"/>
          </p:cNvSpPr>
          <p:nvPr>
            <p:ph type="title"/>
          </p:nvPr>
        </p:nvSpPr>
        <p:spPr/>
        <p:txBody>
          <a:bodyPr/>
          <a:lstStyle/>
          <a:p>
            <a:r xmlns:a="http://schemas.openxmlformats.org/drawingml/2006/main">
              <a:rPr lang="uk" dirty="0"/>
              <a:t>Цілі бізнес-плану</a:t>
            </a:r>
          </a:p>
        </p:txBody>
      </p:sp>
      <p:sp>
        <p:nvSpPr>
          <p:cNvPr id="3" name="Content Placeholder 2">
            <a:extLst>
              <a:ext uri="{FF2B5EF4-FFF2-40B4-BE49-F238E27FC236}">
                <a16:creationId xmlns:a16="http://schemas.microsoft.com/office/drawing/2014/main" id="{EC37EEDF-F589-91C6-BFE9-92607BF3C52B}"/>
              </a:ext>
            </a:extLst>
          </p:cNvPr>
          <p:cNvSpPr>
            <a:spLocks noGrp="1"/>
          </p:cNvSpPr>
          <p:nvPr>
            <p:ph idx="1"/>
          </p:nvPr>
        </p:nvSpPr>
        <p:spPr/>
        <p:txBody>
          <a:bodyPr>
            <a:normAutofit/>
          </a:bodyPr>
          <a:lstStyle/>
          <a:p>
            <a:r xmlns:a="http://schemas.openxmlformats.org/drawingml/2006/main">
              <a:rPr lang="uk" dirty="0"/>
              <a:t>Ваш бізнес-план має сформулювати ваше бачення та окреслити кроки, необхідні для його досягнення. Він детально описує ваші стратегії розвитку, фінансів, маркетингу та операцій.</a:t>
            </a:r>
          </a:p>
          <a:p>
            <a:pPr xmlns:a="http://schemas.openxmlformats.org/drawingml/2006/main">
              <a:buFont typeface="Arial" panose="020B0604020202020204" pitchFamily="34" charset="0"/>
              <a:buChar char="•"/>
            </a:pPr>
            <a:r xmlns:a="http://schemas.openxmlformats.org/drawingml/2006/main">
              <a:rPr lang="uk" dirty="0"/>
              <a:t>Що має статися, щоб ваш бізнес був успішним?</a:t>
            </a:r>
          </a:p>
          <a:p>
            <a:pPr xmlns:a="http://schemas.openxmlformats.org/drawingml/2006/main">
              <a:buFont typeface="Arial" panose="020B0604020202020204" pitchFamily="34" charset="0"/>
              <a:buChar char="•"/>
            </a:pPr>
            <a:r xmlns:a="http://schemas.openxmlformats.org/drawingml/2006/main">
              <a:rPr lang="uk" dirty="0"/>
              <a:t>Які ваші ключові цілі та як ви їх досягнете?</a:t>
            </a:r>
          </a:p>
          <a:p>
            <a:r xmlns:a="http://schemas.openxmlformats.org/drawingml/2006/main">
              <a:rPr lang="uk" dirty="0"/>
              <a:t>Цей документ служить і щоденним посібником, і еталоном ефективності. Це допомагає вам зрозуміти конкурентів і галузеві тенденції, що зміцнює ваше позиціонування на ринку.</a:t>
            </a:r>
          </a:p>
          <a:p>
            <a:endParaRPr lang="en-GB" dirty="0"/>
          </a:p>
        </p:txBody>
      </p:sp>
    </p:spTree>
    <p:extLst>
      <p:ext uri="{BB962C8B-B14F-4D97-AF65-F5344CB8AC3E}">
        <p14:creationId xmlns:p14="http://schemas.microsoft.com/office/powerpoint/2010/main" val="83714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1482-4F47-EF0A-13E5-866BC57D59A0}"/>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8D2AEF18-03E0-6EC7-45B6-2F3AE34FC608}"/>
              </a:ext>
            </a:extLst>
          </p:cNvPr>
          <p:cNvSpPr>
            <a:spLocks noGrp="1"/>
          </p:cNvSpPr>
          <p:nvPr>
            <p:ph idx="1"/>
          </p:nvPr>
        </p:nvSpPr>
        <p:spPr>
          <a:xfrm>
            <a:off x="838200" y="1825625"/>
            <a:ext cx="7319682" cy="4351338"/>
          </a:xfrm>
        </p:spPr>
        <p:txBody>
          <a:bodyPr>
            <a:normAutofit fontScale="92500" lnSpcReduction="20000"/>
          </a:bodyPr>
          <a:lstStyle/>
          <a:p>
            <a:pPr xmlns:a="http://schemas.openxmlformats.org/drawingml/2006/main" marL="0" indent="0">
              <a:buNone/>
            </a:pPr>
            <a:r xmlns:a="http://schemas.openxmlformats.org/drawingml/2006/main">
              <a:rPr lang="uk" dirty="0"/>
              <a:t>Бізнес-плани – це адаптовані документи, які з часом змінюються. Комплексний план зазвичай включає:</a:t>
            </a:r>
          </a:p>
          <a:p>
            <a:pPr xmlns:a="http://schemas.openxmlformats.org/drawingml/2006/main">
              <a:buFont typeface="+mj-lt"/>
              <a:buAutoNum type="arabicPeriod"/>
            </a:pPr>
            <a:r xmlns:a="http://schemas.openxmlformats.org/drawingml/2006/main">
              <a:rPr lang="uk" b="1" dirty="0"/>
              <a:t>Резюме</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Огляд компанії</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Дослідження ринку</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Продукти/послуги</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План маркетингу та продажів</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Структура управління</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Фінансові прогнози</a:t>
            </a:r>
            <a:endParaRPr xmlns:a="http://schemas.openxmlformats.org/drawingml/2006/main" lang="en-GB" dirty="0"/>
          </a:p>
          <a:p>
            <a:pPr xmlns:a="http://schemas.openxmlformats.org/drawingml/2006/main">
              <a:buFont typeface="+mj-lt"/>
              <a:buAutoNum type="arabicPeriod"/>
            </a:pPr>
            <a:r xmlns:a="http://schemas.openxmlformats.org/drawingml/2006/main">
              <a:rPr lang="uk" b="1" dirty="0"/>
              <a:t>Вимоги до фінансування</a:t>
            </a:r>
            <a:endParaRPr xmlns:a="http://schemas.openxmlformats.org/drawingml/2006/main" lang="en-GB" dirty="0"/>
          </a:p>
          <a:p>
            <a:endParaRPr lang="en-GB" dirty="0"/>
          </a:p>
        </p:txBody>
      </p:sp>
      <p:pic>
        <p:nvPicPr>
          <p:cNvPr id="6" name="Picture 5">
            <a:extLst>
              <a:ext uri="{FF2B5EF4-FFF2-40B4-BE49-F238E27FC236}">
                <a16:creationId xmlns:a16="http://schemas.microsoft.com/office/drawing/2014/main" id="{FB337181-CD66-1E3B-998D-C083F18AEF4D}"/>
              </a:ext>
            </a:extLst>
          </p:cNvPr>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50541" y="2850776"/>
            <a:ext cx="3403259" cy="2429435"/>
          </a:xfrm>
          <a:prstGeom prst="rect">
            <a:avLst/>
          </a:prstGeom>
          <a:ln>
            <a:noFill/>
          </a:ln>
          <a:effectLst>
            <a:softEdge rad="112500"/>
          </a:effectLst>
        </p:spPr>
      </p:pic>
    </p:spTree>
    <p:extLst>
      <p:ext uri="{BB962C8B-B14F-4D97-AF65-F5344CB8AC3E}">
        <p14:creationId xmlns:p14="http://schemas.microsoft.com/office/powerpoint/2010/main" val="2050316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59711-EF78-CC79-111C-FFC9F6E5F909}"/>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213A00A3-E203-FA33-CC54-603DEF4F52C5}"/>
              </a:ext>
            </a:extLst>
          </p:cNvPr>
          <p:cNvSpPr>
            <a:spLocks noGrp="1"/>
          </p:cNvSpPr>
          <p:nvPr>
            <p:ph idx="1"/>
          </p:nvPr>
        </p:nvSpPr>
        <p:spPr/>
        <p:txBody>
          <a:bodyPr>
            <a:normAutofit/>
          </a:bodyPr>
          <a:lstStyle/>
          <a:p>
            <a:pPr xmlns:a="http://schemas.openxmlformats.org/drawingml/2006/main" marL="0" indent="0">
              <a:buNone/>
            </a:pPr>
            <a:r xmlns:a="http://schemas.openxmlformats.org/drawingml/2006/main">
              <a:rPr lang="uk" dirty="0">
                <a:solidFill>
                  <a:srgbClr val="0070C0"/>
                </a:solidFill>
              </a:rPr>
              <a:t>Резюме</a:t>
            </a:r>
          </a:p>
          <a:p>
            <a:r xmlns:a="http://schemas.openxmlformats.org/drawingml/2006/main">
              <a:rPr lang="uk" dirty="0"/>
              <a:t>Ця початкова секція є вашим ліфтом. Він має стисло відображати суть вашого бізнесу, зокрема його місію, пропозиції та ключові стратегії розвитку. Незважаючи на те, що він стоїть на першому місці, часто найкраще написати його після завершення решти плану.</a:t>
            </a:r>
          </a:p>
          <a:p>
            <a:pPr xmlns:a="http://schemas.openxmlformats.org/drawingml/2006/main">
              <a:buFont typeface="Arial" panose="020B0604020202020204" pitchFamily="34" charset="0"/>
              <a:buChar char="•"/>
            </a:pPr>
            <a:r xmlns:a="http://schemas.openxmlformats.org/drawingml/2006/main">
              <a:rPr lang="uk" b="1" dirty="0"/>
              <a:t>Будьте лаконічними </a:t>
            </a:r>
            <a:r xmlns:a="http://schemas.openxmlformats.org/drawingml/2006/main">
              <a:rPr lang="uk" dirty="0"/>
              <a:t>: узагальніть свої ключові моменти на одній сторінці для максимального ефекту.</a:t>
            </a:r>
          </a:p>
          <a:p>
            <a:endParaRPr lang="en-GB" dirty="0"/>
          </a:p>
        </p:txBody>
      </p:sp>
    </p:spTree>
    <p:extLst>
      <p:ext uri="{BB962C8B-B14F-4D97-AF65-F5344CB8AC3E}">
        <p14:creationId xmlns:p14="http://schemas.microsoft.com/office/powerpoint/2010/main" val="421024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C315F-21B4-F99B-C26D-FD6ABF472B4C}"/>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0D29B381-B617-F0DD-22AB-C1A45AF99C04}"/>
              </a:ext>
            </a:extLst>
          </p:cNvPr>
          <p:cNvSpPr>
            <a:spLocks noGrp="1"/>
          </p:cNvSpPr>
          <p:nvPr>
            <p:ph idx="1"/>
          </p:nvPr>
        </p:nvSpPr>
        <p:spPr>
          <a:xfrm>
            <a:off x="838200" y="1825625"/>
            <a:ext cx="7050741" cy="4351338"/>
          </a:xfrm>
        </p:spPr>
        <p:txBody>
          <a:bodyPr>
            <a:normAutofit fontScale="92500" lnSpcReduction="20000"/>
          </a:bodyPr>
          <a:lstStyle/>
          <a:p>
            <a:pPr xmlns:a="http://schemas.openxmlformats.org/drawingml/2006/main" marL="0" indent="0" algn="just">
              <a:buNone/>
            </a:pPr>
            <a:r xmlns:a="http://schemas.openxmlformats.org/drawingml/2006/main">
              <a:rPr lang="uk" dirty="0">
                <a:solidFill>
                  <a:srgbClr val="0070C0"/>
                </a:solidFill>
              </a:rPr>
              <a:t>Огляд компанії</a:t>
            </a:r>
          </a:p>
          <a:p>
            <a:r xmlns:a="http://schemas.openxmlformats.org/drawingml/2006/main">
              <a:rPr lang="uk" dirty="0"/>
              <a:t>Наступний розділ дає читачам уявлення про ваш бізнес. Додайте такі деталі, як:</a:t>
            </a:r>
          </a:p>
          <a:p>
            <a:pPr xmlns:a="http://schemas.openxmlformats.org/drawingml/2006/main">
              <a:buFont typeface="Arial" panose="020B0604020202020204" pitchFamily="34" charset="0"/>
              <a:buChar char="•"/>
            </a:pPr>
            <a:r xmlns:a="http://schemas.openxmlformats.org/drawingml/2006/main">
              <a:rPr lang="uk" dirty="0"/>
              <a:t>Офіційна назва та місцезнаходження вашого підприємства</a:t>
            </a:r>
          </a:p>
          <a:p>
            <a:pPr xmlns:a="http://schemas.openxmlformats.org/drawingml/2006/main">
              <a:buFont typeface="Arial" panose="020B0604020202020204" pitchFamily="34" charset="0"/>
              <a:buChar char="•"/>
            </a:pPr>
            <a:r xmlns:a="http://schemas.openxmlformats.org/drawingml/2006/main">
              <a:rPr lang="uk" dirty="0"/>
              <a:t>Ключовий персонал та його кваліфікація</a:t>
            </a:r>
          </a:p>
          <a:p>
            <a:pPr xmlns:a="http://schemas.openxmlformats.org/drawingml/2006/main">
              <a:buFont typeface="Arial" panose="020B0604020202020204" pitchFamily="34" charset="0"/>
              <a:buChar char="•"/>
            </a:pPr>
            <a:r xmlns:a="http://schemas.openxmlformats.org/drawingml/2006/main">
              <a:rPr lang="uk" dirty="0"/>
              <a:t>Структура вашого бізнесу (наприклад, одноосібне підприємство, партнерство)</a:t>
            </a:r>
          </a:p>
          <a:p>
            <a:pPr xmlns:a="http://schemas.openxmlformats.org/drawingml/2006/main">
              <a:buFont typeface="Arial" panose="020B0604020202020204" pitchFamily="34" charset="0"/>
              <a:buChar char="•"/>
            </a:pPr>
            <a:r xmlns:a="http://schemas.openxmlformats.org/drawingml/2006/main">
              <a:rPr lang="uk" dirty="0"/>
              <a:t>Історія компанії та ваш поточний операційний статус</a:t>
            </a:r>
          </a:p>
          <a:p>
            <a:r xmlns:a="http://schemas.openxmlformats.org/drawingml/2006/main">
              <a:rPr lang="uk" dirty="0"/>
              <a:t>Це створює основу для обговорення ваших майбутніх цілей.</a:t>
            </a:r>
          </a:p>
          <a:p>
            <a:endParaRPr lang="en-GB" dirty="0"/>
          </a:p>
        </p:txBody>
      </p:sp>
      <p:pic>
        <p:nvPicPr>
          <p:cNvPr id="6" name="Picture 5">
            <a:extLst>
              <a:ext uri="{FF2B5EF4-FFF2-40B4-BE49-F238E27FC236}">
                <a16:creationId xmlns:a16="http://schemas.microsoft.com/office/drawing/2014/main" id="{BA82862F-C193-E468-F2D2-F02607D16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3255" y="2716306"/>
            <a:ext cx="3917039" cy="2696875"/>
          </a:xfrm>
          <a:prstGeom prst="rect">
            <a:avLst/>
          </a:prstGeom>
          <a:ln>
            <a:noFill/>
          </a:ln>
          <a:effectLst>
            <a:softEdge rad="112500"/>
          </a:effectLst>
        </p:spPr>
      </p:pic>
    </p:spTree>
    <p:extLst>
      <p:ext uri="{BB962C8B-B14F-4D97-AF65-F5344CB8AC3E}">
        <p14:creationId xmlns:p14="http://schemas.microsoft.com/office/powerpoint/2010/main" val="240565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01F49-5BDF-F93D-E178-A03145AA965C}"/>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CD880060-DECE-5A22-937B-D1647EF918A2}"/>
              </a:ext>
            </a:extLst>
          </p:cNvPr>
          <p:cNvSpPr>
            <a:spLocks noGrp="1"/>
          </p:cNvSpPr>
          <p:nvPr>
            <p:ph idx="1"/>
          </p:nvPr>
        </p:nvSpPr>
        <p:spPr/>
        <p:txBody>
          <a:bodyPr>
            <a:normAutofit/>
          </a:bodyPr>
          <a:lstStyle/>
          <a:p>
            <a:pPr xmlns:a="http://schemas.openxmlformats.org/drawingml/2006/main" marL="0" indent="0">
              <a:buNone/>
            </a:pPr>
            <a:r xmlns:a="http://schemas.openxmlformats.org/drawingml/2006/main">
              <a:rPr lang="uk" dirty="0">
                <a:solidFill>
                  <a:srgbClr val="0070C0"/>
                </a:solidFill>
              </a:rPr>
              <a:t>Дослідження та аналіз ринку</a:t>
            </a:r>
          </a:p>
          <a:p>
            <a:r xmlns:a="http://schemas.openxmlformats.org/drawingml/2006/main">
              <a:rPr lang="uk" dirty="0"/>
              <a:t>У цьому розділі розглядається ринкове середовище, зокрема розмір вашого цільового ринку, конкурентне середовище та галузеві тенденції.</a:t>
            </a:r>
          </a:p>
          <a:p>
            <a:pPr xmlns:a="http://schemas.openxmlformats.org/drawingml/2006/main">
              <a:buFont typeface="Arial" panose="020B0604020202020204" pitchFamily="34" charset="0"/>
              <a:buChar char="•"/>
            </a:pPr>
            <a:r xmlns:a="http://schemas.openxmlformats.org/drawingml/2006/main">
              <a:rPr lang="uk" dirty="0"/>
              <a:t>Визначте свій ідеальний профіль клієнта</a:t>
            </a:r>
          </a:p>
          <a:p>
            <a:pPr xmlns:a="http://schemas.openxmlformats.org/drawingml/2006/main">
              <a:buFont typeface="Arial" panose="020B0604020202020204" pitchFamily="34" charset="0"/>
              <a:buChar char="•"/>
            </a:pPr>
            <a:r xmlns:a="http://schemas.openxmlformats.org/drawingml/2006/main">
              <a:rPr lang="uk" dirty="0"/>
              <a:t>Вивчайте галузеві тенденції та умови ринку</a:t>
            </a:r>
          </a:p>
          <a:p>
            <a:pPr xmlns:a="http://schemas.openxmlformats.org/drawingml/2006/main">
              <a:buFont typeface="Arial" panose="020B0604020202020204" pitchFamily="34" charset="0"/>
              <a:buChar char="•"/>
            </a:pPr>
            <a:r xmlns:a="http://schemas.openxmlformats.org/drawingml/2006/main">
              <a:rPr lang="uk" dirty="0"/>
              <a:t>Проведіть аналіз конкурентів, щоб визначити, чим ви будете виділятися</a:t>
            </a:r>
          </a:p>
          <a:p>
            <a:r xmlns:a="http://schemas.openxmlformats.org/drawingml/2006/main">
              <a:rPr lang="uk" dirty="0"/>
              <a:t>Ретельне дослідження ринку допоможе перевірити вашу бізнес-ідею та підтвердить ваші прогнози.</a:t>
            </a:r>
          </a:p>
          <a:p>
            <a:endParaRPr lang="en-GB" dirty="0"/>
          </a:p>
        </p:txBody>
      </p:sp>
    </p:spTree>
    <p:extLst>
      <p:ext uri="{BB962C8B-B14F-4D97-AF65-F5344CB8AC3E}">
        <p14:creationId xmlns:p14="http://schemas.microsoft.com/office/powerpoint/2010/main" val="326866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DBFC-D93D-A4B2-008E-EAA255153602}"/>
              </a:ext>
            </a:extLst>
          </p:cNvPr>
          <p:cNvSpPr>
            <a:spLocks noGrp="1"/>
          </p:cNvSpPr>
          <p:nvPr>
            <p:ph type="title"/>
          </p:nvPr>
        </p:nvSpPr>
        <p:spPr/>
        <p:txBody>
          <a:bodyPr/>
          <a:lstStyle/>
          <a:p>
            <a:r xmlns:a="http://schemas.openxmlformats.org/drawingml/2006/main">
              <a:rPr lang="uk" dirty="0"/>
              <a:t>Основні елементи бізнес-плану</a:t>
            </a:r>
          </a:p>
        </p:txBody>
      </p:sp>
      <p:sp>
        <p:nvSpPr>
          <p:cNvPr id="3" name="Content Placeholder 2">
            <a:extLst>
              <a:ext uri="{FF2B5EF4-FFF2-40B4-BE49-F238E27FC236}">
                <a16:creationId xmlns:a16="http://schemas.microsoft.com/office/drawing/2014/main" id="{FCE81401-FBBF-1FED-6404-3E3B78DA2EB8}"/>
              </a:ext>
            </a:extLst>
          </p:cNvPr>
          <p:cNvSpPr>
            <a:spLocks noGrp="1"/>
          </p:cNvSpPr>
          <p:nvPr>
            <p:ph idx="1"/>
          </p:nvPr>
        </p:nvSpPr>
        <p:spPr>
          <a:xfrm>
            <a:off x="838200" y="1825625"/>
            <a:ext cx="6405282" cy="4351338"/>
          </a:xfrm>
        </p:spPr>
        <p:txBody>
          <a:bodyPr>
            <a:normAutofit fontScale="92500" lnSpcReduction="10000"/>
          </a:bodyPr>
          <a:lstStyle/>
          <a:p>
            <a:pPr xmlns:a="http://schemas.openxmlformats.org/drawingml/2006/main" marL="0" indent="0" algn="just">
              <a:buNone/>
            </a:pPr>
            <a:r xmlns:a="http://schemas.openxmlformats.org/drawingml/2006/main">
              <a:rPr lang="uk" dirty="0">
                <a:solidFill>
                  <a:srgbClr val="0070C0"/>
                </a:solidFill>
              </a:rPr>
              <a:t>Аналітичні інструменти</a:t>
            </a:r>
          </a:p>
          <a:p>
            <a:pPr xmlns:a="http://schemas.openxmlformats.org/drawingml/2006/main" algn="just"/>
            <a:r xmlns:a="http://schemas.openxmlformats.org/drawingml/2006/main">
              <a:rPr lang="uk" dirty="0"/>
              <a:t>Використовуйте інструменти аналізу ринку, щоб краще зрозуміти бізнес-середовище:</a:t>
            </a:r>
          </a:p>
          <a:p>
            <a:pPr xmlns:a="http://schemas.openxmlformats.org/drawingml/2006/main" algn="just"/>
            <a:r xmlns:a="http://schemas.openxmlformats.org/drawingml/2006/main" xmlns:r="http://schemas.openxmlformats.org/officeDocument/2006/relationships">
              <a:rPr lang="uk" dirty="0">
                <a:hlinkClick r:id="rId2"/>
              </a:rPr>
              <a:t>SWOT-аналіз </a:t>
            </a:r>
            <a:r xmlns:a="http://schemas.openxmlformats.org/drawingml/2006/main">
              <a:rPr lang="uk" dirty="0"/>
              <a:t>: </a:t>
            </a:r>
            <a:r xmlns:a="http://schemas.openxmlformats.org/drawingml/2006/main">
              <a:rPr lang="uk" dirty="0"/>
              <a:t>сильні сторони, слабкі сторони, можливості, загрози</a:t>
            </a:r>
            <a:endParaRPr xmlns:a="http://schemas.openxmlformats.org/drawingml/2006/main" lang="en-IN" dirty="0"/>
          </a:p>
          <a:p>
            <a:r xmlns:a="http://schemas.openxmlformats.org/drawingml/2006/main" xmlns:r="http://schemas.openxmlformats.org/officeDocument/2006/relationships">
              <a:rPr lang="uk" dirty="0">
                <a:hlinkClick r:id="rId3"/>
              </a:rPr>
              <a:t>Аналіз п’яти сил Портера </a:t>
            </a:r>
            <a:r xmlns:a="http://schemas.openxmlformats.org/drawingml/2006/main">
              <a:rPr lang="uk" dirty="0"/>
              <a:t>: </a:t>
            </a:r>
            <a:r xmlns:a="http://schemas.openxmlformats.org/drawingml/2006/main">
              <a:rPr lang="uk" dirty="0"/>
              <a:t>проаналізуйте конкурентоспроможність вашої галузі</a:t>
            </a:r>
            <a:endParaRPr xmlns:a="http://schemas.openxmlformats.org/drawingml/2006/main" lang="en-IN" dirty="0"/>
          </a:p>
          <a:p>
            <a:r xmlns:a="http://schemas.openxmlformats.org/drawingml/2006/main" xmlns:r="http://schemas.openxmlformats.org/officeDocument/2006/relationships">
              <a:rPr lang="uk" dirty="0">
                <a:hlinkClick r:id="rId4"/>
              </a:rPr>
              <a:t>PESTLE </a:t>
            </a:r>
            <a:r xmlns:a="http://schemas.openxmlformats.org/drawingml/2006/main">
              <a:rPr lang="uk" dirty="0"/>
              <a:t>: </a:t>
            </a:r>
            <a:r xmlns:a="http://schemas.openxmlformats.org/drawingml/2006/main">
              <a:rPr lang="uk" dirty="0"/>
              <a:t>політичні, економічні, соціальні, технологічні, правові та екологічні фактори</a:t>
            </a:r>
            <a:endParaRPr xmlns:a="http://schemas.openxmlformats.org/drawingml/2006/main" lang="en-IN" dirty="0"/>
          </a:p>
          <a:p>
            <a:endParaRPr lang="en-GB" dirty="0"/>
          </a:p>
        </p:txBody>
      </p:sp>
      <p:pic>
        <p:nvPicPr>
          <p:cNvPr id="5" name="Picture 4">
            <a:extLst>
              <a:ext uri="{FF2B5EF4-FFF2-40B4-BE49-F238E27FC236}">
                <a16:creationId xmlns:a16="http://schemas.microsoft.com/office/drawing/2014/main" id="{30FD1193-1D8B-3CF6-6B81-87683D6803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3553" y="2620729"/>
            <a:ext cx="4145604" cy="2761129"/>
          </a:xfrm>
          <a:prstGeom prst="rect">
            <a:avLst/>
          </a:prstGeom>
          <a:ln>
            <a:noFill/>
          </a:ln>
          <a:effectLst>
            <a:softEdge rad="112500"/>
          </a:effectLst>
        </p:spPr>
      </p:pic>
    </p:spTree>
    <p:extLst>
      <p:ext uri="{BB962C8B-B14F-4D97-AF65-F5344CB8AC3E}">
        <p14:creationId xmlns:p14="http://schemas.microsoft.com/office/powerpoint/2010/main" val="515458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1047</Words>
  <Application>Microsoft Office PowerPoint</Application>
  <PresentationFormat>Widescreen</PresentationFormat>
  <Paragraphs>112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-apple-system</vt:lpstr>
      <vt:lpstr>Arial</vt:lpstr>
      <vt:lpstr>Bahnschrift SemiBold SemiConden</vt:lpstr>
      <vt:lpstr>Bahnschrift SemiLight</vt:lpstr>
      <vt:lpstr>Calibri</vt:lpstr>
      <vt:lpstr>Office Theme</vt:lpstr>
      <vt:lpstr>Crafting an Effective Business Plan</vt:lpstr>
      <vt:lpstr>Learning Outputs</vt:lpstr>
      <vt:lpstr>Understanding a Business Plan</vt:lpstr>
      <vt:lpstr>Goals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Tips for Crafting a Business Plan</vt:lpstr>
      <vt:lpstr>Common Pitfalls to Avoid</vt:lpstr>
      <vt:lpstr>Evaluating Your Business Plan</vt:lpstr>
      <vt:lpstr>Activity</vt:lpstr>
      <vt:lpstr>Get Planning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Tulip Gonsalves</dc:creator>
  <cp:lastModifiedBy>Tulip Gonsalves</cp:lastModifiedBy>
  <cp:revision>14</cp:revision>
  <dcterms:created xsi:type="dcterms:W3CDTF">2023-08-28T15:06:23Z</dcterms:created>
  <dcterms:modified xsi:type="dcterms:W3CDTF">2024-10-01T17:58:32Z</dcterms:modified>
</cp:coreProperties>
</file>