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2" r:id="rId18"/>
    <p:sldId id="271" r:id="rId19"/>
    <p:sldId id="273" r:id="rId20"/>
    <p:sldId id="275" r:id="rId21"/>
    <p:sldId id="277" r:id="rId22"/>
    <p:sldId id="276" r:id="rId23"/>
  </p:sldIdLst>
  <p:sldSz cx="12192000" cy="6858000"/>
  <p:notesSz cx="6858000" cy="9144000"/>
  <p:defaultTextStyle>
    <a:defPPr>
      <a:defRPr lang="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0EA00"/>
    <a:srgbClr val="FFFF00"/>
    <a:srgbClr val="FFCC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a:p>
        </p:txBody>
      </p:sp>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C88425F-D865-A50C-BE6D-E0055F71BD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2428" y="5468505"/>
            <a:ext cx="3372673" cy="914837"/>
          </a:xfrm>
          <a:prstGeom prst="rect">
            <a:avLst/>
          </a:prstGeom>
        </p:spPr>
      </p:pic>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uffer.com/" TargetMode="External"/><Relationship Id="rId2" Type="http://schemas.openxmlformats.org/officeDocument/2006/relationships/hyperlink" Target="https://openai.com/dall-e-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hyperlink" Target="https://www.hootsuite.com/"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hyperlink" Target="https://www.peech-ai.com/" TargetMode="External"/><Relationship Id="rId2" Type="http://schemas.openxmlformats.org/officeDocument/2006/relationships/hyperlink" Target="https://livestorm.c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istia.com/" TargetMode="External"/><Relationship Id="rId2" Type="http://schemas.openxmlformats.org/officeDocument/2006/relationships/hyperlink" Target="https://www.youtube.com/"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s://www.shopify.com/" TargetMode="External"/><Relationship Id="rId2" Type="http://schemas.openxmlformats.org/officeDocument/2006/relationships/hyperlink" Target="https://www.wix.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rrd.co/" TargetMode="External"/><Relationship Id="rId2" Type="http://schemas.openxmlformats.org/officeDocument/2006/relationships/hyperlink" Target="https://squareup.com/us/en/ecommerce" TargetMode="External"/><Relationship Id="rId1" Type="http://schemas.openxmlformats.org/officeDocument/2006/relationships/slideLayout" Target="../slideLayouts/slideLayout2.xml"/><Relationship Id="rId4" Type="http://schemas.openxmlformats.org/officeDocument/2006/relationships/image" Target="../media/image11.webp"/></Relationships>
</file>

<file path=ppt/slides/_rels/slide16.xml.rels><?xml version="1.0" encoding="UTF-8" standalone="yes"?>
<Relationships xmlns="http://schemas.openxmlformats.org/package/2006/relationships"><Relationship Id="rId2" Type="http://schemas.openxmlformats.org/officeDocument/2006/relationships/hyperlink" Target="https://analytics.googl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hat.openai.com/auth/login" TargetMode="External"/><Relationship Id="rId2" Type="http://schemas.openxmlformats.org/officeDocument/2006/relationships/hyperlink" Target="https://ahrefs.com/"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manychat.com/" TargetMode="External"/><Relationship Id="rId4" Type="http://schemas.openxmlformats.org/officeDocument/2006/relationships/hyperlink" Target="https://bard.google.com/?hl=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enchmarkemail.com/" TargetMode="External"/><Relationship Id="rId2" Type="http://schemas.openxmlformats.org/officeDocument/2006/relationships/hyperlink" Target="https://unbounce.com/" TargetMode="External"/><Relationship Id="rId1" Type="http://schemas.openxmlformats.org/officeDocument/2006/relationships/slideLayout" Target="../slideLayouts/slideLayout2.xml"/><Relationship Id="rId5" Type="http://schemas.openxmlformats.org/officeDocument/2006/relationships/hyperlink" Target="https://www.activecampaign.com/" TargetMode="External"/><Relationship Id="rId4" Type="http://schemas.openxmlformats.org/officeDocument/2006/relationships/hyperlink" Target="https://mailchimp.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typeform.com/" TargetMode="External"/><Relationship Id="rId7" Type="http://schemas.openxmlformats.org/officeDocument/2006/relationships/image" Target="../media/image13.png"/><Relationship Id="rId2" Type="http://schemas.openxmlformats.org/officeDocument/2006/relationships/hyperlink" Target="https://www.google.com/forms/about/" TargetMode="External"/><Relationship Id="rId1" Type="http://schemas.openxmlformats.org/officeDocument/2006/relationships/slideLayout" Target="../slideLayouts/slideLayout2.xml"/><Relationship Id="rId6" Type="http://schemas.openxmlformats.org/officeDocument/2006/relationships/hyperlink" Target="https://www.grammarly.com/" TargetMode="External"/><Relationship Id="rId5" Type="http://schemas.openxmlformats.org/officeDocument/2006/relationships/hyperlink" Target="https://writesonic.com/" TargetMode="External"/><Relationship Id="rId4" Type="http://schemas.openxmlformats.org/officeDocument/2006/relationships/hyperlink" Target="https://www.jasper.a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loomly.com/" TargetMode="External"/><Relationship Id="rId13" Type="http://schemas.openxmlformats.org/officeDocument/2006/relationships/hyperlink" Target="https://www.clearscope.io/" TargetMode="External"/><Relationship Id="rId18" Type="http://schemas.openxmlformats.org/officeDocument/2006/relationships/hyperlink" Target="https://www.datanyze.com/" TargetMode="External"/><Relationship Id="rId3" Type="http://schemas.openxmlformats.org/officeDocument/2006/relationships/hyperlink" Target="https://followerwonk.com/" TargetMode="External"/><Relationship Id="rId21" Type="http://schemas.openxmlformats.org/officeDocument/2006/relationships/hyperlink" Target="https://www.visme.co/" TargetMode="External"/><Relationship Id="rId7" Type="http://schemas.openxmlformats.org/officeDocument/2006/relationships/hyperlink" Target="https://sproutsocial.com/" TargetMode="External"/><Relationship Id="rId12" Type="http://schemas.openxmlformats.org/officeDocument/2006/relationships/hyperlink" Target="https://moosend.com/" TargetMode="External"/><Relationship Id="rId17" Type="http://schemas.openxmlformats.org/officeDocument/2006/relationships/hyperlink" Target="https://clearbit.com/" TargetMode="External"/><Relationship Id="rId2" Type="http://schemas.openxmlformats.org/officeDocument/2006/relationships/hyperlink" Target="https://www.kissmetrics.io/" TargetMode="External"/><Relationship Id="rId16" Type="http://schemas.openxmlformats.org/officeDocument/2006/relationships/hyperlink" Target="https://www.hotjar.com/" TargetMode="External"/><Relationship Id="rId20" Type="http://schemas.openxmlformats.org/officeDocument/2006/relationships/hyperlink" Target="https://www.creatopy.com/" TargetMode="External"/><Relationship Id="rId1" Type="http://schemas.openxmlformats.org/officeDocument/2006/relationships/slideLayout" Target="../slideLayouts/slideLayout2.xml"/><Relationship Id="rId6" Type="http://schemas.openxmlformats.org/officeDocument/2006/relationships/hyperlink" Target="https://cofounderslab.com/" TargetMode="External"/><Relationship Id="rId11" Type="http://schemas.openxmlformats.org/officeDocument/2006/relationships/hyperlink" Target="https://www.lemlist.com/" TargetMode="External"/><Relationship Id="rId5" Type="http://schemas.openxmlformats.org/officeDocument/2006/relationships/hyperlink" Target="https://www.crazyegg.com/" TargetMode="External"/><Relationship Id="rId15" Type="http://schemas.openxmlformats.org/officeDocument/2006/relationships/hyperlink" Target="https://www.optimizely.com/" TargetMode="External"/><Relationship Id="rId10" Type="http://schemas.openxmlformats.org/officeDocument/2006/relationships/hyperlink" Target="https://sendgrid.com/" TargetMode="External"/><Relationship Id="rId19" Type="http://schemas.openxmlformats.org/officeDocument/2006/relationships/hyperlink" Target="https://www.optimonk.com/" TargetMode="External"/><Relationship Id="rId4" Type="http://schemas.openxmlformats.org/officeDocument/2006/relationships/hyperlink" Target="https://aioseo.com/" TargetMode="External"/><Relationship Id="rId9" Type="http://schemas.openxmlformats.org/officeDocument/2006/relationships/hyperlink" Target="https://audiense.com/" TargetMode="External"/><Relationship Id="rId14" Type="http://schemas.openxmlformats.org/officeDocument/2006/relationships/hyperlink" Target="https://www.semrush.com/" TargetMode="External"/><Relationship Id="rId22" Type="http://schemas.openxmlformats.org/officeDocument/2006/relationships/hyperlink" Target="https://venngage.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hyperlink" Target="https://www.canva.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lstStyle/>
          <a:p>
            <a:r xmlns:a="http://schemas.openxmlformats.org/drawingml/2006/main">
              <a:rPr lang="uk" dirty="0"/>
              <a:t>Інструменти цифрового маркетингу</a:t>
            </a:r>
          </a:p>
        </p:txBody>
      </p:sp>
      <p:sp>
        <p:nvSpPr>
          <p:cNvPr id="3" name="Subtitle 2">
            <a:extLst>
              <a:ext uri="{FF2B5EF4-FFF2-40B4-BE49-F238E27FC236}">
                <a16:creationId xmlns:a16="http://schemas.microsoft.com/office/drawing/2014/main" id="{4BA64DAD-9216-8FBB-3870-36681934341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86BA-3546-2E6E-9793-2A51FFD2C443}"/>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557B11EE-514E-4CD6-A1EF-660F7D7B34D3}"/>
              </a:ext>
            </a:extLst>
          </p:cNvPr>
          <p:cNvSpPr>
            <a:spLocks noGrp="1"/>
          </p:cNvSpPr>
          <p:nvPr>
            <p:ph idx="1"/>
          </p:nvPr>
        </p:nvSpPr>
        <p:spPr/>
        <p:txBody>
          <a:bodyPr>
            <a:normAutofit lnSpcReduction="10000"/>
          </a:bodyPr>
          <a:lstStyle/>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err="1">
                <a:effectLst/>
                <a:hlinkClick r:id="rId2"/>
              </a:rPr>
              <a:t>DALL·E </a:t>
            </a:r>
            <a:r xmlns:a="http://schemas.openxmlformats.org/drawingml/2006/main">
              <a:rPr lang="uk" b="0" i="0" dirty="0">
                <a:effectLst/>
              </a:rPr>
              <a:t>: модель штучного інтелекту, яка може генерувати зображення з текстових підказок. Ви можете використовувати </a:t>
            </a:r>
            <a:r xmlns:a="http://schemas.openxmlformats.org/drawingml/2006/main">
              <a:rPr lang="uk" b="0" i="0" dirty="0" err="1">
                <a:effectLst/>
              </a:rPr>
              <a:t>DALL·E </a:t>
            </a:r>
            <a:r xmlns:a="http://schemas.openxmlformats.org/drawingml/2006/main">
              <a:rPr lang="uk" b="0" i="0" dirty="0">
                <a:effectLst/>
              </a:rPr>
              <a:t>для створення унікальних та оригінальних зображень для свого вмісту, таких як ілюстрації, значки, меми тощо. Ви також можете поекспериментувати з різними підказками та подивитися, що </a:t>
            </a:r>
            <a:r xmlns:a="http://schemas.openxmlformats.org/drawingml/2006/main">
              <a:rPr lang="uk" b="0" i="0" dirty="0">
                <a:effectLst/>
              </a:rPr>
              <a:t>пропонує </a:t>
            </a:r>
            <a:r xmlns:a="http://schemas.openxmlformats.org/drawingml/2006/main">
              <a:rPr lang="uk" b="0" i="0" dirty="0" err="1">
                <a:effectLst/>
              </a:rPr>
              <a:t>DALL·E .</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a:effectLst/>
                <a:hlinkClick r:id="rId3"/>
              </a:rPr>
              <a:t>Буфер </a:t>
            </a:r>
            <a:r xmlns:a="http://schemas.openxmlformats.org/drawingml/2006/main">
              <a:rPr lang="uk" b="0" i="0" dirty="0">
                <a:effectLst/>
              </a:rPr>
              <a:t>: інструмент керування соціальними мережами, який допомагає планувати публікації, аналізувати ефективність і взаємодіяти з аудиторією. Ви можете використовувати Buffer, щоб планувати та публікувати свій вміст на кількох соціальних платформах, таких як Facebook, Twitter, Instagram, LinkedIn тощо. Ви також можете відстежувати своє охоплення, покази, кліки, оцінки "подобається", коментарі та поширення.</a:t>
            </a:r>
          </a:p>
          <a:p>
            <a:endParaRPr lang="en-GB" dirty="0"/>
          </a:p>
        </p:txBody>
      </p:sp>
    </p:spTree>
    <p:extLst>
      <p:ext uri="{BB962C8B-B14F-4D97-AF65-F5344CB8AC3E}">
        <p14:creationId xmlns:p14="http://schemas.microsoft.com/office/powerpoint/2010/main" val="111551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BB49-57EB-0DDC-6E06-C386F1055829}"/>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C80F9207-3F97-B9FB-4F88-E9F415CE2E6A}"/>
              </a:ext>
            </a:extLst>
          </p:cNvPr>
          <p:cNvSpPr>
            <a:spLocks noGrp="1"/>
          </p:cNvSpPr>
          <p:nvPr>
            <p:ph idx="1"/>
          </p:nvPr>
        </p:nvSpPr>
        <p:spPr>
          <a:xfrm>
            <a:off x="838200" y="1825625"/>
            <a:ext cx="6485965" cy="4351338"/>
          </a:xfrm>
        </p:spPr>
        <p:txBody>
          <a:bodyPr>
            <a:normAutofit fontScale="85000" lnSpcReduction="20000"/>
          </a:bodyPr>
          <a:lstStyle/>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a:effectLst/>
                <a:hlinkClick r:id="rId2"/>
              </a:rPr>
              <a:t>Hootsuite </a:t>
            </a:r>
            <a:r xmlns:a="http://schemas.openxmlformats.org/drawingml/2006/main">
              <a:rPr lang="uk" b="0" i="0" dirty="0">
                <a:effectLst/>
              </a:rPr>
              <a:t>: ще один інструмент керування соціальними медіа, який пропонує подібні функції, що й Buffer, а також додаткові інтеграції та розширену аналітику. Ви можете використовувати Hootsuite, щоб керувати своїми обліковими записами в соціальних мережах з однієї інформаційної панелі, відстежувати згадування свого бренду та ключові слова, а також створювати звіти та статистичні дані.</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a:effectLst/>
                <a:hlinkClick r:id="rId3"/>
              </a:rPr>
              <a:t>Zoom </a:t>
            </a:r>
            <a:r xmlns:a="http://schemas.openxmlformats.org/drawingml/2006/main">
              <a:rPr lang="uk" b="0" i="0" dirty="0">
                <a:effectLst/>
              </a:rPr>
              <a:t>: інструмент для відеоконференцій, який дозволяє проводити вебінари, зустрічі та онлайн-події. Ви можете використовувати Zoom, щоб спілкуватися зі своїми клієнтами, потенційними клієнтами, партнерами та членами команди в режимі реального часу. Ви також можете ділитися своїм екраном, записувати сеанси та спілкуватися в чаті з учасниками.</a:t>
            </a:r>
          </a:p>
          <a:p>
            <a:endParaRPr lang="en-GB" dirty="0"/>
          </a:p>
        </p:txBody>
      </p:sp>
      <p:pic>
        <p:nvPicPr>
          <p:cNvPr id="5" name="Picture 4">
            <a:extLst>
              <a:ext uri="{FF2B5EF4-FFF2-40B4-BE49-F238E27FC236}">
                <a16:creationId xmlns:a16="http://schemas.microsoft.com/office/drawing/2014/main" id="{AE4F1728-D42B-E82D-B3CA-916CE06FB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918" y="2528046"/>
            <a:ext cx="3712882" cy="2227729"/>
          </a:xfrm>
          <a:prstGeom prst="rect">
            <a:avLst/>
          </a:prstGeom>
          <a:ln>
            <a:noFill/>
          </a:ln>
          <a:effectLst>
            <a:softEdge rad="112500"/>
          </a:effectLst>
        </p:spPr>
      </p:pic>
    </p:spTree>
    <p:extLst>
      <p:ext uri="{BB962C8B-B14F-4D97-AF65-F5344CB8AC3E}">
        <p14:creationId xmlns:p14="http://schemas.microsoft.com/office/powerpoint/2010/main" val="262922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7C0D-2D69-8852-73E2-DBE365365E04}"/>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723C408C-3045-60A8-A221-88879196D9EB}"/>
              </a:ext>
            </a:extLst>
          </p:cNvPr>
          <p:cNvSpPr>
            <a:spLocks noGrp="1"/>
          </p:cNvSpPr>
          <p:nvPr>
            <p:ph idx="1"/>
          </p:nvPr>
        </p:nvSpPr>
        <p:spPr/>
        <p:txBody>
          <a:bodyPr>
            <a:normAutofit lnSpcReduction="10000"/>
          </a:bodyPr>
          <a:lstStyle/>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err="1">
                <a:effectLst/>
                <a:hlinkClick r:id="rId2"/>
              </a:rPr>
              <a:t>Livestorm </a:t>
            </a:r>
            <a:r xmlns:a="http://schemas.openxmlformats.org/drawingml/2006/main">
              <a:rPr lang="uk" b="0" i="0" dirty="0">
                <a:effectLst/>
              </a:rPr>
              <a:t>: платформа для вебінарів, яка допомагає створювати захоплюючі та інтерактивні вебінари з такими функціями, як опитування, чат, запитання та відповіді тощо. Ви можете використовувати </a:t>
            </a:r>
            <a:r xmlns:a="http://schemas.openxmlformats.org/drawingml/2006/main">
              <a:rPr lang="uk" b="0" i="0" dirty="0" err="1">
                <a:effectLst/>
              </a:rPr>
              <a:t>Livestorm </a:t>
            </a:r>
            <a:r xmlns:a="http://schemas.openxmlformats.org/drawingml/2006/main">
              <a:rPr lang="uk" b="0" i="0" dirty="0">
                <a:effectLst/>
              </a:rPr>
              <a:t>для проведення вебінарів у прямому ефірі або за запитом для вашої аудиторії. Ви також можете інтегрувати </a:t>
            </a:r>
            <a:r xmlns:a="http://schemas.openxmlformats.org/drawingml/2006/main">
              <a:rPr lang="uk" b="0" i="0" dirty="0" err="1">
                <a:effectLst/>
              </a:rPr>
              <a:t>Livestorm </a:t>
            </a:r>
            <a:r xmlns:a="http://schemas.openxmlformats.org/drawingml/2006/main">
              <a:rPr lang="uk" b="0" i="0" dirty="0">
                <a:effectLst/>
              </a:rPr>
              <a:t>зі своїми інструментами електронного маркетингу та інструментами CRM, щоб автоматизувати кампанії вебінарів.</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err="1">
                <a:effectLst/>
                <a:hlinkClick r:id="rId3"/>
              </a:rPr>
              <a:t>Peech </a:t>
            </a:r>
            <a:r xmlns:a="http://schemas.openxmlformats.org/drawingml/2006/main">
              <a:rPr lang="uk" b="0" i="0" dirty="0">
                <a:effectLst/>
              </a:rPr>
              <a:t>: інструмент для створення відео, який використовує AI для перетворення вашого тексту на відео професійного вигляду. Ви можете використовувати </a:t>
            </a:r>
            <a:r xmlns:a="http://schemas.openxmlformats.org/drawingml/2006/main">
              <a:rPr lang="uk" b="0" i="0" dirty="0" err="1">
                <a:effectLst/>
              </a:rPr>
              <a:t>Peech </a:t>
            </a:r>
            <a:r xmlns:a="http://schemas.openxmlformats.org/drawingml/2006/main">
              <a:rPr lang="uk" b="0" i="0" dirty="0">
                <a:effectLst/>
              </a:rPr>
              <a:t>для створення відео для свого веб-сайту та соціальних мереж за лічені хвилини. Ви також можете вибрати різні стилі, музику, озвучку та анімацію.</a:t>
            </a:r>
          </a:p>
          <a:p>
            <a:endParaRPr lang="en-GB" dirty="0"/>
          </a:p>
        </p:txBody>
      </p:sp>
    </p:spTree>
    <p:extLst>
      <p:ext uri="{BB962C8B-B14F-4D97-AF65-F5344CB8AC3E}">
        <p14:creationId xmlns:p14="http://schemas.microsoft.com/office/powerpoint/2010/main" val="246456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A05E-ADA8-F7E3-1AFF-3339DABB4435}"/>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13060F88-1BAD-CD67-9A5C-3FD5785BE43A}"/>
              </a:ext>
            </a:extLst>
          </p:cNvPr>
          <p:cNvSpPr>
            <a:spLocks noGrp="1"/>
          </p:cNvSpPr>
          <p:nvPr>
            <p:ph idx="1"/>
          </p:nvPr>
        </p:nvSpPr>
        <p:spPr>
          <a:xfrm>
            <a:off x="838200" y="1825625"/>
            <a:ext cx="6261847" cy="4351338"/>
          </a:xfrm>
        </p:spPr>
        <p:txBody>
          <a:bodyPr>
            <a:normAutofit fontScale="92500" lnSpcReduction="20000"/>
          </a:bodyPr>
          <a:lstStyle/>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a:effectLst/>
                <a:hlinkClick r:id="rId2"/>
              </a:rPr>
              <a:t>YouTube </a:t>
            </a:r>
            <a:r xmlns:a="http://schemas.openxmlformats.org/drawingml/2006/main">
              <a:rPr lang="uk" b="0" i="0" dirty="0">
                <a:effectLst/>
              </a:rPr>
              <a:t>: найпопулярніша платформа для розміщення та обміну відео у світі. Ви можете використовувати YouTube, щоб завантажити свої відео та охопити глобальну аудиторію. Ви також можете монетизувати свої відео за допомогою реклами або членства.</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err="1">
                <a:effectLst/>
                <a:hlinkClick r:id="rId3"/>
              </a:rPr>
              <a:t>Wistia </a:t>
            </a:r>
            <a:r xmlns:a="http://schemas.openxmlformats.org/drawingml/2006/main">
              <a:rPr lang="uk" b="0" i="0" dirty="0">
                <a:effectLst/>
              </a:rPr>
              <a:t>: платформа відеохостингу, яка пропонує більше контролю та налаштування ваших відео, а також аналітичні та маркетингові функції. Ви можете використовувати </a:t>
            </a:r>
            <a:r xmlns:a="http://schemas.openxmlformats.org/drawingml/2006/main">
              <a:rPr lang="uk" b="0" i="0" dirty="0" err="1">
                <a:effectLst/>
              </a:rPr>
              <a:t>Wistia </a:t>
            </a:r>
            <a:r xmlns:a="http://schemas.openxmlformats.org/drawingml/2006/main">
              <a:rPr lang="uk" b="0" i="0" dirty="0">
                <a:effectLst/>
              </a:rPr>
              <a:t>, щоб вставляти свої відео на свій веб-сайт і оптимізувати їх для SEO. Ви також можете залучати потенційних клієнтів за допомогою форм або закликів до дії у своїх відео.</a:t>
            </a:r>
          </a:p>
          <a:p>
            <a:endParaRPr lang="en-GB" dirty="0"/>
          </a:p>
        </p:txBody>
      </p:sp>
      <p:pic>
        <p:nvPicPr>
          <p:cNvPr id="5" name="Picture 4">
            <a:extLst>
              <a:ext uri="{FF2B5EF4-FFF2-40B4-BE49-F238E27FC236}">
                <a16:creationId xmlns:a16="http://schemas.microsoft.com/office/drawing/2014/main" id="{629770FB-7D8D-4CF8-C681-8E8D782D3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889" y="2510119"/>
            <a:ext cx="4560417" cy="2382818"/>
          </a:xfrm>
          <a:prstGeom prst="rect">
            <a:avLst/>
          </a:prstGeom>
          <a:ln>
            <a:noFill/>
          </a:ln>
          <a:effectLst>
            <a:softEdge rad="112500"/>
          </a:effectLst>
        </p:spPr>
      </p:pic>
    </p:spTree>
    <p:extLst>
      <p:ext uri="{BB962C8B-B14F-4D97-AF65-F5344CB8AC3E}">
        <p14:creationId xmlns:p14="http://schemas.microsoft.com/office/powerpoint/2010/main" val="152211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6833-4DC3-AD20-B3F8-D3B5CFCB52EE}"/>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19C30479-9997-D9A9-9510-08AD86DF01DE}"/>
              </a:ext>
            </a:extLst>
          </p:cNvPr>
          <p:cNvSpPr>
            <a:spLocks noGrp="1"/>
          </p:cNvSpPr>
          <p:nvPr>
            <p:ph idx="1"/>
          </p:nvPr>
        </p:nvSpPr>
        <p:spPr/>
        <p:txBody>
          <a:bodyPr>
            <a:normAutofit lnSpcReduction="10000"/>
          </a:bodyPr>
          <a:lstStyle/>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err="1">
                <a:effectLst/>
                <a:hlinkClick r:id="rId2"/>
              </a:rPr>
              <a:t>Wix </a:t>
            </a:r>
            <a:r xmlns:a="http://schemas.openxmlformats.org/drawingml/2006/main">
              <a:rPr lang="uk" b="0" i="0" dirty="0">
                <a:effectLst/>
              </a:rPr>
              <a:t>: конструктор веб-сайтів, який дозволяє створювати красиві та адаптивні веб-сайти без програмування. Ви можете використовувати </a:t>
            </a:r>
            <a:r xmlns:a="http://schemas.openxmlformats.org/drawingml/2006/main">
              <a:rPr lang="uk" b="0" i="0" dirty="0" err="1">
                <a:effectLst/>
              </a:rPr>
              <a:t>Wix </a:t>
            </a:r>
            <a:r xmlns:a="http://schemas.openxmlformats.org/drawingml/2006/main">
              <a:rPr lang="uk" b="0" i="0" dirty="0">
                <a:effectLst/>
              </a:rPr>
              <a:t>для створення веб-сайту за допомогою інструментів перетягування або вибирати із сотень шаблонів. Ви також можете додавати такі функції, як блоги, магазини електронної комерції, контактні форми тощо.</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a:effectLst/>
                <a:hlinkClick r:id="rId3"/>
              </a:rPr>
              <a:t>Shopify </a:t>
            </a:r>
            <a:r xmlns:a="http://schemas.openxmlformats.org/drawingml/2006/main">
              <a:rPr lang="uk" b="0" i="0" dirty="0">
                <a:effectLst/>
              </a:rPr>
              <a:t>: платформа електронної комерції, яка допомагає вам продавати свої продукти онлайн за допомогою таких функцій, як керування запасами, обробка платежів і маркетингові інструменти. Ви можете використовувати Shopify, щоб створити свій онлайн-магазин і налаштувати його за допомогою тем і програм. Ви також можете інтегрувати Shopify з іншими платформами, такими як Facebook Shops або Instagram Shopping.</a:t>
            </a:r>
          </a:p>
          <a:p>
            <a:endParaRPr lang="en-GB" dirty="0"/>
          </a:p>
        </p:txBody>
      </p:sp>
    </p:spTree>
    <p:extLst>
      <p:ext uri="{BB962C8B-B14F-4D97-AF65-F5344CB8AC3E}">
        <p14:creationId xmlns:p14="http://schemas.microsoft.com/office/powerpoint/2010/main" val="197492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73EE-04AB-6B70-069F-9FB0DC2C3596}"/>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234495C6-EA78-C6C6-CE15-DB5412348020}"/>
              </a:ext>
            </a:extLst>
          </p:cNvPr>
          <p:cNvSpPr>
            <a:spLocks noGrp="1"/>
          </p:cNvSpPr>
          <p:nvPr>
            <p:ph idx="1"/>
          </p:nvPr>
        </p:nvSpPr>
        <p:spPr>
          <a:xfrm>
            <a:off x="838200" y="1825625"/>
            <a:ext cx="5634318" cy="4351338"/>
          </a:xfrm>
        </p:spPr>
        <p:txBody>
          <a:bodyPr>
            <a:normAutofit fontScale="85000" lnSpcReduction="20000"/>
          </a:bodyPr>
          <a:lstStyle/>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err="1">
                <a:effectLst/>
                <a:hlinkClick r:id="rId2"/>
              </a:rPr>
              <a:t>Squareup </a:t>
            </a:r>
            <a:r xmlns:a="http://schemas.openxmlformats.org/drawingml/2006/main">
              <a:rPr lang="uk" b="0" i="0" dirty="0">
                <a:effectLst/>
              </a:rPr>
              <a:t>: ще одна платформа електронної комерції, яка також пропонує рішення для торговельних точок для звичайних підприємств. Ви можете використовувати </a:t>
            </a:r>
            <a:r xmlns:a="http://schemas.openxmlformats.org/drawingml/2006/main">
              <a:rPr lang="uk" b="0" i="0" dirty="0" err="1">
                <a:effectLst/>
              </a:rPr>
              <a:t>Squareup </a:t>
            </a:r>
            <a:r xmlns:a="http://schemas.openxmlformats.org/drawingml/2006/main">
              <a:rPr lang="uk" b="0" i="0" dirty="0">
                <a:effectLst/>
              </a:rPr>
              <a:t>для прийому платежів онлайн або особисто за допомогою пристрою для читання карток або мобільного пристрою. Ви також можете керувати своїм інвентарем, рахунками-фактурами, квитанціями та звітами.</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err="1">
                <a:effectLst/>
                <a:hlinkClick r:id="rId3"/>
              </a:rPr>
              <a:t>Carrd </a:t>
            </a:r>
            <a:r xmlns:a="http://schemas.openxmlformats.org/drawingml/2006/main">
              <a:rPr lang="uk" b="0" i="0" dirty="0">
                <a:effectLst/>
              </a:rPr>
              <a:t>: Конструктор цільових сторінок, який допомагає створювати прості та привабливі односторінкові веб-сайти. Ви можете використовувати </a:t>
            </a:r>
            <a:r xmlns:a="http://schemas.openxmlformats.org/drawingml/2006/main">
              <a:rPr lang="uk" b="0" i="0" dirty="0" err="1">
                <a:effectLst/>
              </a:rPr>
              <a:t>Carrd </a:t>
            </a:r>
            <a:r xmlns:a="http://schemas.openxmlformats.org/drawingml/2006/main">
              <a:rPr lang="uk" b="0" i="0" dirty="0">
                <a:effectLst/>
              </a:rPr>
              <a:t>для демонстрації своїх продуктів чи послуг або збору потенційних клієнтів чи відгуків від відвідувачів. Ви також можете вибрати з десятків шаблонів або почати з нуля.</a:t>
            </a:r>
          </a:p>
          <a:p>
            <a:endParaRPr lang="en-GB" dirty="0"/>
          </a:p>
        </p:txBody>
      </p:sp>
      <p:pic>
        <p:nvPicPr>
          <p:cNvPr id="5" name="Picture 4">
            <a:extLst>
              <a:ext uri="{FF2B5EF4-FFF2-40B4-BE49-F238E27FC236}">
                <a16:creationId xmlns:a16="http://schemas.microsoft.com/office/drawing/2014/main" id="{79B0BBDB-52CC-86DD-6933-F586476C9FC4}"/>
              </a:ext>
            </a:extLst>
          </p:cNvPr>
          <p:cNvPicPr>
            <a:picLocks noChangeAspect="1"/>
          </p:cNvPicPr>
          <p:nvPr/>
        </p:nvPicPr>
        <p:blipFill rotWithShape="1">
          <a:blip r:embed="rId4">
            <a:extLst>
              <a:ext uri="{28A0092B-C50C-407E-A947-70E740481C1C}">
                <a14:useLocalDpi xmlns:a14="http://schemas.microsoft.com/office/drawing/2010/main" val="0"/>
              </a:ext>
            </a:extLst>
          </a:blip>
          <a:srcRect b="7017"/>
          <a:stretch/>
        </p:blipFill>
        <p:spPr>
          <a:xfrm>
            <a:off x="6653678" y="1997590"/>
            <a:ext cx="5341097" cy="4007407"/>
          </a:xfrm>
          <a:prstGeom prst="rect">
            <a:avLst/>
          </a:prstGeom>
          <a:ln>
            <a:noFill/>
          </a:ln>
          <a:effectLst>
            <a:softEdge rad="112500"/>
          </a:effectLst>
        </p:spPr>
      </p:pic>
    </p:spTree>
    <p:extLst>
      <p:ext uri="{BB962C8B-B14F-4D97-AF65-F5344CB8AC3E}">
        <p14:creationId xmlns:p14="http://schemas.microsoft.com/office/powerpoint/2010/main" val="270913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BA13-2C21-A4C8-D2CB-2E6A8BA30049}"/>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BAFCA902-730F-9C63-A57D-6568BA3F9BC2}"/>
              </a:ext>
            </a:extLst>
          </p:cNvPr>
          <p:cNvSpPr>
            <a:spLocks noGrp="1"/>
          </p:cNvSpPr>
          <p:nvPr>
            <p:ph idx="1"/>
          </p:nvPr>
        </p:nvSpPr>
        <p:spPr/>
        <p:txBody>
          <a:bodyPr>
            <a:normAutofit lnSpcReduction="10000"/>
          </a:bodyPr>
          <a:lstStyle/>
          <a:p>
            <a:pPr xmlns:a="http://schemas.openxmlformats.org/drawingml/2006/main" marL="0" indent="0" algn="just">
              <a:lnSpc>
                <a:spcPct val="120000"/>
              </a:lnSpc>
              <a:buNone/>
            </a:pPr>
            <a:r xmlns:a="http://schemas.openxmlformats.org/drawingml/2006/main" xmlns:r="http://schemas.openxmlformats.org/officeDocument/2006/relationships">
              <a:rPr lang="uk" dirty="0">
                <a:effectLst/>
                <a:hlinkClick r:id="rId2"/>
              </a:rPr>
              <a:t>Google Analytics </a:t>
            </a:r>
            <a:r xmlns:a="http://schemas.openxmlformats.org/drawingml/2006/main">
              <a:rPr lang="uk" dirty="0">
                <a:effectLst/>
              </a:rPr>
              <a:t>надає огляд трафіку вашого веб-сайту, щоб отримати уявлення про те, хто відвідує ваш сайт і які стратегії працюють найкраще. Припустімо, ви помітили, що отримуєте багато трафіку з високою конверсією від кампанії в Instagram. Ви точно захочете витрачати більше на рекламу в Instagram, а не на азартні ігри у Facebook чи Twitter. Вам не потрібно точно знати, що ви робите, щоб почати, але чим раніше ви це активуєте, тим краще. Він негайно почне збирати цінну інформацію, яку ви можете використовувати у своїх інтересах.</a:t>
            </a:r>
          </a:p>
          <a:p>
            <a:endParaRPr lang="en-GB" dirty="0"/>
          </a:p>
        </p:txBody>
      </p:sp>
    </p:spTree>
    <p:extLst>
      <p:ext uri="{BB962C8B-B14F-4D97-AF65-F5344CB8AC3E}">
        <p14:creationId xmlns:p14="http://schemas.microsoft.com/office/powerpoint/2010/main" val="251337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1F5C-0D3B-502A-0509-24744DC4B846}"/>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3DA56679-74BE-E600-149E-4B38B95E66BA}"/>
              </a:ext>
            </a:extLst>
          </p:cNvPr>
          <p:cNvSpPr>
            <a:spLocks noGrp="1"/>
          </p:cNvSpPr>
          <p:nvPr>
            <p:ph idx="1"/>
          </p:nvPr>
        </p:nvSpPr>
        <p:spPr>
          <a:xfrm>
            <a:off x="838200" y="1825625"/>
            <a:ext cx="6530788" cy="4351338"/>
          </a:xfrm>
        </p:spPr>
        <p:txBody>
          <a:bodyPr>
            <a:normAutofit fontScale="85000" lnSpcReduction="20000"/>
          </a:bodyPr>
          <a:lstStyle/>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a:hlinkClick r:id="rId2"/>
              </a:rPr>
              <a:t>Безкоштовні інструменти SEO </a:t>
            </a:r>
            <a:r xmlns:a="http://schemas.openxmlformats.org/drawingml/2006/main" xmlns:r="http://schemas.openxmlformats.org/officeDocument/2006/relationships">
              <a:rPr lang="uk" dirty="0" err="1">
                <a:hlinkClick r:id="rId2"/>
              </a:rPr>
              <a:t>Ahrefs </a:t>
            </a:r>
            <a:r xmlns:a="http://schemas.openxmlformats.org/drawingml/2006/main">
              <a:rPr lang="uk" dirty="0"/>
              <a:t>: набір безкоштовних інструментів SEO, які допомагають оптимізувати ваш веб-сайт для пошукових систем, наприклад дослідження ключових слів, аудит сайту, відстеження рейтингу тощо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a:effectLst/>
                <a:hlinkClick r:id="rId3"/>
              </a:rPr>
              <a:t>ChatGPT </a:t>
            </a:r>
            <a:r xmlns:a="http://schemas.openxmlformats.org/drawingml/2006/main">
              <a:rPr lang="uk" b="0" i="0" dirty="0">
                <a:effectLst/>
              </a:rPr>
              <a:t>: чат-бот AI, який може спілкуватися з вашими клієнтами природною мовою та відповідати на їхні запити.</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a:effectLst/>
                <a:hlinkClick r:id="rId4"/>
              </a:rPr>
              <a:t>Google Bard </a:t>
            </a:r>
            <a:r xmlns:a="http://schemas.openxmlformats.org/drawingml/2006/main">
              <a:rPr lang="uk" b="0" i="0" dirty="0">
                <a:effectLst/>
              </a:rPr>
              <a:t>: ще один чат-бот зі штучним інтелектом, який також може генерувати вірші, оповідання, жарти та інший творчий вміст на основі вашого введення.</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err="1">
                <a:hlinkClick r:id="rId5"/>
              </a:rPr>
              <a:t>Manychat </a:t>
            </a:r>
            <a:r xmlns:a="http://schemas.openxmlformats.org/drawingml/2006/main">
              <a:rPr lang="uk" dirty="0"/>
              <a:t>: Конструктор чат-ботів, який допомагає вам створювати власні чат-боти для різних платформ, таких як Facebook Messenger, WhatsApp, SMS та електронна пошта </a:t>
            </a:r>
            <a:r xmlns:a="http://schemas.openxmlformats.org/drawingml/2006/main">
              <a:rPr lang="uk" b="0" i="0" dirty="0">
                <a:effectLst/>
              </a:rPr>
              <a:t>.</a:t>
            </a:r>
          </a:p>
          <a:p>
            <a:endParaRPr lang="en-GB" dirty="0"/>
          </a:p>
        </p:txBody>
      </p:sp>
      <p:pic>
        <p:nvPicPr>
          <p:cNvPr id="5" name="Picture 4">
            <a:extLst>
              <a:ext uri="{FF2B5EF4-FFF2-40B4-BE49-F238E27FC236}">
                <a16:creationId xmlns:a16="http://schemas.microsoft.com/office/drawing/2014/main" id="{4E2238C6-748F-8261-A122-1DAF8E94BB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9474" y="2745815"/>
            <a:ext cx="4463925" cy="2510958"/>
          </a:xfrm>
          <a:prstGeom prst="rect">
            <a:avLst/>
          </a:prstGeom>
          <a:ln>
            <a:noFill/>
          </a:ln>
          <a:effectLst>
            <a:softEdge rad="112500"/>
          </a:effectLst>
        </p:spPr>
      </p:pic>
    </p:spTree>
    <p:extLst>
      <p:ext uri="{BB962C8B-B14F-4D97-AF65-F5344CB8AC3E}">
        <p14:creationId xmlns:p14="http://schemas.microsoft.com/office/powerpoint/2010/main" val="216515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8B54-F341-D0B7-C3F7-DCC78744FCFE}"/>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06B349A9-9730-E5EC-8684-1AE9896F35FD}"/>
              </a:ext>
            </a:extLst>
          </p:cNvPr>
          <p:cNvSpPr>
            <a:spLocks noGrp="1"/>
          </p:cNvSpPr>
          <p:nvPr>
            <p:ph idx="1"/>
          </p:nvPr>
        </p:nvSpPr>
        <p:spPr/>
        <p:txBody>
          <a:bodyPr>
            <a:normAutofit fontScale="92500" lnSpcReduction="10000"/>
          </a:bodyPr>
          <a:lstStyle/>
          <a:p>
            <a:pPr xmlns:a="http://schemas.openxmlformats.org/drawingml/2006/main" algn="just"/>
            <a:r xmlns:a="http://schemas.openxmlformats.org/drawingml/2006/main" xmlns:r="http://schemas.openxmlformats.org/officeDocument/2006/relationships">
              <a:rPr lang="uk" b="0" i="0" dirty="0" err="1">
                <a:effectLst/>
                <a:hlinkClick r:id="rId2"/>
              </a:rPr>
              <a:t>Unbounce </a:t>
            </a:r>
            <a:r xmlns:a="http://schemas.openxmlformats.org/drawingml/2006/main">
              <a:rPr lang="uk" b="0" i="0" dirty="0">
                <a:effectLst/>
              </a:rPr>
              <a:t>: конструктор цільових сторінок, який пропонує більше можливостей і гнучкості, ніж </a:t>
            </a:r>
            <a:r xmlns:a="http://schemas.openxmlformats.org/drawingml/2006/main">
              <a:rPr lang="uk" b="0" i="0" dirty="0" err="1">
                <a:effectLst/>
              </a:rPr>
              <a:t>Carrd </a:t>
            </a:r>
            <a:r xmlns:a="http://schemas.openxmlformats.org/drawingml/2006/main">
              <a:rPr lang="uk" b="0" i="0" dirty="0">
                <a:effectLst/>
              </a:rPr>
              <a:t>, як-от A/B-тестування, спливаючі вікна та закріплені панелі. Ви можете використовувати </a:t>
            </a:r>
            <a:r xmlns:a="http://schemas.openxmlformats.org/drawingml/2006/main">
              <a:rPr lang="uk" b="0" i="0" dirty="0" err="1">
                <a:effectLst/>
              </a:rPr>
              <a:t>Unbounce </a:t>
            </a:r>
            <a:r xmlns:a="http://schemas.openxmlformats.org/drawingml/2006/main">
              <a:rPr lang="uk" b="0" i="0" dirty="0">
                <a:effectLst/>
              </a:rPr>
              <a:t>для створення цільових сторінок із високою кількістю конверсій для своїх кампаній. Ви також можете оптимізувати свої сторінки для швидкості, SEO та мобільних пристроїв.</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a:hlinkClick r:id="rId3"/>
              </a:rPr>
              <a:t>Еталонна електронна пошта </a:t>
            </a:r>
            <a:r xmlns:a="http://schemas.openxmlformats.org/drawingml/2006/main">
              <a:rPr lang="uk" dirty="0"/>
              <a:t>: інструмент маркетингу електронною поштою, який допомагає вам створювати та надсилати красиві інформаційні бюлетені своїм передплатникам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a:hlinkClick r:id="rId4"/>
              </a:rPr>
              <a:t>Mailchimp </a:t>
            </a:r>
            <a:r xmlns:a="http://schemas.openxmlformats.org/drawingml/2006/main">
              <a:rPr lang="uk" dirty="0"/>
              <a:t>: ще один інструмент електронного маркетингу, який пропонує більше функцій та інтеграцій, ніж Benchmark Email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err="1">
                <a:effectLst/>
                <a:hlinkClick r:id="rId5"/>
              </a:rPr>
              <a:t>ActiveCampaign </a:t>
            </a:r>
            <a:r xmlns:a="http://schemas.openxmlformats.org/drawingml/2006/main">
              <a:rPr lang="uk" b="0" i="0" dirty="0">
                <a:effectLst/>
              </a:rPr>
              <a:t>: інструмент маркетингу електронною поштою, який також пропонує функції CRM і автоматизації маркетингу, щоб допомогти вам розвивати потенційних клієнтів і клієнтів.</a:t>
            </a:r>
          </a:p>
          <a:p>
            <a:pPr algn="just"/>
            <a:endParaRPr lang="en-GB" b="0" i="0" dirty="0">
              <a:effectLst/>
            </a:endParaRPr>
          </a:p>
          <a:p>
            <a:endParaRPr lang="en-GB" dirty="0"/>
          </a:p>
        </p:txBody>
      </p:sp>
    </p:spTree>
    <p:extLst>
      <p:ext uri="{BB962C8B-B14F-4D97-AF65-F5344CB8AC3E}">
        <p14:creationId xmlns:p14="http://schemas.microsoft.com/office/powerpoint/2010/main" val="268567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D941-2226-BD8F-B4DB-512F7F1E726D}"/>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B872FC0E-052A-2E23-04E1-2548FE4B4D17}"/>
              </a:ext>
            </a:extLst>
          </p:cNvPr>
          <p:cNvSpPr>
            <a:spLocks noGrp="1"/>
          </p:cNvSpPr>
          <p:nvPr>
            <p:ph idx="1"/>
          </p:nvPr>
        </p:nvSpPr>
        <p:spPr>
          <a:xfrm>
            <a:off x="838200" y="1825625"/>
            <a:ext cx="6736976" cy="4351338"/>
          </a:xfrm>
        </p:spPr>
        <p:txBody>
          <a:bodyPr>
            <a:normAutofit fontScale="77500" lnSpcReduction="20000"/>
          </a:bodyPr>
          <a:lstStyle/>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a:hlinkClick r:id="rId2"/>
              </a:rPr>
              <a:t>Google Forms </a:t>
            </a:r>
            <a:r xmlns:a="http://schemas.openxmlformats.org/drawingml/2006/main">
              <a:rPr lang="uk" dirty="0"/>
              <a:t>: безкоштовний конструктор онлайн-форм, який дозволяє створювати опитування, тести, форми відгуків тощо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err="1">
                <a:hlinkClick r:id="rId3"/>
              </a:rPr>
              <a:t>Typeform </a:t>
            </a:r>
            <a:r xmlns:a="http://schemas.openxmlformats.org/drawingml/2006/main">
              <a:rPr lang="uk" dirty="0"/>
              <a:t>: онлайн-конструктор форм, який пропонує більше інтерактивності та варіантів дизайну, ніж Google Forms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b="0" i="0" dirty="0">
                <a:effectLst/>
                <a:hlinkClick r:id="rId4"/>
              </a:rPr>
              <a:t>Jasper </a:t>
            </a:r>
            <a:r xmlns:a="http://schemas.openxmlformats.org/drawingml/2006/main">
              <a:rPr lang="uk" b="0" i="0" dirty="0">
                <a:effectLst/>
              </a:rPr>
              <a:t>: інструмент для написання контенту на базі ШІ, який допомагає писати дописи в блогах, статті, електронні листи, підписи в соціальних мережах тощо.</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err="1">
                <a:hlinkClick r:id="rId5"/>
              </a:rPr>
              <a:t>Writesonic </a:t>
            </a:r>
            <a:r xmlns:a="http://schemas.openxmlformats.org/drawingml/2006/main">
              <a:rPr lang="uk" dirty="0"/>
              <a:t>: ще один інструмент для написання контенту на основі штучного інтелекту, який пропонує подібні функції до Jasper, а також більше шаблонів та інтеграцій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a:hlinkClick r:id="rId6"/>
              </a:rPr>
              <a:t>Grammarly </a:t>
            </a:r>
            <a:r xmlns:a="http://schemas.openxmlformats.org/drawingml/2006/main">
              <a:rPr lang="uk" dirty="0"/>
              <a:t>: помічник з письма на основі штучного інтелекту, який допомагає покращити граматику, орфографію, пунктуацію, тон і чіткість вашого письма </a:t>
            </a:r>
            <a:r xmlns:a="http://schemas.openxmlformats.org/drawingml/2006/main">
              <a:rPr lang="uk" baseline="30000" dirty="0"/>
              <a:t>.</a:t>
            </a:r>
            <a:endParaRPr xmlns:a="http://schemas.openxmlformats.org/drawingml/2006/main" lang="en-GB" b="0" i="0" dirty="0">
              <a:effectLst/>
            </a:endParaRPr>
          </a:p>
          <a:p>
            <a:endParaRPr lang="en-GB" dirty="0"/>
          </a:p>
        </p:txBody>
      </p:sp>
      <p:pic>
        <p:nvPicPr>
          <p:cNvPr id="5" name="Picture 4">
            <a:extLst>
              <a:ext uri="{FF2B5EF4-FFF2-40B4-BE49-F238E27FC236}">
                <a16:creationId xmlns:a16="http://schemas.microsoft.com/office/drawing/2014/main" id="{1874DD07-A335-C2D6-4FD1-93D0DE9B02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5176" y="2703428"/>
            <a:ext cx="4491318" cy="2357942"/>
          </a:xfrm>
          <a:prstGeom prst="rect">
            <a:avLst/>
          </a:prstGeom>
          <a:ln>
            <a:noFill/>
          </a:ln>
          <a:effectLst>
            <a:softEdge rad="112500"/>
          </a:effectLst>
        </p:spPr>
      </p:pic>
    </p:spTree>
    <p:extLst>
      <p:ext uri="{BB962C8B-B14F-4D97-AF65-F5344CB8AC3E}">
        <p14:creationId xmlns:p14="http://schemas.microsoft.com/office/powerpoint/2010/main" val="95305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79EF-7159-9687-A7CF-FAE2E99144AF}"/>
              </a:ext>
            </a:extLst>
          </p:cNvPr>
          <p:cNvSpPr>
            <a:spLocks noGrp="1"/>
          </p:cNvSpPr>
          <p:nvPr>
            <p:ph type="title"/>
          </p:nvPr>
        </p:nvSpPr>
        <p:spPr/>
        <p:txBody>
          <a:bodyPr/>
          <a:lstStyle/>
          <a:p>
            <a:r xmlns:a="http://schemas.openxmlformats.org/drawingml/2006/main">
              <a:rPr lang="uk" dirty="0"/>
              <a:t>Результати навчання</a:t>
            </a:r>
          </a:p>
        </p:txBody>
      </p:sp>
      <p:sp>
        <p:nvSpPr>
          <p:cNvPr id="3" name="Content Placeholder 2">
            <a:extLst>
              <a:ext uri="{FF2B5EF4-FFF2-40B4-BE49-F238E27FC236}">
                <a16:creationId xmlns:a16="http://schemas.microsoft.com/office/drawing/2014/main" id="{8668DA22-6E30-A8E1-3C63-47D373EA38A0}"/>
              </a:ext>
            </a:extLst>
          </p:cNvPr>
          <p:cNvSpPr>
            <a:spLocks noGrp="1"/>
          </p:cNvSpPr>
          <p:nvPr>
            <p:ph idx="1"/>
          </p:nvPr>
        </p:nvSpPr>
        <p:spPr/>
        <p:txBody>
          <a:bodyPr/>
          <a:lstStyle/>
          <a:p>
            <a:r xmlns:a="http://schemas.openxmlformats.org/drawingml/2006/main">
              <a:rPr lang="uk" dirty="0"/>
              <a:t>Що таке інструменти цифрового маркетингу?</a:t>
            </a:r>
          </a:p>
          <a:p>
            <a:r xmlns:a="http://schemas.openxmlformats.org/drawingml/2006/main">
              <a:rPr lang="uk" dirty="0"/>
              <a:t>Чому інструменти цифрового маркетингу важливі?</a:t>
            </a:r>
          </a:p>
          <a:p>
            <a:r xmlns:a="http://schemas.openxmlformats.org/drawingml/2006/main">
              <a:rPr lang="uk" dirty="0"/>
              <a:t>Корисні інструменти цифрового маркетингу для бізнесу</a:t>
            </a:r>
          </a:p>
          <a:p>
            <a:r xmlns:a="http://schemas.openxmlformats.org/drawingml/2006/main">
              <a:rPr lang="uk" dirty="0"/>
              <a:t>Список різних інструментів</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6275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CAA1-F7AE-DD47-0EF9-0B131A7AEDCA}"/>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964B107D-9FDE-D994-BBDE-408D5D92EC39}"/>
              </a:ext>
            </a:extLst>
          </p:cNvPr>
          <p:cNvSpPr>
            <a:spLocks noGrp="1"/>
          </p:cNvSpPr>
          <p:nvPr>
            <p:ph idx="1"/>
          </p:nvPr>
        </p:nvSpPr>
        <p:spPr/>
        <p:txBody>
          <a:bodyPr numCol="2">
            <a:normAutofit fontScale="85000" lnSpcReduction="20000"/>
          </a:bodyPr>
          <a:lstStyle/>
          <a:p>
            <a:r xmlns:a="http://schemas.openxmlformats.org/drawingml/2006/main" xmlns:r="http://schemas.openxmlformats.org/officeDocument/2006/relationships">
              <a:rPr lang="uk" dirty="0" err="1">
                <a:hlinkClick r:id="rId2"/>
              </a:rPr>
              <a:t>KISSmetrics</a:t>
            </a:r>
            <a:endParaRPr xmlns:a="http://schemas.openxmlformats.org/drawingml/2006/main" lang="en-GB" dirty="0"/>
          </a:p>
          <a:p>
            <a:r xmlns:a="http://schemas.openxmlformats.org/drawingml/2006/main" xmlns:r="http://schemas.openxmlformats.org/officeDocument/2006/relationships">
              <a:rPr lang="uk" dirty="0" err="1">
                <a:hlinkClick r:id="rId3"/>
              </a:rPr>
              <a:t>FollowerWonk</a:t>
            </a:r>
            <a:endParaRPr xmlns:a="http://schemas.openxmlformats.org/drawingml/2006/main" lang="en-GB" dirty="0"/>
          </a:p>
          <a:p>
            <a:r xmlns:a="http://schemas.openxmlformats.org/drawingml/2006/main" xmlns:r="http://schemas.openxmlformats.org/officeDocument/2006/relationships">
              <a:rPr lang="uk" dirty="0">
                <a:hlinkClick r:id="rId4"/>
              </a:rPr>
              <a:t>Комплексний пакет SEO </a:t>
            </a:r>
            <a:r xmlns:a="http://schemas.openxmlformats.org/drawingml/2006/main">
              <a:rPr lang="uk" dirty="0"/>
              <a:t>(для WordPress)</a:t>
            </a:r>
            <a:endParaRPr xmlns:a="http://schemas.openxmlformats.org/drawingml/2006/main" lang="en-GB" dirty="0"/>
          </a:p>
          <a:p>
            <a:r xmlns:a="http://schemas.openxmlformats.org/drawingml/2006/main" xmlns:r="http://schemas.openxmlformats.org/officeDocument/2006/relationships">
              <a:rPr lang="uk" dirty="0">
                <a:hlinkClick r:id="rId5"/>
              </a:rPr>
              <a:t>Божевільне яйце</a:t>
            </a:r>
            <a:endParaRPr xmlns:a="http://schemas.openxmlformats.org/drawingml/2006/main" lang="en-GB" dirty="0"/>
          </a:p>
          <a:p>
            <a:r xmlns:a="http://schemas.openxmlformats.org/drawingml/2006/main" xmlns:r="http://schemas.openxmlformats.org/officeDocument/2006/relationships">
              <a:rPr lang="uk" dirty="0" err="1">
                <a:hlinkClick r:id="rId6"/>
              </a:rPr>
              <a:t>CoFoundersLab</a:t>
            </a:r>
            <a:endParaRPr xmlns:a="http://schemas.openxmlformats.org/drawingml/2006/main" lang="en-GB" dirty="0"/>
          </a:p>
          <a:p>
            <a:r xmlns:a="http://schemas.openxmlformats.org/drawingml/2006/main" xmlns:r="http://schemas.openxmlformats.org/officeDocument/2006/relationships">
              <a:rPr lang="uk" dirty="0">
                <a:hlinkClick r:id="rId7"/>
              </a:rPr>
              <a:t>Sprout Social</a:t>
            </a:r>
            <a:endParaRPr xmlns:a="http://schemas.openxmlformats.org/drawingml/2006/main" lang="en-GB" dirty="0"/>
          </a:p>
          <a:p>
            <a:r xmlns:a="http://schemas.openxmlformats.org/drawingml/2006/main" xmlns:r="http://schemas.openxmlformats.org/officeDocument/2006/relationships">
              <a:rPr lang="uk" dirty="0" err="1">
                <a:hlinkClick r:id="rId8"/>
              </a:rPr>
              <a:t>Loomly</a:t>
            </a:r>
            <a:endParaRPr xmlns:a="http://schemas.openxmlformats.org/drawingml/2006/main" lang="en-GB" dirty="0"/>
          </a:p>
          <a:p>
            <a:r xmlns:a="http://schemas.openxmlformats.org/drawingml/2006/main" xmlns:r="http://schemas.openxmlformats.org/officeDocument/2006/relationships">
              <a:rPr lang="uk" dirty="0" err="1">
                <a:hlinkClick r:id="rId9"/>
              </a:rPr>
              <a:t>Audiense</a:t>
            </a:r>
            <a:endParaRPr xmlns:a="http://schemas.openxmlformats.org/drawingml/2006/main" lang="en-GB" dirty="0"/>
          </a:p>
          <a:p>
            <a:r xmlns:a="http://schemas.openxmlformats.org/drawingml/2006/main" xmlns:r="http://schemas.openxmlformats.org/officeDocument/2006/relationships">
              <a:rPr lang="uk" dirty="0">
                <a:hlinkClick r:id="rId10"/>
              </a:rPr>
              <a:t>SendGrid</a:t>
            </a:r>
            <a:endParaRPr xmlns:a="http://schemas.openxmlformats.org/drawingml/2006/main" lang="en-GB" dirty="0"/>
          </a:p>
          <a:p>
            <a:r xmlns:a="http://schemas.openxmlformats.org/drawingml/2006/main" xmlns:r="http://schemas.openxmlformats.org/officeDocument/2006/relationships">
              <a:rPr lang="uk" dirty="0" err="1">
                <a:hlinkClick r:id="rId11"/>
              </a:rPr>
              <a:t>Лемліста</a:t>
            </a:r>
            <a:endParaRPr xmlns:a="http://schemas.openxmlformats.org/drawingml/2006/main" lang="en-GB" dirty="0"/>
          </a:p>
          <a:p>
            <a:r xmlns:a="http://schemas.openxmlformats.org/drawingml/2006/main" xmlns:r="http://schemas.openxmlformats.org/officeDocument/2006/relationships">
              <a:rPr lang="uk" dirty="0" err="1">
                <a:hlinkClick r:id="rId12"/>
              </a:rPr>
              <a:t>Moosend</a:t>
            </a:r>
            <a:endParaRPr xmlns:a="http://schemas.openxmlformats.org/drawingml/2006/main" lang="en-GB" dirty="0"/>
          </a:p>
          <a:p>
            <a:r xmlns:a="http://schemas.openxmlformats.org/drawingml/2006/main" xmlns:r="http://schemas.openxmlformats.org/officeDocument/2006/relationships">
              <a:rPr lang="uk" dirty="0" err="1">
                <a:hlinkClick r:id="rId13"/>
              </a:rPr>
              <a:t>Clearscope</a:t>
            </a:r>
            <a:endParaRPr xmlns:a="http://schemas.openxmlformats.org/drawingml/2006/main" lang="en-GB" dirty="0"/>
          </a:p>
          <a:p>
            <a:r xmlns:a="http://schemas.openxmlformats.org/drawingml/2006/main" xmlns:r="http://schemas.openxmlformats.org/officeDocument/2006/relationships">
              <a:rPr lang="uk" dirty="0">
                <a:hlinkClick r:id="rId14"/>
              </a:rPr>
              <a:t>SEMrush</a:t>
            </a:r>
            <a:endParaRPr xmlns:a="http://schemas.openxmlformats.org/drawingml/2006/main" lang="en-GB" dirty="0"/>
          </a:p>
          <a:p>
            <a:r xmlns:a="http://schemas.openxmlformats.org/drawingml/2006/main" xmlns:r="http://schemas.openxmlformats.org/officeDocument/2006/relationships">
              <a:rPr lang="uk" dirty="0">
                <a:hlinkClick r:id="rId15"/>
              </a:rPr>
              <a:t>Оптимізовано</a:t>
            </a:r>
            <a:endParaRPr xmlns:a="http://schemas.openxmlformats.org/drawingml/2006/main" lang="en-GB" dirty="0"/>
          </a:p>
          <a:p>
            <a:r xmlns:a="http://schemas.openxmlformats.org/drawingml/2006/main" xmlns:r="http://schemas.openxmlformats.org/officeDocument/2006/relationships">
              <a:rPr lang="uk" dirty="0">
                <a:hlinkClick r:id="rId16"/>
              </a:rPr>
              <a:t>Хотяр</a:t>
            </a:r>
            <a:endParaRPr xmlns:a="http://schemas.openxmlformats.org/drawingml/2006/main" lang="en-GB" dirty="0"/>
          </a:p>
          <a:p>
            <a:r xmlns:a="http://schemas.openxmlformats.org/drawingml/2006/main" xmlns:r="http://schemas.openxmlformats.org/officeDocument/2006/relationships">
              <a:rPr lang="uk" dirty="0" err="1">
                <a:hlinkClick r:id="rId17"/>
              </a:rPr>
              <a:t>Clearbit</a:t>
            </a:r>
            <a:endParaRPr xmlns:a="http://schemas.openxmlformats.org/drawingml/2006/main" lang="en-GB" dirty="0"/>
          </a:p>
          <a:p>
            <a:r xmlns:a="http://schemas.openxmlformats.org/drawingml/2006/main" xmlns:r="http://schemas.openxmlformats.org/officeDocument/2006/relationships">
              <a:rPr lang="uk" dirty="0" err="1">
                <a:hlinkClick r:id="rId18"/>
              </a:rPr>
              <a:t>Datanyze</a:t>
            </a:r>
            <a:endParaRPr xmlns:a="http://schemas.openxmlformats.org/drawingml/2006/main" lang="en-GB" dirty="0"/>
          </a:p>
          <a:p>
            <a:r xmlns:a="http://schemas.openxmlformats.org/drawingml/2006/main" xmlns:r="http://schemas.openxmlformats.org/officeDocument/2006/relationships">
              <a:rPr lang="uk" dirty="0" err="1">
                <a:hlinkClick r:id="rId19"/>
              </a:rPr>
              <a:t>OptiMonk</a:t>
            </a:r>
            <a:endParaRPr xmlns:a="http://schemas.openxmlformats.org/drawingml/2006/main" lang="en-GB" dirty="0"/>
          </a:p>
          <a:p>
            <a:r xmlns:a="http://schemas.openxmlformats.org/drawingml/2006/main" xmlns:r="http://schemas.openxmlformats.org/officeDocument/2006/relationships">
              <a:rPr lang="uk" dirty="0" err="1">
                <a:hlinkClick r:id="rId20"/>
              </a:rPr>
              <a:t>Креатопія</a:t>
            </a:r>
            <a:endParaRPr xmlns:a="http://schemas.openxmlformats.org/drawingml/2006/main" lang="en-GB" dirty="0"/>
          </a:p>
          <a:p>
            <a:r xmlns:a="http://schemas.openxmlformats.org/drawingml/2006/main" xmlns:r="http://schemas.openxmlformats.org/officeDocument/2006/relationships">
              <a:rPr lang="uk" dirty="0" err="1">
                <a:hlinkClick r:id="rId21"/>
              </a:rPr>
              <a:t>Visme</a:t>
            </a:r>
            <a:endParaRPr xmlns:a="http://schemas.openxmlformats.org/drawingml/2006/main" lang="en-GB" dirty="0"/>
          </a:p>
          <a:p>
            <a:r xmlns:a="http://schemas.openxmlformats.org/drawingml/2006/main" xmlns:r="http://schemas.openxmlformats.org/officeDocument/2006/relationships">
              <a:rPr lang="uk" dirty="0" err="1">
                <a:hlinkClick r:id="rId22"/>
              </a:rPr>
              <a:t>Venngage</a:t>
            </a:r>
            <a:endParaRPr xmlns:a="http://schemas.openxmlformats.org/drawingml/2006/main" lang="en-GB" dirty="0"/>
          </a:p>
        </p:txBody>
      </p:sp>
    </p:spTree>
    <p:extLst>
      <p:ext uri="{BB962C8B-B14F-4D97-AF65-F5344CB8AC3E}">
        <p14:creationId xmlns:p14="http://schemas.microsoft.com/office/powerpoint/2010/main" val="38258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5BD9-C510-9F14-B520-47E9A17CF612}"/>
              </a:ext>
            </a:extLst>
          </p:cNvPr>
          <p:cNvSpPr>
            <a:spLocks noGrp="1"/>
          </p:cNvSpPr>
          <p:nvPr>
            <p:ph type="title"/>
          </p:nvPr>
        </p:nvSpPr>
        <p:spPr/>
        <p:txBody>
          <a:bodyPr/>
          <a:lstStyle/>
          <a:p>
            <a:r xmlns:a="http://schemas.openxmlformats.org/drawingml/2006/main">
              <a:rPr lang="uk" dirty="0"/>
              <a:t>діяльність</a:t>
            </a:r>
            <a:endParaRPr xmlns:a="http://schemas.openxmlformats.org/drawingml/2006/main" lang="en-GB" dirty="0"/>
          </a:p>
        </p:txBody>
      </p:sp>
      <p:sp>
        <p:nvSpPr>
          <p:cNvPr id="3" name="Content Placeholder 2">
            <a:extLst>
              <a:ext uri="{FF2B5EF4-FFF2-40B4-BE49-F238E27FC236}">
                <a16:creationId xmlns:a16="http://schemas.microsoft.com/office/drawing/2014/main" id="{959BD5EE-C729-C8D0-7FC6-70449973D992}"/>
              </a:ext>
            </a:extLst>
          </p:cNvPr>
          <p:cNvSpPr>
            <a:spLocks noGrp="1"/>
          </p:cNvSpPr>
          <p:nvPr>
            <p:ph idx="1"/>
          </p:nvPr>
        </p:nvSpPr>
        <p:spPr/>
        <p:txBody>
          <a:bodyPr/>
          <a:lstStyle/>
          <a:p>
            <a:r xmlns:a="http://schemas.openxmlformats.org/drawingml/2006/main">
              <a:rPr lang="uk" dirty="0"/>
              <a:t>Перегляньте різні інструменти, перелічені в цьому модулі, і спробуйте ті, які вам цікаві, щоб створити маркетингові матеріали на ваш вибір.</a:t>
            </a:r>
          </a:p>
        </p:txBody>
      </p:sp>
      <p:pic>
        <p:nvPicPr>
          <p:cNvPr id="5" name="Picture 4">
            <a:extLst>
              <a:ext uri="{FF2B5EF4-FFF2-40B4-BE49-F238E27FC236}">
                <a16:creationId xmlns:a16="http://schemas.microsoft.com/office/drawing/2014/main" id="{7EA97D6B-7680-1B74-1654-122C150D7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547" y="3234578"/>
            <a:ext cx="5230906" cy="2942385"/>
          </a:xfrm>
          <a:prstGeom prst="rect">
            <a:avLst/>
          </a:prstGeom>
          <a:ln>
            <a:noFill/>
          </a:ln>
          <a:effectLst>
            <a:softEdge rad="112500"/>
          </a:effectLst>
        </p:spPr>
      </p:pic>
    </p:spTree>
    <p:extLst>
      <p:ext uri="{BB962C8B-B14F-4D97-AF65-F5344CB8AC3E}">
        <p14:creationId xmlns:p14="http://schemas.microsoft.com/office/powerpoint/2010/main" val="174780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025D-A016-0736-9A5D-38A101A83D00}"/>
              </a:ext>
            </a:extLst>
          </p:cNvPr>
          <p:cNvSpPr>
            <a:spLocks noGrp="1"/>
          </p:cNvSpPr>
          <p:nvPr>
            <p:ph type="title"/>
          </p:nvPr>
        </p:nvSpPr>
        <p:spPr/>
        <p:txBody>
          <a:bodyPr/>
          <a:lstStyle/>
          <a:p>
            <a:r xmlns:a="http://schemas.openxmlformats.org/drawingml/2006/main">
              <a:rPr lang="uk" dirty="0"/>
              <a:t>Проявіть творчість</a:t>
            </a:r>
          </a:p>
        </p:txBody>
      </p:sp>
      <p:sp>
        <p:nvSpPr>
          <p:cNvPr id="3" name="Text Placeholder 2">
            <a:extLst>
              <a:ext uri="{FF2B5EF4-FFF2-40B4-BE49-F238E27FC236}">
                <a16:creationId xmlns:a16="http://schemas.microsoft.com/office/drawing/2014/main" id="{7CED4442-D385-37A0-6F97-FA8C5767D25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5557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DD35-8376-8B8F-E154-9D690E4A62AD}"/>
              </a:ext>
            </a:extLst>
          </p:cNvPr>
          <p:cNvSpPr>
            <a:spLocks noGrp="1"/>
          </p:cNvSpPr>
          <p:nvPr>
            <p:ph type="title"/>
          </p:nvPr>
        </p:nvSpPr>
        <p:spPr/>
        <p:txBody>
          <a:bodyPr/>
          <a:lstStyle/>
          <a:p>
            <a:r xmlns:a="http://schemas.openxmlformats.org/drawingml/2006/main">
              <a:rPr lang="uk" dirty="0"/>
              <a:t>Що таке інструменти цифрового маркетингу?</a:t>
            </a:r>
          </a:p>
        </p:txBody>
      </p:sp>
      <p:sp>
        <p:nvSpPr>
          <p:cNvPr id="3" name="Content Placeholder 2">
            <a:extLst>
              <a:ext uri="{FF2B5EF4-FFF2-40B4-BE49-F238E27FC236}">
                <a16:creationId xmlns:a16="http://schemas.microsoft.com/office/drawing/2014/main" id="{AD79D6CF-7003-459E-E8CC-508A96C9A911}"/>
              </a:ext>
            </a:extLst>
          </p:cNvPr>
          <p:cNvSpPr>
            <a:spLocks noGrp="1"/>
          </p:cNvSpPr>
          <p:nvPr>
            <p:ph idx="1"/>
          </p:nvPr>
        </p:nvSpPr>
        <p:spPr>
          <a:xfrm>
            <a:off x="838200" y="1825625"/>
            <a:ext cx="6611471" cy="4351338"/>
          </a:xfrm>
        </p:spPr>
        <p:txBody>
          <a:bodyPr>
            <a:normAutofit fontScale="85000" lnSpcReduction="20000"/>
          </a:bodyPr>
          <a:lstStyle/>
          <a:p>
            <a:pPr xmlns:a="http://schemas.openxmlformats.org/drawingml/2006/main" algn="just"/>
            <a:r xmlns:a="http://schemas.openxmlformats.org/drawingml/2006/main">
              <a:rPr lang="uk" dirty="0">
                <a:effectLst/>
              </a:rPr>
              <a:t>Для малого бізнесу може бути складно найняти маркетингову допомогу для планування, створення та реалізації кампанії.</a:t>
            </a:r>
          </a:p>
          <a:p>
            <a:pPr xmlns:a="http://schemas.openxmlformats.org/drawingml/2006/main" algn="just"/>
            <a:r xmlns:a="http://schemas.openxmlformats.org/drawingml/2006/main">
              <a:rPr lang="uk" dirty="0">
                <a:effectLst/>
              </a:rPr>
              <a:t>Це не тільки значні інвестиції, але й не те, де вам зараз потрібно розставляти пріоритети щодо найму чи бюджету.</a:t>
            </a:r>
          </a:p>
          <a:p>
            <a:pPr xmlns:a="http://schemas.openxmlformats.org/drawingml/2006/main" algn="just"/>
            <a:r xmlns:a="http://schemas.openxmlformats.org/drawingml/2006/main">
              <a:rPr lang="uk" dirty="0">
                <a:effectLst/>
              </a:rPr>
              <a:t>Ось тут і стають у пригоді інструменти цифрового маркетингу.</a:t>
            </a:r>
          </a:p>
          <a:p>
            <a:pPr xmlns:a="http://schemas.openxmlformats.org/drawingml/2006/main" algn="just"/>
            <a:r xmlns:a="http://schemas.openxmlformats.org/drawingml/2006/main">
              <a:rPr lang="uk" b="0" i="0" dirty="0">
                <a:effectLst/>
              </a:rPr>
              <a:t>Інструменти цифрового маркетингу – це програми, які допомагають залучати, залучати, продавати й утримувати бізнес в Інтернеті. Вони можуть допомогти вам із різними аспектами маркетингу, такими як соціальні мережі, реклама, створення вмісту, веб-дизайн, аналітика тощо.</a:t>
            </a:r>
            <a:endParaRPr xmlns:a="http://schemas.openxmlformats.org/drawingml/2006/main" lang="en-GB" dirty="0"/>
          </a:p>
          <a:p>
            <a:endParaRPr lang="en-GB" dirty="0"/>
          </a:p>
        </p:txBody>
      </p:sp>
      <p:pic>
        <p:nvPicPr>
          <p:cNvPr id="5" name="Picture 4">
            <a:extLst>
              <a:ext uri="{FF2B5EF4-FFF2-40B4-BE49-F238E27FC236}">
                <a16:creationId xmlns:a16="http://schemas.microsoft.com/office/drawing/2014/main" id="{F41BD5CF-6DA2-8E4E-1350-82015CDE3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494" y="1909483"/>
            <a:ext cx="3558988" cy="3558988"/>
          </a:xfrm>
          <a:prstGeom prst="rect">
            <a:avLst/>
          </a:prstGeom>
          <a:ln>
            <a:noFill/>
          </a:ln>
          <a:effectLst>
            <a:softEdge rad="112500"/>
          </a:effectLst>
        </p:spPr>
      </p:pic>
    </p:spTree>
    <p:extLst>
      <p:ext uri="{BB962C8B-B14F-4D97-AF65-F5344CB8AC3E}">
        <p14:creationId xmlns:p14="http://schemas.microsoft.com/office/powerpoint/2010/main" val="306937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332F-C3B5-B7DE-E811-D20D4DBCF5A8}"/>
              </a:ext>
            </a:extLst>
          </p:cNvPr>
          <p:cNvSpPr>
            <a:spLocks noGrp="1"/>
          </p:cNvSpPr>
          <p:nvPr>
            <p:ph type="title"/>
          </p:nvPr>
        </p:nvSpPr>
        <p:spPr/>
        <p:txBody>
          <a:bodyPr/>
          <a:lstStyle/>
          <a:p>
            <a:r xmlns:a="http://schemas.openxmlformats.org/drawingml/2006/main">
              <a:rPr lang="uk" dirty="0"/>
              <a:t>Що таке інструменти цифрового маркетингу?</a:t>
            </a:r>
          </a:p>
        </p:txBody>
      </p:sp>
      <p:sp>
        <p:nvSpPr>
          <p:cNvPr id="3" name="Content Placeholder 2">
            <a:extLst>
              <a:ext uri="{FF2B5EF4-FFF2-40B4-BE49-F238E27FC236}">
                <a16:creationId xmlns:a16="http://schemas.microsoft.com/office/drawing/2014/main" id="{3BCE3E82-CB24-AF35-D1B6-5118FB1BE31E}"/>
              </a:ext>
            </a:extLst>
          </p:cNvPr>
          <p:cNvSpPr>
            <a:spLocks noGrp="1"/>
          </p:cNvSpPr>
          <p:nvPr>
            <p:ph idx="1"/>
          </p:nvPr>
        </p:nvSpPr>
        <p:spPr/>
        <p:txBody>
          <a:bodyPr/>
          <a:lstStyle/>
          <a:p>
            <a:pPr xmlns:a="http://schemas.openxmlformats.org/drawingml/2006/main" algn="just">
              <a:lnSpc>
                <a:spcPct val="110000"/>
              </a:lnSpc>
            </a:pPr>
            <a:r xmlns:a="http://schemas.openxmlformats.org/drawingml/2006/main">
              <a:rPr lang="uk" dirty="0">
                <a:effectLst/>
              </a:rPr>
              <a:t>Незалежно від того, чи плануєте ви кампанію, створюєте цифрові активи для соціальних мереж чи відстежуєте свої результати, інструменти цифрового маркетингу допоможуть зробити ваші зусилля ефективнішими та зручнішими.</a:t>
            </a:r>
          </a:p>
          <a:p>
            <a:pPr xmlns:a="http://schemas.openxmlformats.org/drawingml/2006/main" algn="just">
              <a:lnSpc>
                <a:spcPct val="110000"/>
              </a:lnSpc>
            </a:pPr>
            <a:r xmlns:a="http://schemas.openxmlformats.org/drawingml/2006/main">
              <a:rPr lang="uk" dirty="0">
                <a:effectLst/>
              </a:rPr>
              <a:t>Наприклад, вам не потрібно витрачати години на створення відео за допомогою таких інструментів, як Adobe Spark або </a:t>
            </a:r>
            <a:r xmlns:a="http://schemas.openxmlformats.org/drawingml/2006/main">
              <a:rPr lang="uk" dirty="0" err="1">
                <a:effectLst/>
              </a:rPr>
              <a:t>Animaker </a:t>
            </a:r>
            <a:r xmlns:a="http://schemas.openxmlformats.org/drawingml/2006/main">
              <a:rPr lang="uk" dirty="0">
                <a:effectLst/>
              </a:rPr>
              <a:t>.</a:t>
            </a:r>
          </a:p>
          <a:p>
            <a:pPr xmlns:a="http://schemas.openxmlformats.org/drawingml/2006/main" algn="just">
              <a:lnSpc>
                <a:spcPct val="110000"/>
              </a:lnSpc>
            </a:pPr>
            <a:r xmlns:a="http://schemas.openxmlformats.org/drawingml/2006/main">
              <a:rPr lang="uk" dirty="0">
                <a:effectLst/>
              </a:rPr>
              <a:t>Інструменти цифрового маркетингу створюють для вас успіх і навчають на цьому шляху.</a:t>
            </a:r>
          </a:p>
          <a:p>
            <a:endParaRPr lang="en-GB" dirty="0"/>
          </a:p>
        </p:txBody>
      </p:sp>
    </p:spTree>
    <p:extLst>
      <p:ext uri="{BB962C8B-B14F-4D97-AF65-F5344CB8AC3E}">
        <p14:creationId xmlns:p14="http://schemas.microsoft.com/office/powerpoint/2010/main" val="92967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9259-DAB5-1518-3AB3-792EC77AE398}"/>
              </a:ext>
            </a:extLst>
          </p:cNvPr>
          <p:cNvSpPr>
            <a:spLocks noGrp="1"/>
          </p:cNvSpPr>
          <p:nvPr>
            <p:ph type="title"/>
          </p:nvPr>
        </p:nvSpPr>
        <p:spPr/>
        <p:txBody>
          <a:bodyPr/>
          <a:lstStyle/>
          <a:p>
            <a:r xmlns:a="http://schemas.openxmlformats.org/drawingml/2006/main">
              <a:rPr lang="uk" dirty="0"/>
              <a:t>Чому інструменти цифрового маркетингу важливі?</a:t>
            </a:r>
          </a:p>
        </p:txBody>
      </p:sp>
      <p:sp>
        <p:nvSpPr>
          <p:cNvPr id="3" name="Content Placeholder 2">
            <a:extLst>
              <a:ext uri="{FF2B5EF4-FFF2-40B4-BE49-F238E27FC236}">
                <a16:creationId xmlns:a16="http://schemas.microsoft.com/office/drawing/2014/main" id="{E671D386-3678-5591-2FDE-98FBD0660D59}"/>
              </a:ext>
            </a:extLst>
          </p:cNvPr>
          <p:cNvSpPr>
            <a:spLocks noGrp="1"/>
          </p:cNvSpPr>
          <p:nvPr>
            <p:ph idx="1"/>
          </p:nvPr>
        </p:nvSpPr>
        <p:spPr>
          <a:xfrm>
            <a:off x="838200" y="1825625"/>
            <a:ext cx="6853518" cy="4351338"/>
          </a:xfrm>
        </p:spPr>
        <p:txBody>
          <a:bodyPr>
            <a:normAutofit fontScale="77500" lnSpcReduction="20000"/>
          </a:bodyPr>
          <a:lstStyle/>
          <a:p>
            <a:pPr xmlns:a="http://schemas.openxmlformats.org/drawingml/2006/main" algn="just">
              <a:lnSpc>
                <a:spcPct val="110000"/>
              </a:lnSpc>
            </a:pPr>
            <a:r xmlns:a="http://schemas.openxmlformats.org/drawingml/2006/main">
              <a:rPr lang="uk" dirty="0">
                <a:effectLst/>
              </a:rPr>
              <a:t>Сьогодні споживачі </a:t>
            </a:r>
            <a:r xmlns:a="http://schemas.openxmlformats.org/drawingml/2006/main">
              <a:rPr lang="uk" b="1" dirty="0">
                <a:effectLst/>
              </a:rPr>
              <a:t>більше не хочуть, щоб їм продали, вони хочуть бути поінформованими.</a:t>
            </a:r>
            <a:endParaRPr xmlns:a="http://schemas.openxmlformats.org/drawingml/2006/main" lang="en-US" dirty="0">
              <a:effectLst/>
            </a:endParaRPr>
          </a:p>
          <a:p>
            <a:pPr xmlns:a="http://schemas.openxmlformats.org/drawingml/2006/main" algn="just">
              <a:lnSpc>
                <a:spcPct val="110000"/>
              </a:lnSpc>
            </a:pPr>
            <a:r xmlns:a="http://schemas.openxmlformats.org/drawingml/2006/main">
              <a:rPr lang="uk" dirty="0">
                <a:effectLst/>
              </a:rPr>
              <a:t>Якщо ви думаєте, що це стосується лише онлайн-покупців, приготуйтеся бути здивованими. Навіть під час особистого відвідування магазину 83% покупців сказали, що попередньо провели деякі онлайн-дослідження.</a:t>
            </a:r>
          </a:p>
          <a:p>
            <a:pPr xmlns:a="http://schemas.openxmlformats.org/drawingml/2006/main" algn="just">
              <a:lnSpc>
                <a:spcPct val="110000"/>
              </a:lnSpc>
            </a:pPr>
            <a:r xmlns:a="http://schemas.openxmlformats.org/drawingml/2006/main">
              <a:rPr lang="uk" dirty="0">
                <a:effectLst/>
              </a:rPr>
              <a:t>Інструменти цифрового маркетингу є важливими для малого бізнесу, оскільки вони допомагають створити вашу присутність в Інтернеті, не наймаючи когось для виконання роботи.</a:t>
            </a:r>
          </a:p>
          <a:p>
            <a:pPr xmlns:a="http://schemas.openxmlformats.org/drawingml/2006/main" algn="just">
              <a:lnSpc>
                <a:spcPct val="110000"/>
              </a:lnSpc>
            </a:pPr>
            <a:r xmlns:a="http://schemas.openxmlformats.org/drawingml/2006/main">
              <a:rPr lang="uk" dirty="0">
                <a:effectLst/>
              </a:rPr>
              <a:t>Навіть без диплома чи будь-якої підготовки ці інструменти заповнюють прогалини, щоб ви могли планувати, створювати та реалізовувати власні кампанії.</a:t>
            </a:r>
          </a:p>
          <a:p>
            <a:endParaRPr lang="en-GB" dirty="0"/>
          </a:p>
        </p:txBody>
      </p:sp>
      <p:pic>
        <p:nvPicPr>
          <p:cNvPr id="4" name="Picture 3">
            <a:extLst>
              <a:ext uri="{FF2B5EF4-FFF2-40B4-BE49-F238E27FC236}">
                <a16:creationId xmlns:a16="http://schemas.microsoft.com/office/drawing/2014/main" id="{3577C7F1-E0E6-C567-4E8E-4D50055B2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740" y="2328862"/>
            <a:ext cx="3890683" cy="2918013"/>
          </a:xfrm>
          <a:prstGeom prst="rect">
            <a:avLst/>
          </a:prstGeom>
          <a:ln>
            <a:noFill/>
          </a:ln>
          <a:effectLst>
            <a:softEdge rad="112500"/>
          </a:effectLst>
        </p:spPr>
      </p:pic>
    </p:spTree>
    <p:extLst>
      <p:ext uri="{BB962C8B-B14F-4D97-AF65-F5344CB8AC3E}">
        <p14:creationId xmlns:p14="http://schemas.microsoft.com/office/powerpoint/2010/main" val="100233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2DC5-4532-CD37-3C24-84F8CC7913F6}"/>
              </a:ext>
            </a:extLst>
          </p:cNvPr>
          <p:cNvSpPr>
            <a:spLocks noGrp="1"/>
          </p:cNvSpPr>
          <p:nvPr>
            <p:ph type="title"/>
          </p:nvPr>
        </p:nvSpPr>
        <p:spPr/>
        <p:txBody>
          <a:bodyPr/>
          <a:lstStyle/>
          <a:p>
            <a:r xmlns:a="http://schemas.openxmlformats.org/drawingml/2006/main">
              <a:rPr lang="uk" dirty="0"/>
              <a:t>Чому інструменти цифрового маркетингу важливі?</a:t>
            </a:r>
          </a:p>
        </p:txBody>
      </p:sp>
      <p:sp>
        <p:nvSpPr>
          <p:cNvPr id="3" name="Content Placeholder 2">
            <a:extLst>
              <a:ext uri="{FF2B5EF4-FFF2-40B4-BE49-F238E27FC236}">
                <a16:creationId xmlns:a16="http://schemas.microsoft.com/office/drawing/2014/main" id="{FED805E3-F7F5-2AD0-FE68-1688E7D61C10}"/>
              </a:ext>
            </a:extLst>
          </p:cNvPr>
          <p:cNvSpPr>
            <a:spLocks noGrp="1"/>
          </p:cNvSpPr>
          <p:nvPr>
            <p:ph idx="1"/>
          </p:nvPr>
        </p:nvSpPr>
        <p:spPr/>
        <p:txBody>
          <a:bodyPr/>
          <a:lstStyle/>
          <a:p>
            <a:pPr xmlns:a="http://schemas.openxmlformats.org/drawingml/2006/main" algn="just"/>
            <a:r xmlns:a="http://schemas.openxmlformats.org/drawingml/2006/main">
              <a:rPr lang="uk" dirty="0"/>
              <a:t>Вони </a:t>
            </a:r>
            <a:r xmlns:a="http://schemas.openxmlformats.org/drawingml/2006/main">
              <a:rPr lang="uk" b="0" i="0" dirty="0">
                <a:effectLst/>
              </a:rPr>
              <a:t>допомагають вам охопити більшу та релевантнішу аудиторію, збільшити продажі та дохід, а також виміряти та оптимізувати вашу маркетингову ефективність.</a:t>
            </a:r>
          </a:p>
          <a:p>
            <a:pPr xmlns:a="http://schemas.openxmlformats.org/drawingml/2006/main" algn="just"/>
            <a:r xmlns:a="http://schemas.openxmlformats.org/drawingml/2006/main">
              <a:rPr lang="uk" b="0" i="0" dirty="0">
                <a:effectLst/>
              </a:rPr>
              <a:t>Інструменти цифрового маркетингу допомагають охопити людей там, де вони витрачають свій час і гроші. Середній користувач Інтернету має принаймні 8 облікових записів у соціальних мережах і проводить у них більше 2 годин на день. Використовуючи такі інструменти, як Sprout Social, </a:t>
            </a:r>
            <a:r xmlns:a="http://schemas.openxmlformats.org/drawingml/2006/main">
              <a:rPr lang="uk" b="0" i="0" dirty="0" err="1">
                <a:effectLst/>
              </a:rPr>
              <a:t>Loomly </a:t>
            </a:r>
            <a:r xmlns:a="http://schemas.openxmlformats.org/drawingml/2006/main">
              <a:rPr lang="uk" b="0" i="0" dirty="0">
                <a:effectLst/>
              </a:rPr>
              <a:t>або Hootsuite, ви можете створювати вміст у соціальних мережах і керувати ним, взаємодіяти зі своєю аудиторією та контролювати ефективність своїх соціальних мереж.</a:t>
            </a:r>
          </a:p>
          <a:p>
            <a:endParaRPr lang="en-GB" dirty="0"/>
          </a:p>
        </p:txBody>
      </p:sp>
    </p:spTree>
    <p:extLst>
      <p:ext uri="{BB962C8B-B14F-4D97-AF65-F5344CB8AC3E}">
        <p14:creationId xmlns:p14="http://schemas.microsoft.com/office/powerpoint/2010/main" val="116351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4A0A-1B3E-CEE9-D45C-ED4483EE1387}"/>
              </a:ext>
            </a:extLst>
          </p:cNvPr>
          <p:cNvSpPr>
            <a:spLocks noGrp="1"/>
          </p:cNvSpPr>
          <p:nvPr>
            <p:ph type="title"/>
          </p:nvPr>
        </p:nvSpPr>
        <p:spPr/>
        <p:txBody>
          <a:bodyPr/>
          <a:lstStyle/>
          <a:p>
            <a:r xmlns:a="http://schemas.openxmlformats.org/drawingml/2006/main">
              <a:rPr lang="uk" dirty="0"/>
              <a:t>Чому інструменти цифрового маркетингу важливі?</a:t>
            </a:r>
          </a:p>
        </p:txBody>
      </p:sp>
      <p:sp>
        <p:nvSpPr>
          <p:cNvPr id="3" name="Content Placeholder 2">
            <a:extLst>
              <a:ext uri="{FF2B5EF4-FFF2-40B4-BE49-F238E27FC236}">
                <a16:creationId xmlns:a16="http://schemas.microsoft.com/office/drawing/2014/main" id="{4D76CBDB-0D2D-7502-CF4D-B61FCC8218E3}"/>
              </a:ext>
            </a:extLst>
          </p:cNvPr>
          <p:cNvSpPr>
            <a:spLocks noGrp="1"/>
          </p:cNvSpPr>
          <p:nvPr>
            <p:ph idx="1"/>
          </p:nvPr>
        </p:nvSpPr>
        <p:spPr>
          <a:xfrm>
            <a:off x="838200" y="1825625"/>
            <a:ext cx="7436224" cy="4351338"/>
          </a:xfrm>
        </p:spPr>
        <p:txBody>
          <a:bodyPr>
            <a:normAutofit fontScale="70000" lnSpcReduction="20000"/>
          </a:bodyPr>
          <a:lstStyle/>
          <a:p>
            <a:pPr xmlns:a="http://schemas.openxmlformats.org/drawingml/2006/main" algn="just">
              <a:buFont typeface="Arial" panose="020B0604020202020204" pitchFamily="34" charset="0"/>
              <a:buChar char="•"/>
            </a:pPr>
            <a:r xmlns:a="http://schemas.openxmlformats.org/drawingml/2006/main">
              <a:rPr lang="uk" b="0" i="0" dirty="0">
                <a:effectLst/>
              </a:rPr>
              <a:t>Інструменти цифрового маркетингу допомагають орієнтуватися на ідеальних клієнтів. На відміну від традиційних методів маркетингу, які покладаються на масову комунікацію, інструменти цифрового маркетингу дозволяють сегментувати та персоналізувати ваші повідомлення на основі різних критеріїв, таких як демографічні показники, інтереси, поведінка, місцезнаходження тощо. Використовуючи такі інструменти, як Google Ads, Facebook Ads або HubSpot, ви можете створювати та запускати цільові кампанії, які охоплюють потрібних людей у потрібний час із правильною пропозицією.</a:t>
            </a:r>
          </a:p>
          <a:p>
            <a:pPr xmlns:a="http://schemas.openxmlformats.org/drawingml/2006/main" algn="just">
              <a:buFont typeface="Arial" panose="020B0604020202020204" pitchFamily="34" charset="0"/>
              <a:buChar char="•"/>
            </a:pPr>
            <a:r xmlns:a="http://schemas.openxmlformats.org/drawingml/2006/main">
              <a:rPr lang="uk" b="0" i="0" dirty="0">
                <a:effectLst/>
              </a:rPr>
              <a:t>Інструменти цифрового маркетингу допомагають вимірювати результати й оптимізувати кампанії. Однією з найбільших переваг цифрового маркетингу є те, що ви можете відстежувати та аналізувати свої дані в режимі реального часу. Використовуючи такі інструменти, як Google Analytics, </a:t>
            </a:r>
            <a:r xmlns:a="http://schemas.openxmlformats.org/drawingml/2006/main">
              <a:rPr lang="uk" b="0" i="0" dirty="0" err="1">
                <a:effectLst/>
              </a:rPr>
              <a:t>Ahrefs </a:t>
            </a:r>
            <a:r xmlns:a="http://schemas.openxmlformats.org/drawingml/2006/main">
              <a:rPr lang="uk" b="0" i="0" dirty="0">
                <a:effectLst/>
              </a:rPr>
              <a:t>або </a:t>
            </a:r>
            <a:r xmlns:a="http://schemas.openxmlformats.org/drawingml/2006/main">
              <a:rPr lang="uk" b="0" i="0" dirty="0" err="1">
                <a:effectLst/>
              </a:rPr>
              <a:t>Unbounce </a:t>
            </a:r>
            <a:r xmlns:a="http://schemas.openxmlformats.org/drawingml/2006/main">
              <a:rPr lang="uk" b="0" i="0" dirty="0">
                <a:effectLst/>
              </a:rPr>
              <a:t>, ви можете побачити ефективність свого веб-сайту, цільових сторінок, оголошень, електронних листів та інших цифрових каналів і визначити, що працює, а що ні. Ви також можете використовувати такі інструменти, як Google Bard або Jasper, щоб створювати креативний вміст на основі ваших даних і розуміння.</a:t>
            </a:r>
          </a:p>
          <a:p>
            <a:endParaRPr lang="en-GB" dirty="0"/>
          </a:p>
        </p:txBody>
      </p:sp>
      <p:pic>
        <p:nvPicPr>
          <p:cNvPr id="4" name="Picture 3">
            <a:extLst>
              <a:ext uri="{FF2B5EF4-FFF2-40B4-BE49-F238E27FC236}">
                <a16:creationId xmlns:a16="http://schemas.microsoft.com/office/drawing/2014/main" id="{1320AE18-5CB6-D38C-7D74-9C01109448C9}"/>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362218" y="2511859"/>
            <a:ext cx="3829782" cy="2206612"/>
          </a:xfrm>
          <a:prstGeom prst="rect">
            <a:avLst/>
          </a:prstGeom>
          <a:ln>
            <a:noFill/>
          </a:ln>
          <a:effectLst>
            <a:softEdge rad="112500"/>
          </a:effectLst>
        </p:spPr>
      </p:pic>
    </p:spTree>
    <p:extLst>
      <p:ext uri="{BB962C8B-B14F-4D97-AF65-F5344CB8AC3E}">
        <p14:creationId xmlns:p14="http://schemas.microsoft.com/office/powerpoint/2010/main" val="238369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5795-494A-A167-B373-9AA03B62A075}"/>
              </a:ext>
            </a:extLst>
          </p:cNvPr>
          <p:cNvSpPr>
            <a:spLocks noGrp="1"/>
          </p:cNvSpPr>
          <p:nvPr>
            <p:ph type="title"/>
          </p:nvPr>
        </p:nvSpPr>
        <p:spPr/>
        <p:txBody>
          <a:bodyPr/>
          <a:lstStyle/>
          <a:p>
            <a:r xmlns:a="http://schemas.openxmlformats.org/drawingml/2006/main">
              <a:rPr lang="uk" dirty="0"/>
              <a:t>Чому інструменти цифрового маркетингу важливі?</a:t>
            </a:r>
          </a:p>
        </p:txBody>
      </p:sp>
      <p:sp>
        <p:nvSpPr>
          <p:cNvPr id="3" name="Content Placeholder 2">
            <a:extLst>
              <a:ext uri="{FF2B5EF4-FFF2-40B4-BE49-F238E27FC236}">
                <a16:creationId xmlns:a16="http://schemas.microsoft.com/office/drawing/2014/main" id="{F9C9E69E-AE4D-70C7-CC9D-26910DBA374A}"/>
              </a:ext>
            </a:extLst>
          </p:cNvPr>
          <p:cNvSpPr>
            <a:spLocks noGrp="1"/>
          </p:cNvSpPr>
          <p:nvPr>
            <p:ph idx="1"/>
          </p:nvPr>
        </p:nvSpPr>
        <p:spPr/>
        <p:txBody>
          <a:bodyPr/>
          <a:lstStyle/>
          <a:p>
            <a:pPr xmlns:a="http://schemas.openxmlformats.org/drawingml/2006/main" algn="just"/>
            <a:r xmlns:a="http://schemas.openxmlformats.org/drawingml/2006/main">
              <a:rPr lang="uk" b="0" i="0" dirty="0">
                <a:effectLst/>
              </a:rPr>
              <a:t>Інструменти цифрового маркетингу допомагають підвищити коефіцієнт конверсії та лояльність клієнтів. Інструменти цифрового маркетингу не лише допомагають залучити більше відвідувачів на ваш веб-сайт, але й перетворюють їх на потенційних клієнтів і клієнтів. Використовуючи такі інструменти, як ChatGPT, </a:t>
            </a:r>
            <a:r xmlns:a="http://schemas.openxmlformats.org/drawingml/2006/main">
              <a:rPr lang="uk" b="0" i="0" dirty="0" err="1">
                <a:effectLst/>
              </a:rPr>
              <a:t>Manychat </a:t>
            </a:r>
            <a:r xmlns:a="http://schemas.openxmlformats.org/drawingml/2006/main">
              <a:rPr lang="uk" b="0" i="0" dirty="0">
                <a:effectLst/>
              </a:rPr>
              <a:t>або </a:t>
            </a:r>
            <a:r xmlns:a="http://schemas.openxmlformats.org/drawingml/2006/main">
              <a:rPr lang="uk" b="0" i="0" dirty="0" err="1">
                <a:effectLst/>
              </a:rPr>
              <a:t>Peech </a:t>
            </a:r>
            <a:r xmlns:a="http://schemas.openxmlformats.org/drawingml/2006/main">
              <a:rPr lang="uk" b="0" i="0" dirty="0">
                <a:effectLst/>
              </a:rPr>
              <a:t>, ви можете створювати інтерактивні та захоплюючі умови для своїх відвідувачів, такі як чат-боти, відео, вікторини тощо. Ви також можете використовувати такі інструменти, як </a:t>
            </a:r>
            <a:r xmlns:a="http://schemas.openxmlformats.org/drawingml/2006/main">
              <a:rPr lang="uk" b="0" i="0" dirty="0" err="1">
                <a:effectLst/>
              </a:rPr>
              <a:t>ActiveCampaign </a:t>
            </a:r>
            <a:r xmlns:a="http://schemas.openxmlformats.org/drawingml/2006/main">
              <a:rPr lang="uk" b="0" i="0" dirty="0">
                <a:effectLst/>
              </a:rPr>
              <a:t>, </a:t>
            </a:r>
            <a:r xmlns:a="http://schemas.openxmlformats.org/drawingml/2006/main">
              <a:rPr lang="uk" b="0" i="0" dirty="0" err="1">
                <a:effectLst/>
              </a:rPr>
              <a:t>Klaviyo </a:t>
            </a:r>
            <a:r xmlns:a="http://schemas.openxmlformats.org/drawingml/2006/main">
              <a:rPr lang="uk" b="0" i="0" dirty="0">
                <a:effectLst/>
              </a:rPr>
              <a:t>або Benchmark Email, щоб підтримувати потенційних клієнтів і клієнтів актуальними та своєчасними електронними листами, які створюють довіру та лояльність.</a:t>
            </a:r>
          </a:p>
          <a:p>
            <a:endParaRPr lang="en-GB" dirty="0"/>
          </a:p>
        </p:txBody>
      </p:sp>
    </p:spTree>
    <p:extLst>
      <p:ext uri="{BB962C8B-B14F-4D97-AF65-F5344CB8AC3E}">
        <p14:creationId xmlns:p14="http://schemas.microsoft.com/office/powerpoint/2010/main" val="91548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3536-C5A8-B8C2-3A7B-F727702F260C}"/>
              </a:ext>
            </a:extLst>
          </p:cNvPr>
          <p:cNvSpPr>
            <a:spLocks noGrp="1"/>
          </p:cNvSpPr>
          <p:nvPr>
            <p:ph type="title"/>
          </p:nvPr>
        </p:nvSpPr>
        <p:spPr/>
        <p:txBody>
          <a:bodyPr/>
          <a:lstStyle/>
          <a:p>
            <a:r xmlns:a="http://schemas.openxmlformats.org/drawingml/2006/main">
              <a:rPr lang="uk" dirty="0"/>
              <a:t>Корисні інструменти цифрового маркетингу для бізнесу</a:t>
            </a:r>
          </a:p>
        </p:txBody>
      </p:sp>
      <p:sp>
        <p:nvSpPr>
          <p:cNvPr id="3" name="Content Placeholder 2">
            <a:extLst>
              <a:ext uri="{FF2B5EF4-FFF2-40B4-BE49-F238E27FC236}">
                <a16:creationId xmlns:a16="http://schemas.microsoft.com/office/drawing/2014/main" id="{8273E9FA-958D-F037-3B03-F1D8123796E2}"/>
              </a:ext>
            </a:extLst>
          </p:cNvPr>
          <p:cNvSpPr>
            <a:spLocks noGrp="1"/>
          </p:cNvSpPr>
          <p:nvPr>
            <p:ph idx="1"/>
          </p:nvPr>
        </p:nvSpPr>
        <p:spPr>
          <a:xfrm>
            <a:off x="838200" y="1825625"/>
            <a:ext cx="6512859" cy="4351338"/>
          </a:xfrm>
        </p:spPr>
        <p:txBody>
          <a:bodyPr>
            <a:normAutofit fontScale="85000" lnSpcReduction="10000"/>
          </a:bodyPr>
          <a:lstStyle/>
          <a:p>
            <a:pPr xmlns:a="http://schemas.openxmlformats.org/drawingml/2006/main" algn="just"/>
            <a:r xmlns:a="http://schemas.openxmlformats.org/drawingml/2006/main">
              <a:rPr lang="uk" b="0" i="0" dirty="0">
                <a:effectLst/>
              </a:rPr>
              <a:t>Існує багато корисних і безкоштовних інструментів цифрового маркетингу для бізнесу, які можуть допомогти вам у різних аспектах маркетингу, таких як соціальні мережі, реклама, створення вмісту, веб-дизайн, аналітика тощо. Ось деякі інструменти, якими можна скористатися:</a:t>
            </a:r>
          </a:p>
          <a:p>
            <a:pPr xmlns:a="http://schemas.openxmlformats.org/drawingml/2006/main" algn="just"/>
            <a:r xmlns:a="http://schemas.openxmlformats.org/drawingml/2006/main" xmlns:r="http://schemas.openxmlformats.org/officeDocument/2006/relationships">
              <a:rPr lang="uk" b="0" i="0" dirty="0">
                <a:effectLst/>
                <a:hlinkClick r:id="rId2"/>
              </a:rPr>
              <a:t>Canva </a:t>
            </a:r>
            <a:r xmlns:a="http://schemas.openxmlformats.org/drawingml/2006/main">
              <a:rPr lang="uk" b="0" i="0" dirty="0">
                <a:effectLst/>
              </a:rPr>
              <a:t>: платформа графічного дизайну, яка дозволяє створювати приголомшливі візуальні ефекти для вашого веб-сайту та соціальних мереж. Ви можете використовувати Canva для розробки логотипів, листівок, плакатів, інфографіки, банерів тощо. Ви також можете вибрати з тисячі шаблонів і налаштувати їх за допомогою власних зображень, шрифтів, кольорів і елементів.</a:t>
            </a:r>
          </a:p>
          <a:p>
            <a:endParaRPr lang="en-GB" dirty="0"/>
          </a:p>
        </p:txBody>
      </p:sp>
      <p:pic>
        <p:nvPicPr>
          <p:cNvPr id="5" name="Picture 4">
            <a:extLst>
              <a:ext uri="{FF2B5EF4-FFF2-40B4-BE49-F238E27FC236}">
                <a16:creationId xmlns:a16="http://schemas.microsoft.com/office/drawing/2014/main" id="{EBCB2E6D-D59F-7DC0-655C-B8AFCE295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776" y="2545976"/>
            <a:ext cx="4337212" cy="2277036"/>
          </a:xfrm>
          <a:prstGeom prst="rect">
            <a:avLst/>
          </a:prstGeom>
          <a:ln>
            <a:noFill/>
          </a:ln>
          <a:effectLst>
            <a:softEdge rad="112500"/>
          </a:effectLst>
        </p:spPr>
      </p:pic>
    </p:spTree>
    <p:extLst>
      <p:ext uri="{BB962C8B-B14F-4D97-AF65-F5344CB8AC3E}">
        <p14:creationId xmlns:p14="http://schemas.microsoft.com/office/powerpoint/2010/main" val="711836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2019</Words>
  <Application>Microsoft Office PowerPoint</Application>
  <PresentationFormat>Widescreen</PresentationFormat>
  <Paragraphs>92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Bahnschrift SemiBold SemiConden</vt:lpstr>
      <vt:lpstr>Bahnschrift SemiLight</vt:lpstr>
      <vt:lpstr>Calibri</vt:lpstr>
      <vt:lpstr>Office Theme</vt:lpstr>
      <vt:lpstr>Digital Marketing Tools</vt:lpstr>
      <vt:lpstr>Learning Outcomes</vt:lpstr>
      <vt:lpstr>What are Digital Marketing Tools?</vt:lpstr>
      <vt:lpstr>What are Digital Marketing Tools?</vt:lpstr>
      <vt:lpstr>Why are Digital Marketing Tools Important?</vt:lpstr>
      <vt:lpstr>Why are Digital Marketing Tools Important?</vt:lpstr>
      <vt:lpstr>Why are Digital Marketing Tools Important?</vt:lpstr>
      <vt:lpstr>Why are Digital Marketing Tools Important?</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Activity </vt:lpstr>
      <vt:lpstr>Get Creative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32</cp:revision>
  <dcterms:created xsi:type="dcterms:W3CDTF">2023-08-28T15:06:23Z</dcterms:created>
  <dcterms:modified xsi:type="dcterms:W3CDTF">2024-04-16T09:01:58Z</dcterms:modified>
</cp:coreProperties>
</file>