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6" r:id="rId4"/>
    <p:sldId id="277" r:id="rId5"/>
    <p:sldId id="281" r:id="rId6"/>
    <p:sldId id="280" r:id="rId7"/>
    <p:sldId id="282" r:id="rId8"/>
    <p:sldId id="283" r:id="rId9"/>
    <p:sldId id="286" r:id="rId10"/>
    <p:sldId id="287" r:id="rId11"/>
    <p:sldId id="288" r:id="rId12"/>
    <p:sldId id="29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3OZGJaLxendpBMjP6BcA0aNv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smetrics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eadforensics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 rtl="0"/>
            <a:r xmlns:a="http://schemas.openxmlformats.org/drawingml/2006/main">
              <a:rPr lang="u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приклади:</a:t>
            </a:r>
            <a:endParaRPr xmlns:a="http://schemas.openxmlformats.org/drawingml/2006/main" lang="en-US" b="0" dirty="0">
              <a:effectLst/>
            </a:endParaRPr>
          </a:p>
          <a:p>
            <a:pPr xmlns:a="http://schemas.openxmlformats.org/drawingml/2006/main" rtl="0"/>
            <a:r xmlns:a="http://schemas.openxmlformats.org/drawingml/2006/main">
              <a:rPr lang="u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Analytics,</a:t>
            </a:r>
            <a:endParaRPr xmlns:a="http://schemas.openxmlformats.org/drawingml/2006/main" lang="en-US" b="0" dirty="0">
              <a:effectLst/>
            </a:endParaRPr>
          </a:p>
          <a:p>
            <a:pPr xmlns:a="http://schemas.openxmlformats.org/drawingml/2006/main" rtl="0"/>
            <a:r xmlns:a="http://schemas.openxmlformats.org/drawingml/2006/main">
              <a:rPr lang="u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аналітика </a:t>
            </a:r>
            <a:endParaRPr xmlns:a="http://schemas.openxmlformats.org/drawingml/2006/main" lang="en-US" b="0" dirty="0">
              <a:effectLst/>
            </a:endParaRPr>
            <a:r xmlns:a="http://schemas.openxmlformats.org/drawingml/2006/main">
              <a:rPr lang="u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Slideshare ,</a:t>
            </a:r>
          </a:p>
          <a:p>
            <a:pPr xmlns:a="http://schemas.openxmlformats.org/drawingml/2006/main" rtl="0"/>
            <a:r xmlns:a="http://schemas.openxmlformats.org/drawingml/2006/main">
              <a:rPr lang="u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 аналітика</a:t>
            </a:r>
            <a:endParaRPr xmlns:a="http://schemas.openxmlformats.org/drawingml/2006/main" lang="en-US" b="0" dirty="0">
              <a:effectLst/>
            </a:endParaRPr>
          </a:p>
          <a:p>
            <a:pPr xmlns:a="http://schemas.openxmlformats.org/drawingml/2006/main" rtl="0"/>
            <a:r xmlns:a="http://schemas.openxmlformats.org/drawingml/2006/main" xmlns:r="http://schemas.openxmlformats.org/officeDocument/2006/relationships">
              <a:rPr lang="uk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https://www.kissmetrics.com/</a:t>
            </a:r>
            <a:endParaRPr xmlns:a="http://schemas.openxmlformats.org/drawingml/2006/main" lang="en-US" b="0" dirty="0">
              <a:effectLst/>
            </a:endParaRPr>
          </a:p>
          <a:p>
            <a:pPr xmlns:a="http://schemas.openxmlformats.org/drawingml/2006/main" rtl="0"/>
            <a:r xmlns:a="http://schemas.openxmlformats.org/drawingml/2006/main">
              <a:rPr lang="u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Forensics - </a:t>
            </a:r>
            <a:r xmlns:a="http://schemas.openxmlformats.org/drawingml/2006/main" xmlns:r="http://schemas.openxmlformats.org/officeDocument/2006/relationships">
              <a:rPr lang="uk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http://www.leadforensics.com/</a:t>
            </a:r>
            <a:endParaRPr xmlns:a="http://schemas.openxmlformats.org/drawingml/2006/main" lang="en-US" b="0" dirty="0">
              <a:effectLst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C264-1118-49D5-A62B-244C331CC43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88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685" y="5335844"/>
            <a:ext cx="2141777" cy="88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433" y="5046675"/>
            <a:ext cx="3086367" cy="937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"/>
          <p:cNvCxnSpPr/>
          <p:nvPr/>
        </p:nvCxnSpPr>
        <p:spPr>
          <a:xfrm>
            <a:off x="1180684" y="3533533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03349A9-CEC0-E94B-40A9-FFD6A1BA81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5412" y="5360816"/>
            <a:ext cx="3172070" cy="860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838200" y="1414220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831850" y="4613033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838200" y="1395170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3" name="Google Shape;53;p10"/>
          <p:cNvCxnSpPr/>
          <p:nvPr/>
        </p:nvCxnSpPr>
        <p:spPr>
          <a:xfrm>
            <a:off x="875884" y="2057400"/>
            <a:ext cx="3591341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9" name="Google Shape;59;p11"/>
          <p:cNvCxnSpPr/>
          <p:nvPr/>
        </p:nvCxnSpPr>
        <p:spPr>
          <a:xfrm>
            <a:off x="838200" y="2057400"/>
            <a:ext cx="3933825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4" name="Google Shape;64;p12"/>
          <p:cNvCxnSpPr/>
          <p:nvPr/>
        </p:nvCxnSpPr>
        <p:spPr>
          <a:xfrm>
            <a:off x="838200" y="1404695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9" name="Google Shape;69;p13"/>
          <p:cNvCxnSpPr/>
          <p:nvPr/>
        </p:nvCxnSpPr>
        <p:spPr>
          <a:xfrm>
            <a:off x="9286875" y="365125"/>
            <a:ext cx="0" cy="5811838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30757" y="33578"/>
            <a:ext cx="1294917" cy="12949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7715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7715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ndrewchen.c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ttangriffel/growth-hacki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ttangriffel/growth-hack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ten-top-product-pricing-models-for-startups-2010-12#product-or-service-is-free-revenue-from-ads-and-critical-mass-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trepreneur.com/article/27715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7715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xmlns:a="http://schemas.openxmlformats.org/drawingml/2006/main"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</a:pPr>
            <a:r xmlns:a="http://schemas.openxmlformats.org/drawingml/2006/main">
              <a:rPr lang="uk" dirty="0"/>
              <a:t>Growth Hacking</a:t>
            </a:r>
            <a:endParaRPr xmlns:a="http://schemas.openxmlformats.org/drawingml/2006/main" dirty="0"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xmlns:a="http://schemas.openxmlformats.org/drawingml/2006/main"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None/>
            </a:pPr>
            <a:r xmlns:a="http://schemas.openxmlformats.org/drawingml/2006/main">
              <a:rPr lang="uk" dirty="0"/>
              <a:t>Управління зростанням – основа вашого бізнесу</a:t>
            </a: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4. </a:t>
            </a:r>
            <a:r xmlns:a="http://schemas.openxmlformats.org/drawingml/2006/main">
              <a:rPr lang="uk" dirty="0" err="1"/>
              <a:t>Активація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з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користувачів</a:t>
            </a:r>
            <a:endParaRPr xmlns:a="http://schemas.openxmlformats.org/drawingml/2006/main"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457200" lvl="0" indent="-317500">
              <a:spcBef>
                <a:spcPts val="0"/>
              </a:spcBef>
              <a:buSzPts val="1400"/>
              <a:buChar char="●"/>
            </a:pPr>
            <a:r xmlns:a="http://schemas.openxmlformats.org/drawingml/2006/main">
              <a:rPr lang="uk" dirty="0"/>
              <a:t>Відвідувачі такі ж, як відвідувачі вітрин. Вони тобі не дуже потрібні.</a:t>
            </a:r>
          </a:p>
          <a:p>
            <a:pPr xmlns:a="http://schemas.openxmlformats.org/drawingml/2006/main" marL="457200" lvl="0" indent="-317500">
              <a:spcBef>
                <a:spcPts val="0"/>
              </a:spcBef>
              <a:buSzPts val="1400"/>
              <a:buChar char="●"/>
            </a:pPr>
            <a:r xmlns:a="http://schemas.openxmlformats.org/drawingml/2006/main">
              <a:rPr lang="uk" dirty="0"/>
              <a:t>Зробіть їх активними!*</a:t>
            </a:r>
            <a:endParaRPr xmlns:a="http://schemas.openxmlformats.org/drawingml/2006/main" lang="sl-SI" dirty="0"/>
          </a:p>
          <a:p>
            <a:pPr marL="139700" lvl="0" indent="0">
              <a:spcBef>
                <a:spcPts val="0"/>
              </a:spcBef>
              <a:buSzPts val="1400"/>
              <a:buNone/>
            </a:pPr>
            <a:endParaRPr lang="en-US" dirty="0"/>
          </a:p>
          <a:p>
            <a:pPr xmlns:a="http://schemas.openxmlformats.org/drawingml/2006/main" marL="0" lvl="0" indent="0">
              <a:spcBef>
                <a:spcPts val="1600"/>
              </a:spcBef>
              <a:buNone/>
            </a:pPr>
            <a:r xmlns:a="http://schemas.openxmlformats.org/drawingml/2006/main">
              <a:rPr lang="uk" dirty="0"/>
              <a:t>* Зробіть їх:</a:t>
            </a:r>
          </a:p>
          <a:p>
            <a:pPr xmlns:a="http://schemas.openxmlformats.org/drawingml/2006/main" marL="457200" lvl="0" indent="-317500">
              <a:spcBef>
                <a:spcPts val="1600"/>
              </a:spcBef>
              <a:buSzPts val="1400"/>
              <a:buChar char="●"/>
            </a:pPr>
            <a:r xmlns:a="http://schemas.openxmlformats.org/drawingml/2006/main">
              <a:rPr lang="uk" dirty="0"/>
              <a:t>Щоб надати вам адресу електронної пошти, створіть свою базу даних користувачів!</a:t>
            </a:r>
          </a:p>
          <a:p>
            <a:pPr xmlns:a="http://schemas.openxmlformats.org/drawingml/2006/main" marL="457200" lvl="0" indent="-317500">
              <a:spcBef>
                <a:spcPts val="0"/>
              </a:spcBef>
              <a:buSzPts val="1400"/>
              <a:buChar char="●"/>
            </a:pPr>
            <a:r xmlns:a="http://schemas.openxmlformats.org/drawingml/2006/main">
              <a:rPr lang="uk" dirty="0"/>
              <a:t>Вподобати / поділитися / прокоментувати ваш вміст.</a:t>
            </a:r>
          </a:p>
          <a:p>
            <a:pPr xmlns:a="http://schemas.openxmlformats.org/drawingml/2006/main" marL="457200" lvl="0" indent="-317500">
              <a:spcBef>
                <a:spcPts val="0"/>
              </a:spcBef>
              <a:buSzPts val="1400"/>
              <a:buChar char="●"/>
            </a:pPr>
            <a:r xmlns:a="http://schemas.openxmlformats.org/drawingml/2006/main">
              <a:rPr lang="uk" dirty="0"/>
              <a:t>Виконайте наступний крок (заклик до дії!)</a:t>
            </a:r>
          </a:p>
        </p:txBody>
      </p:sp>
      <p:pic>
        <p:nvPicPr>
          <p:cNvPr id="4" name="Google Shape;267;p37"/>
          <p:cNvPicPr preferRelativeResize="0"/>
          <p:nvPr/>
        </p:nvPicPr>
        <p:blipFill rotWithShape="1">
          <a:blip r:embed="rId2">
            <a:alphaModFix/>
          </a:blip>
          <a:srcRect l="22551" t="22361" r="32064" b="24245"/>
          <a:stretch/>
        </p:blipFill>
        <p:spPr>
          <a:xfrm>
            <a:off x="6960096" y="1700808"/>
            <a:ext cx="499452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8;p37"/>
          <p:cNvSpPr txBox="1"/>
          <p:nvPr/>
        </p:nvSpPr>
        <p:spPr>
          <a:xfrm>
            <a:off x="9196584" y="6610800"/>
            <a:ext cx="30000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800">
                <a:solidFill>
                  <a:schemeClr val="dk1"/>
                </a:solidFill>
              </a:rPr>
              <a:t>Джерела: </a:t>
            </a:r>
            <a:r xmlns:a="http://schemas.openxmlformats.org/drawingml/2006/main" xmlns:r="http://schemas.openxmlformats.org/officeDocument/2006/relationships">
              <a:rPr lang="uk" sz="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https://www.entrepreneur.com/article/277157</a:t>
            </a:r>
            <a:endParaRPr xmlns:a="http://schemas.openxmlformats.org/drawingml/2006/main" sz="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9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5. </a:t>
            </a:r>
            <a:r xmlns:a="http://schemas.openxmlformats.org/drawingml/2006/main">
              <a:rPr lang="uk" dirty="0" err="1"/>
              <a:t>Утримання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з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користувачів</a:t>
            </a:r>
            <a:endParaRPr xmlns:a="http://schemas.openxmlformats.org/drawingml/2006/main"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dirty="0"/>
              <a:t>Щоб утримати користувачів, потрібно постійно тестувати, коригувати, покращувати:</a:t>
            </a:r>
          </a:p>
          <a:p>
            <a:endParaRPr lang="sl-SI" dirty="0"/>
          </a:p>
        </p:txBody>
      </p:sp>
      <p:pic>
        <p:nvPicPr>
          <p:cNvPr id="4" name="Google Shape;276;p38"/>
          <p:cNvPicPr preferRelativeResize="0"/>
          <p:nvPr/>
        </p:nvPicPr>
        <p:blipFill rotWithShape="1">
          <a:blip r:embed="rId2">
            <a:alphaModFix/>
          </a:blip>
          <a:srcRect l="7748" t="35356" r="37680" b="10498"/>
          <a:stretch/>
        </p:blipFill>
        <p:spPr>
          <a:xfrm>
            <a:off x="3071664" y="2348880"/>
            <a:ext cx="576064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5;p38"/>
          <p:cNvSpPr txBox="1"/>
          <p:nvPr/>
        </p:nvSpPr>
        <p:spPr>
          <a:xfrm>
            <a:off x="9187064" y="6610800"/>
            <a:ext cx="30000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800">
                <a:solidFill>
                  <a:schemeClr val="dk1"/>
                </a:solidFill>
              </a:rPr>
              <a:t>Джерела: </a:t>
            </a:r>
            <a:r xmlns:a="http://schemas.openxmlformats.org/drawingml/2006/main" xmlns:r="http://schemas.openxmlformats.org/officeDocument/2006/relationships">
              <a:rPr lang="uk" sz="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https://www.entrepreneur.com/article/277157</a:t>
            </a:r>
            <a:endParaRPr xmlns:a="http://schemas.openxmlformats.org/drawingml/2006/main" sz="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 err="1"/>
              <a:t>інший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короткий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призначення</a:t>
            </a:r>
            <a:endParaRPr xmlns:a="http://schemas.openxmlformats.org/drawingml/2006/main"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6854552" cy="4525963"/>
          </a:xfrm>
        </p:spPr>
        <p:txBody>
          <a:bodyPr>
            <a:normAutofit/>
          </a:bodyPr>
          <a:lstStyle/>
          <a:p>
            <a:pPr xmlns:a="http://schemas.openxmlformats.org/drawingml/2006/main" marL="514350" indent="-514350">
              <a:buFont typeface="+mj-lt"/>
              <a:buAutoNum type="arabicPeriod"/>
            </a:pPr>
            <a:r xmlns:a="http://schemas.openxmlformats.org/drawingml/2006/main">
              <a:rPr lang="uk" dirty="0"/>
              <a:t>Подумайте про свою компанію.</a:t>
            </a:r>
          </a:p>
          <a:p>
            <a:pPr xmlns:a="http://schemas.openxmlformats.org/drawingml/2006/main" marL="514350" indent="-514350">
              <a:buFont typeface="+mj-lt"/>
              <a:buAutoNum type="arabicPeriod"/>
            </a:pPr>
            <a:r xmlns:a="http://schemas.openxmlformats.org/drawingml/2006/main">
              <a:rPr lang="uk" dirty="0"/>
              <a:t>Який етап воронки ощадливого маркетингу можна покращити?</a:t>
            </a:r>
          </a:p>
        </p:txBody>
      </p:sp>
      <p:sp>
        <p:nvSpPr>
          <p:cNvPr id="4" name="Google Shape;288;p40"/>
          <p:cNvSpPr/>
          <p:nvPr/>
        </p:nvSpPr>
        <p:spPr>
          <a:xfrm>
            <a:off x="8040216" y="1844824"/>
            <a:ext cx="2590912" cy="85617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1. Чудовий продукт/послуга + чудова бізнес-модель</a:t>
            </a:r>
            <a:endParaRPr xmlns:a="http://schemas.openxmlformats.org/drawingml/2006/main"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89;p40"/>
          <p:cNvSpPr/>
          <p:nvPr/>
        </p:nvSpPr>
        <p:spPr>
          <a:xfrm>
            <a:off x="8119118" y="2932445"/>
            <a:ext cx="2446529" cy="57336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2. Маркетинг у соціальних мережах</a:t>
            </a:r>
            <a:endParaRPr xmlns:a="http://schemas.openxmlformats.org/drawingml/2006/main"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cxnSp>
        <p:nvCxnSpPr>
          <p:cNvPr id="6" name="Google Shape;290;p40"/>
          <p:cNvCxnSpPr>
            <a:stCxn id="4" idx="2"/>
            <a:endCxn id="5" idx="0"/>
          </p:cNvCxnSpPr>
          <p:nvPr/>
        </p:nvCxnSpPr>
        <p:spPr>
          <a:xfrm>
            <a:off x="9335672" y="2701003"/>
            <a:ext cx="6711" cy="231442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91;p40"/>
          <p:cNvSpPr/>
          <p:nvPr/>
        </p:nvSpPr>
        <p:spPr>
          <a:xfrm>
            <a:off x="8112224" y="3710859"/>
            <a:ext cx="2446529" cy="39115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3. Залучення користувачів</a:t>
            </a:r>
            <a:endParaRPr xmlns:a="http://schemas.openxmlformats.org/drawingml/2006/main"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92;p40"/>
          <p:cNvSpPr/>
          <p:nvPr/>
        </p:nvSpPr>
        <p:spPr>
          <a:xfrm>
            <a:off x="8119120" y="4356698"/>
            <a:ext cx="2446529" cy="37371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4. Активізація користувачів</a:t>
            </a:r>
            <a:endParaRPr xmlns:a="http://schemas.openxmlformats.org/drawingml/2006/main"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93;p40"/>
          <p:cNvSpPr/>
          <p:nvPr/>
        </p:nvSpPr>
        <p:spPr>
          <a:xfrm>
            <a:off x="8112224" y="4950124"/>
            <a:ext cx="2446529" cy="41170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5. Утримання користувачів</a:t>
            </a:r>
            <a:endParaRPr xmlns:a="http://schemas.openxmlformats.org/drawingml/2006/main"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294;p40"/>
          <p:cNvSpPr/>
          <p:nvPr/>
        </p:nvSpPr>
        <p:spPr>
          <a:xfrm>
            <a:off x="8112224" y="5549189"/>
            <a:ext cx="2437401" cy="42751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6. Отримайте дохід</a:t>
            </a:r>
            <a:endParaRPr xmlns:a="http://schemas.openxmlformats.org/drawingml/2006/main"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cxnSp>
        <p:nvCxnSpPr>
          <p:cNvPr id="11" name="Google Shape;295;p40"/>
          <p:cNvCxnSpPr>
            <a:stCxn id="5" idx="2"/>
            <a:endCxn id="7" idx="0"/>
          </p:cNvCxnSpPr>
          <p:nvPr/>
        </p:nvCxnSpPr>
        <p:spPr>
          <a:xfrm flipH="1">
            <a:off x="9335489" y="3505810"/>
            <a:ext cx="6894" cy="205049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96;p40"/>
          <p:cNvCxnSpPr>
            <a:stCxn id="7" idx="2"/>
            <a:endCxn id="8" idx="0"/>
          </p:cNvCxnSpPr>
          <p:nvPr/>
        </p:nvCxnSpPr>
        <p:spPr>
          <a:xfrm>
            <a:off x="9335489" y="4102013"/>
            <a:ext cx="6896" cy="254685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97;p40"/>
          <p:cNvCxnSpPr>
            <a:stCxn id="8" idx="2"/>
            <a:endCxn id="9" idx="0"/>
          </p:cNvCxnSpPr>
          <p:nvPr/>
        </p:nvCxnSpPr>
        <p:spPr>
          <a:xfrm flipH="1">
            <a:off x="9335489" y="4730416"/>
            <a:ext cx="6896" cy="21970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98;p40"/>
          <p:cNvCxnSpPr>
            <a:stCxn id="9" idx="2"/>
            <a:endCxn id="10" idx="0"/>
          </p:cNvCxnSpPr>
          <p:nvPr/>
        </p:nvCxnSpPr>
        <p:spPr>
          <a:xfrm flipH="1">
            <a:off x="9330925" y="5361832"/>
            <a:ext cx="4564" cy="187357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" name="Google Shape;29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6104" y="1988840"/>
            <a:ext cx="454650" cy="4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629" y="2996952"/>
            <a:ext cx="408600" cy="4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0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9129" y="3645024"/>
            <a:ext cx="454650" cy="4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629" y="4321816"/>
            <a:ext cx="408600" cy="4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1294" y="4942816"/>
            <a:ext cx="408600" cy="4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544" y="5526504"/>
            <a:ext cx="408600" cy="40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7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 xmlns:a="http://schemas.openxmlformats.org/drawingml/2006/main">
              <a:rPr lang="uk" dirty="0" err="1"/>
              <a:t>зростання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з</a:t>
            </a:r>
            <a:r xmlns:a="http://schemas.openxmlformats.org/drawingml/2006/main">
              <a:rPr lang="uk" dirty="0"/>
              <a:t> </a:t>
            </a:r>
            <a:r xmlns:a="http://schemas.openxmlformats.org/drawingml/2006/main">
              <a:rPr lang="uk" dirty="0" err="1"/>
              <a:t>що </a:t>
            </a:r>
            <a:r xmlns:a="http://schemas.openxmlformats.org/drawingml/2006/main">
              <a:rPr lang="uk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 xmlns:a="http://schemas.openxmlformats.org/drawingml/2006/main">
              <a:rPr lang="uk" dirty="0"/>
              <a:t>Основний квест: </a:t>
            </a:r>
            <a:r xmlns:a="http://schemas.openxmlformats.org/drawingml/2006/main">
              <a:rPr lang="uk" b="1" dirty="0"/>
              <a:t>зростання платоспроможних клієнтів </a:t>
            </a:r>
            <a:r xmlns:a="http://schemas.openxmlformats.org/drawingml/2006/main">
              <a:rPr lang="uk" dirty="0"/>
              <a:t>.</a:t>
            </a:r>
          </a:p>
          <a:p>
            <a:r xmlns:a="http://schemas.openxmlformats.org/drawingml/2006/main">
              <a:rPr lang="uk" dirty="0"/>
              <a:t>Більш скромний квест: </a:t>
            </a:r>
            <a:r xmlns:a="http://schemas.openxmlformats.org/drawingml/2006/main">
              <a:rPr lang="uk" b="1" dirty="0"/>
              <a:t>вижити </a:t>
            </a:r>
            <a:r xmlns:a="http://schemas.openxmlformats.org/drawingml/2006/main">
              <a:rPr lang="uk" dirty="0"/>
              <a:t>.</a:t>
            </a:r>
          </a:p>
          <a:p>
            <a:r xmlns:a="http://schemas.openxmlformats.org/drawingml/2006/main">
              <a:rPr lang="uk" dirty="0"/>
              <a:t>Субпродукти:</a:t>
            </a:r>
          </a:p>
          <a:p>
            <a:pPr xmlns:a="http://schemas.openxmlformats.org/drawingml/2006/main" lvl="1"/>
            <a:r xmlns:a="http://schemas.openxmlformats.org/drawingml/2006/main">
              <a:rPr lang="uk" dirty="0"/>
              <a:t>Більше відвідувачів веб-сторінки, підписників, читачів, коментаторів, ентузіастів, … які з часом перетворюються на платних клієнтів.</a:t>
            </a:r>
          </a:p>
          <a:p>
            <a:r xmlns:a="http://schemas.openxmlformats.org/drawingml/2006/main">
              <a:rPr lang="uk" dirty="0"/>
              <a:t>Коли ріст нездоровий?</a:t>
            </a:r>
          </a:p>
        </p:txBody>
      </p:sp>
      <p:sp>
        <p:nvSpPr>
          <p:cNvPr id="6" name="Pomnilnik z zaporednim dostopom 5"/>
          <p:cNvSpPr/>
          <p:nvPr/>
        </p:nvSpPr>
        <p:spPr>
          <a:xfrm flipH="1">
            <a:off x="8976320" y="1349697"/>
            <a:ext cx="3048000" cy="1728192"/>
          </a:xfrm>
          <a:prstGeom prst="wedgeEllipseCallout">
            <a:avLst>
              <a:gd name="adj1" fmla="val 34528"/>
              <a:gd name="adj2" fmla="val 55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uk" dirty="0"/>
              <a:t>Справа в тому, що більшість стартапів загинуть</a:t>
            </a:r>
          </a:p>
        </p:txBody>
      </p:sp>
    </p:spTree>
    <p:extLst>
      <p:ext uri="{BB962C8B-B14F-4D97-AF65-F5344CB8AC3E}">
        <p14:creationId xmlns:p14="http://schemas.microsoft.com/office/powerpoint/2010/main" val="335318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 xmlns:a="http://schemas.openxmlformats.org/drawingml/2006/main">
              <a:rPr lang="uk" dirty="0" err="1"/>
              <a:t>Хто </a:t>
            </a:r>
            <a:r xmlns:a="http://schemas.openxmlformats.org/drawingml/2006/main">
              <a:rPr lang="uk" dirty="0"/>
              <a:t>такий </a:t>
            </a:r>
            <a:r xmlns:a="http://schemas.openxmlformats.org/drawingml/2006/main">
              <a:rPr lang="uk" dirty="0" err="1"/>
              <a:t>рост </a:t>
            </a:r>
            <a:r xmlns:a="http://schemas.openxmlformats.org/drawingml/2006/main">
              <a:rPr lang="uk" dirty="0"/>
              <a:t>- </a:t>
            </a:r>
            <a:r xmlns:a="http://schemas.openxmlformats.org/drawingml/2006/main">
              <a:rPr lang="uk" dirty="0" err="1"/>
              <a:t>хакер </a:t>
            </a:r>
            <a:r xmlns:a="http://schemas.openxmlformats.org/drawingml/2006/main">
              <a:rPr lang="uk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«Growth hacker — це гібрид між маркетологом і програмістом», </a:t>
            </a:r>
            <a:r xmlns:a="http://schemas.openxmlformats.org/drawingml/2006/main" xmlns:r="http://schemas.openxmlformats.org/officeDocument/2006/relationships">
              <a:rPr lang="uk" b="1" u="sng" dirty="0" err="1">
                <a:hlinkClick r:id="rId2"/>
              </a:rPr>
              <a:t>andrewchen.co</a:t>
            </a:r>
            <a:r xmlns:a="http://schemas.openxmlformats.org/drawingml/2006/main">
              <a:rPr lang="uk" dirty="0"/>
              <a:t> </a:t>
            </a:r>
          </a:p>
          <a:p>
            <a:endParaRPr lang="en-US" dirty="0"/>
          </a:p>
          <a:p>
            <a:r xmlns:a="http://schemas.openxmlformats.org/drawingml/2006/main">
              <a:rPr lang="uk" dirty="0"/>
              <a:t>«Гроут-хакер – це лише нова назва для власника бізнесу, який намагається вижити і використовує інформаційні технології та різні методи мотивації», </a:t>
            </a:r>
            <a:r xmlns:a="http://schemas.openxmlformats.org/drawingml/2006/main">
              <a:rPr lang="uk" b="1" u="sng" dirty="0"/>
              <a:t>я</a:t>
            </a:r>
            <a:r xmlns:a="http://schemas.openxmlformats.org/drawingml/2006/main">
              <a:rPr lang="u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43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96616"/>
            <a:ext cx="10515600" cy="2852737"/>
          </a:xfrm>
          <a:solidFill>
            <a:srgbClr val="F0EA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 xmlns:a="http://schemas.openxmlformats.org/drawingml/2006/main">
              <a:rPr lang="uk" dirty="0"/>
              <a:t>Процес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uk" dirty="0"/>
              <a:t>(воронка Lean Marketing)</a:t>
            </a:r>
            <a:endParaRPr xmlns:a="http://schemas.openxmlformats.org/drawingml/2006/main" lang="sl-SI" dirty="0"/>
          </a:p>
        </p:txBody>
      </p:sp>
    </p:spTree>
    <p:extLst>
      <p:ext uri="{BB962C8B-B14F-4D97-AF65-F5344CB8AC3E}">
        <p14:creationId xmlns:p14="http://schemas.microsoft.com/office/powerpoint/2010/main" val="27808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266" y="1"/>
            <a:ext cx="10486534" cy="1142595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uk" sz="4000" dirty="0"/>
              <a:t>Процес злому росту</a:t>
            </a:r>
            <a:endParaRPr xmlns:a="http://schemas.openxmlformats.org/drawingml/2006/main" lang="sl-SI" sz="4000" dirty="0"/>
          </a:p>
        </p:txBody>
      </p:sp>
      <p:sp>
        <p:nvSpPr>
          <p:cNvPr id="34" name="Google Shape;158;p30"/>
          <p:cNvSpPr/>
          <p:nvPr/>
        </p:nvSpPr>
        <p:spPr>
          <a:xfrm>
            <a:off x="3189475" y="1268760"/>
            <a:ext cx="2649000" cy="99775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1. Чудовий продукт/послуга + чудова бізнес-модель</a:t>
            </a:r>
            <a:endParaRPr xmlns:a="http://schemas.openxmlformats.org/drawingml/2006/main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159;p30"/>
          <p:cNvSpPr/>
          <p:nvPr/>
        </p:nvSpPr>
        <p:spPr>
          <a:xfrm>
            <a:off x="3398700" y="2417106"/>
            <a:ext cx="2198400" cy="52768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2. Маркетинг у соціальних мережах</a:t>
            </a:r>
            <a:endParaRPr xmlns:a="http://schemas.openxmlformats.org/drawingml/2006/main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36" name="Google Shape;160;p30"/>
          <p:cNvCxnSpPr>
            <a:stCxn id="34" idx="2"/>
            <a:endCxn id="35" idx="0"/>
          </p:cNvCxnSpPr>
          <p:nvPr/>
        </p:nvCxnSpPr>
        <p:spPr>
          <a:xfrm flipH="1">
            <a:off x="4497900" y="2266518"/>
            <a:ext cx="16075" cy="1505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Google Shape;161;p30"/>
          <p:cNvSpPr/>
          <p:nvPr/>
        </p:nvSpPr>
        <p:spPr>
          <a:xfrm>
            <a:off x="3398700" y="3186444"/>
            <a:ext cx="2198400" cy="52044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3. Залучення користувачів</a:t>
            </a:r>
            <a:endParaRPr xmlns:a="http://schemas.openxmlformats.org/drawingml/2006/main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162;p30"/>
          <p:cNvSpPr/>
          <p:nvPr/>
        </p:nvSpPr>
        <p:spPr>
          <a:xfrm>
            <a:off x="3398700" y="3965020"/>
            <a:ext cx="2198400" cy="68306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4. Активізація користувачів</a:t>
            </a:r>
            <a:endParaRPr xmlns:a="http://schemas.openxmlformats.org/drawingml/2006/main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163;p30"/>
          <p:cNvSpPr/>
          <p:nvPr/>
        </p:nvSpPr>
        <p:spPr>
          <a:xfrm>
            <a:off x="3398700" y="4890970"/>
            <a:ext cx="2198400" cy="77027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5. Утримання користувачів</a:t>
            </a:r>
            <a:endParaRPr xmlns:a="http://schemas.openxmlformats.org/drawingml/2006/main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164;p30"/>
          <p:cNvSpPr/>
          <p:nvPr/>
        </p:nvSpPr>
        <p:spPr>
          <a:xfrm>
            <a:off x="3396038" y="5949280"/>
            <a:ext cx="2198400" cy="79208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6. Отримайте дохід</a:t>
            </a:r>
            <a:endParaRPr xmlns:a="http://schemas.openxmlformats.org/drawingml/2006/main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41" name="Google Shape;165;p30"/>
          <p:cNvCxnSpPr>
            <a:stCxn id="35" idx="2"/>
            <a:endCxn id="37" idx="0"/>
          </p:cNvCxnSpPr>
          <p:nvPr/>
        </p:nvCxnSpPr>
        <p:spPr>
          <a:xfrm>
            <a:off x="4497900" y="2944795"/>
            <a:ext cx="0" cy="241649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166;p30"/>
          <p:cNvCxnSpPr>
            <a:stCxn id="37" idx="2"/>
            <a:endCxn id="38" idx="0"/>
          </p:cNvCxnSpPr>
          <p:nvPr/>
        </p:nvCxnSpPr>
        <p:spPr>
          <a:xfrm>
            <a:off x="4497900" y="3706887"/>
            <a:ext cx="0" cy="258133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Google Shape;167;p30"/>
          <p:cNvCxnSpPr>
            <a:stCxn id="38" idx="2"/>
            <a:endCxn id="39" idx="0"/>
          </p:cNvCxnSpPr>
          <p:nvPr/>
        </p:nvCxnSpPr>
        <p:spPr>
          <a:xfrm>
            <a:off x="4497900" y="4648082"/>
            <a:ext cx="0" cy="2428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" name="Google Shape;168;p30"/>
          <p:cNvCxnSpPr>
            <a:stCxn id="39" idx="2"/>
            <a:endCxn id="40" idx="0"/>
          </p:cNvCxnSpPr>
          <p:nvPr/>
        </p:nvCxnSpPr>
        <p:spPr>
          <a:xfrm flipH="1">
            <a:off x="4495238" y="5661248"/>
            <a:ext cx="2662" cy="288032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Google Shape;169;p30"/>
          <p:cNvSpPr/>
          <p:nvPr/>
        </p:nvSpPr>
        <p:spPr>
          <a:xfrm rot="-5400000">
            <a:off x="933462" y="3618533"/>
            <a:ext cx="3100797" cy="98463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Експерименти з маркетингом і продуктом</a:t>
            </a:r>
            <a:endParaRPr xmlns:a="http://schemas.openxmlformats.org/drawingml/2006/main" b="1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46" name="Google Shape;170;p30"/>
          <p:cNvCxnSpPr>
            <a:stCxn id="37" idx="1"/>
          </p:cNvCxnSpPr>
          <p:nvPr/>
        </p:nvCxnSpPr>
        <p:spPr>
          <a:xfrm flipH="1">
            <a:off x="2981700" y="3446666"/>
            <a:ext cx="4170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" name="Google Shape;171;p30"/>
          <p:cNvCxnSpPr>
            <a:stCxn id="38" idx="1"/>
          </p:cNvCxnSpPr>
          <p:nvPr/>
        </p:nvCxnSpPr>
        <p:spPr>
          <a:xfrm flipH="1">
            <a:off x="2976176" y="4306551"/>
            <a:ext cx="422524" cy="27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" name="Google Shape;172;p30"/>
          <p:cNvCxnSpPr/>
          <p:nvPr/>
        </p:nvCxnSpPr>
        <p:spPr>
          <a:xfrm flipH="1" flipV="1">
            <a:off x="2941020" y="5085184"/>
            <a:ext cx="455030" cy="2144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" name="Google Shape;173;p30"/>
          <p:cNvCxnSpPr>
            <a:stCxn id="35" idx="1"/>
          </p:cNvCxnSpPr>
          <p:nvPr/>
        </p:nvCxnSpPr>
        <p:spPr>
          <a:xfrm flipH="1">
            <a:off x="2981700" y="2680951"/>
            <a:ext cx="417000" cy="205794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0" name="Google Shape;174;p30"/>
          <p:cNvSpPr txBox="1"/>
          <p:nvPr/>
        </p:nvSpPr>
        <p:spPr>
          <a:xfrm>
            <a:off x="6695249" y="3084550"/>
            <a:ext cx="2760300" cy="56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6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Користувачі приходять на ваш веб-сайт з різних каналів</a:t>
            </a:r>
            <a:endParaRPr xmlns:a="http://schemas.openxmlformats.org/drawingml/2006/main" sz="16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1" name="Google Shape;175;p30"/>
          <p:cNvCxnSpPr>
            <a:stCxn id="50" idx="1"/>
            <a:endCxn id="37" idx="3"/>
          </p:cNvCxnSpPr>
          <p:nvPr/>
        </p:nvCxnSpPr>
        <p:spPr>
          <a:xfrm rot="10800000" flipV="1">
            <a:off x="5597101" y="3366428"/>
            <a:ext cx="1098149" cy="8023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52" name="Google Shape;176;p30"/>
          <p:cNvSpPr txBox="1"/>
          <p:nvPr/>
        </p:nvSpPr>
        <p:spPr>
          <a:xfrm>
            <a:off x="6620813" y="3813142"/>
            <a:ext cx="2760300" cy="6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6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Користувачі користуються вашим веб-сайтом і виконують деякі дії (наприклад, реєструються, завантажують,...</a:t>
            </a:r>
            <a:endParaRPr xmlns:a="http://schemas.openxmlformats.org/drawingml/2006/main" sz="16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3" name="Google Shape;177;p30"/>
          <p:cNvCxnSpPr>
            <a:stCxn id="52" idx="1"/>
            <a:endCxn id="38" idx="3"/>
          </p:cNvCxnSpPr>
          <p:nvPr/>
        </p:nvCxnSpPr>
        <p:spPr>
          <a:xfrm rot="10800000" flipV="1">
            <a:off x="5597101" y="4154875"/>
            <a:ext cx="1023713" cy="15167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54" name="Google Shape;178;p30"/>
          <p:cNvSpPr txBox="1"/>
          <p:nvPr/>
        </p:nvSpPr>
        <p:spPr>
          <a:xfrm>
            <a:off x="6278475" y="5517697"/>
            <a:ext cx="2538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6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Користувачі повертаються за новими</a:t>
            </a:r>
            <a:endParaRPr xmlns:a="http://schemas.openxmlformats.org/drawingml/2006/main" sz="16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5" name="Google Shape;179;p30"/>
          <p:cNvCxnSpPr>
            <a:stCxn id="54" idx="1"/>
            <a:endCxn id="39" idx="3"/>
          </p:cNvCxnSpPr>
          <p:nvPr/>
        </p:nvCxnSpPr>
        <p:spPr>
          <a:xfrm rot="10800000">
            <a:off x="5597101" y="5276109"/>
            <a:ext cx="681375" cy="38513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cxnSp>
        <p:nvCxnSpPr>
          <p:cNvPr id="56" name="Google Shape;180;p30"/>
          <p:cNvCxnSpPr>
            <a:stCxn id="39" idx="3"/>
            <a:endCxn id="37" idx="3"/>
          </p:cNvCxnSpPr>
          <p:nvPr/>
        </p:nvCxnSpPr>
        <p:spPr>
          <a:xfrm flipV="1">
            <a:off x="5597100" y="3446666"/>
            <a:ext cx="12700" cy="1829443"/>
          </a:xfrm>
          <a:prstGeom prst="curvedConnector3">
            <a:avLst>
              <a:gd name="adj1" fmla="val 636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Google Shape;181;p30"/>
          <p:cNvSpPr txBox="1"/>
          <p:nvPr/>
        </p:nvSpPr>
        <p:spPr>
          <a:xfrm>
            <a:off x="9220049" y="4769526"/>
            <a:ext cx="2538900" cy="61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600" b="1" dirty="0">
                <a:solidFill>
                  <a:srgbClr val="CC0000"/>
                </a:solidFill>
                <a:ea typeface="Open Sans"/>
                <a:cs typeface="Open Sans"/>
                <a:sym typeface="Open Sans"/>
              </a:rPr>
              <a:t>Користувачі рекомендують ваш продукт/послугу іншим</a:t>
            </a:r>
            <a:endParaRPr xmlns:a="http://schemas.openxmlformats.org/drawingml/2006/main" sz="1600" b="1" dirty="0">
              <a:solidFill>
                <a:srgbClr val="CC0000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58" name="Google Shape;182;p30"/>
          <p:cNvCxnSpPr>
            <a:stCxn id="57" idx="1"/>
          </p:cNvCxnSpPr>
          <p:nvPr/>
        </p:nvCxnSpPr>
        <p:spPr>
          <a:xfrm rot="10800000">
            <a:off x="6402425" y="4648082"/>
            <a:ext cx="2817624" cy="43060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59" name="Google Shape;183;p30"/>
          <p:cNvSpPr txBox="1"/>
          <p:nvPr/>
        </p:nvSpPr>
        <p:spPr>
          <a:xfrm rot="5400000">
            <a:off x="5597385" y="3963476"/>
            <a:ext cx="1152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600" b="1" dirty="0">
                <a:solidFill>
                  <a:srgbClr val="CC0000"/>
                </a:solidFill>
                <a:ea typeface="Open Sans"/>
                <a:cs typeface="Open Sans"/>
                <a:sym typeface="Open Sans"/>
              </a:rPr>
              <a:t>Посилання</a:t>
            </a:r>
            <a:endParaRPr xmlns:a="http://schemas.openxmlformats.org/drawingml/2006/main" sz="1600" b="1" dirty="0">
              <a:solidFill>
                <a:srgbClr val="CC0000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186;p30"/>
          <p:cNvSpPr txBox="1"/>
          <p:nvPr/>
        </p:nvSpPr>
        <p:spPr>
          <a:xfrm>
            <a:off x="7471313" y="2362195"/>
            <a:ext cx="2538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600" b="1" dirty="0">
                <a:solidFill>
                  <a:srgbClr val="BD9BAF"/>
                </a:solidFill>
                <a:ea typeface="Open Sans"/>
                <a:cs typeface="Open Sans"/>
                <a:sym typeface="Open Sans"/>
              </a:rPr>
              <a:t>Хакер зростання з’ясовує, як перейти до наступного кроку</a:t>
            </a:r>
            <a:endParaRPr xmlns:a="http://schemas.openxmlformats.org/drawingml/2006/main" sz="1600" b="1" dirty="0">
              <a:solidFill>
                <a:srgbClr val="BD9BAF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61" name="Google Shape;187;p30"/>
          <p:cNvCxnSpPr>
            <a:endCxn id="60" idx="1"/>
          </p:cNvCxnSpPr>
          <p:nvPr/>
        </p:nvCxnSpPr>
        <p:spPr>
          <a:xfrm rot="10800000" flipH="1">
            <a:off x="5770313" y="2505745"/>
            <a:ext cx="1701000" cy="381000"/>
          </a:xfrm>
          <a:prstGeom prst="curvedConnector3">
            <a:avLst>
              <a:gd name="adj1" fmla="val 1185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cxnSp>
        <p:nvCxnSpPr>
          <p:cNvPr id="62" name="Google Shape;188;p30"/>
          <p:cNvCxnSpPr>
            <a:endCxn id="34" idx="3"/>
          </p:cNvCxnSpPr>
          <p:nvPr/>
        </p:nvCxnSpPr>
        <p:spPr>
          <a:xfrm rot="5400000" flipH="1" flipV="1">
            <a:off x="3960259" y="3421456"/>
            <a:ext cx="3532032" cy="224399"/>
          </a:xfrm>
          <a:prstGeom prst="curvedConnector4">
            <a:avLst>
              <a:gd name="adj1" fmla="val 26973"/>
              <a:gd name="adj2" fmla="val 425991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189;p30"/>
          <p:cNvSpPr txBox="1"/>
          <p:nvPr/>
        </p:nvSpPr>
        <p:spPr>
          <a:xfrm rot="5400000">
            <a:off x="5832128" y="1851526"/>
            <a:ext cx="1481844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600" b="1" dirty="0">
                <a:solidFill>
                  <a:srgbClr val="CC0000"/>
                </a:solidFill>
                <a:ea typeface="Open Sans"/>
                <a:cs typeface="Open Sans"/>
                <a:sym typeface="Open Sans"/>
              </a:rPr>
              <a:t>Реінвестування</a:t>
            </a:r>
            <a:endParaRPr xmlns:a="http://schemas.openxmlformats.org/drawingml/2006/main" sz="1600" b="1" dirty="0">
              <a:solidFill>
                <a:srgbClr val="CC0000"/>
              </a:solidFill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8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216" y="1302004"/>
            <a:ext cx="1179833" cy="931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84;p30"/>
          <p:cNvSpPr txBox="1"/>
          <p:nvPr/>
        </p:nvSpPr>
        <p:spPr>
          <a:xfrm>
            <a:off x="6364785" y="6624818"/>
            <a:ext cx="58161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800">
                <a:latin typeface="Open Sans"/>
                <a:ea typeface="Open Sans"/>
                <a:cs typeface="Open Sans"/>
                <a:sym typeface="Open Sans"/>
              </a:rPr>
              <a:t>Джерела: </a:t>
            </a:r>
            <a:r xmlns:a="http://schemas.openxmlformats.org/drawingml/2006/main" xmlns:r="http://schemas.openxmlformats.org/officeDocument/2006/relationships">
              <a:rPr lang="uk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Growthhacking: How startupsgrow from 0 to millions users, Mattan Griffel</a:t>
            </a:r>
            <a:r xmlns:a="http://schemas.openxmlformats.org/drawingml/2006/main">
              <a:rPr lang="uk" sz="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xmlns:a="http://schemas.openxmlformats.org/drawingml/2006/main"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1173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 err="1"/>
              <a:t>Аналітика </a:t>
            </a:r>
            <a:r xmlns:a="http://schemas.openxmlformats.org/drawingml/2006/main">
              <a:rPr lang="uk" dirty="0"/>
              <a:t>( </a:t>
            </a:r>
            <a:r xmlns:a="http://schemas.openxmlformats.org/drawingml/2006/main">
              <a:rPr lang="uk" dirty="0" err="1"/>
              <a:t>KPI </a:t>
            </a:r>
            <a:r xmlns:a="http://schemas.openxmlformats.org/drawingml/2006/main">
              <a:rPr lang="uk" dirty="0"/>
              <a:t>)</a:t>
            </a:r>
          </a:p>
        </p:txBody>
      </p:sp>
      <p:sp>
        <p:nvSpPr>
          <p:cNvPr id="4" name="Google Shape;198;p31"/>
          <p:cNvSpPr/>
          <p:nvPr/>
        </p:nvSpPr>
        <p:spPr>
          <a:xfrm>
            <a:off x="5128675" y="1859972"/>
            <a:ext cx="2198400" cy="64635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Залучення користувачів</a:t>
            </a:r>
            <a:endParaRPr xmlns:a="http://schemas.openxmlformats.org/drawingml/2006/main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99;p31"/>
          <p:cNvSpPr/>
          <p:nvPr/>
        </p:nvSpPr>
        <p:spPr>
          <a:xfrm>
            <a:off x="5115975" y="2793019"/>
            <a:ext cx="2198400" cy="624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Активізація користувачів</a:t>
            </a:r>
            <a:endParaRPr xmlns:a="http://schemas.openxmlformats.org/drawingml/2006/main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200;p31"/>
          <p:cNvSpPr/>
          <p:nvPr/>
        </p:nvSpPr>
        <p:spPr>
          <a:xfrm>
            <a:off x="5128675" y="3824531"/>
            <a:ext cx="2198400" cy="73621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Утримання користувачів</a:t>
            </a:r>
            <a:endParaRPr xmlns:a="http://schemas.openxmlformats.org/drawingml/2006/main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01;p31"/>
          <p:cNvSpPr/>
          <p:nvPr/>
        </p:nvSpPr>
        <p:spPr>
          <a:xfrm>
            <a:off x="5099331" y="4912256"/>
            <a:ext cx="2198400" cy="54948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Отримувати дохід</a:t>
            </a:r>
            <a:endParaRPr xmlns:a="http://schemas.openxmlformats.org/drawingml/2006/main" b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" name="Google Shape;202;p31"/>
          <p:cNvCxnSpPr>
            <a:stCxn id="4" idx="2"/>
            <a:endCxn id="5" idx="0"/>
          </p:cNvCxnSpPr>
          <p:nvPr/>
        </p:nvCxnSpPr>
        <p:spPr>
          <a:xfrm flipH="1">
            <a:off x="6215175" y="2506331"/>
            <a:ext cx="12700" cy="286688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03;p31"/>
          <p:cNvCxnSpPr>
            <a:stCxn id="5" idx="2"/>
            <a:endCxn id="6" idx="0"/>
          </p:cNvCxnSpPr>
          <p:nvPr/>
        </p:nvCxnSpPr>
        <p:spPr>
          <a:xfrm>
            <a:off x="6215175" y="3417619"/>
            <a:ext cx="12700" cy="406912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04;p31"/>
          <p:cNvCxnSpPr>
            <a:stCxn id="6" idx="2"/>
            <a:endCxn id="7" idx="0"/>
          </p:cNvCxnSpPr>
          <p:nvPr/>
        </p:nvCxnSpPr>
        <p:spPr>
          <a:xfrm flipH="1">
            <a:off x="6198531" y="4560742"/>
            <a:ext cx="29344" cy="351514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205;p31"/>
          <p:cNvSpPr/>
          <p:nvPr/>
        </p:nvSpPr>
        <p:spPr>
          <a:xfrm>
            <a:off x="7810175" y="2592581"/>
            <a:ext cx="688800" cy="699900"/>
          </a:xfrm>
          <a:prstGeom prst="rightBrace">
            <a:avLst>
              <a:gd name="adj1" fmla="val 24735"/>
              <a:gd name="adj2" fmla="val 506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6;p31"/>
          <p:cNvSpPr/>
          <p:nvPr/>
        </p:nvSpPr>
        <p:spPr>
          <a:xfrm>
            <a:off x="7810175" y="3340669"/>
            <a:ext cx="688800" cy="699900"/>
          </a:xfrm>
          <a:prstGeom prst="rightBrace">
            <a:avLst>
              <a:gd name="adj1" fmla="val 24735"/>
              <a:gd name="adj2" fmla="val 506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7;p31"/>
          <p:cNvSpPr/>
          <p:nvPr/>
        </p:nvSpPr>
        <p:spPr>
          <a:xfrm>
            <a:off x="7810175" y="4088756"/>
            <a:ext cx="688800" cy="699900"/>
          </a:xfrm>
          <a:prstGeom prst="rightBrace">
            <a:avLst>
              <a:gd name="adj1" fmla="val 24735"/>
              <a:gd name="adj2" fmla="val 506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8;p31"/>
          <p:cNvSpPr/>
          <p:nvPr/>
        </p:nvSpPr>
        <p:spPr>
          <a:xfrm>
            <a:off x="8807350" y="2544787"/>
            <a:ext cx="688800" cy="2196000"/>
          </a:xfrm>
          <a:prstGeom prst="rightBrace">
            <a:avLst>
              <a:gd name="adj1" fmla="val 24735"/>
              <a:gd name="adj2" fmla="val 50696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9;p31"/>
          <p:cNvSpPr txBox="1"/>
          <p:nvPr/>
        </p:nvSpPr>
        <p:spPr>
          <a:xfrm>
            <a:off x="2641975" y="2592581"/>
            <a:ext cx="2056800" cy="49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Кількість відвідувань, тривалість перебування</a:t>
            </a:r>
            <a:endParaRPr xmlns:a="http://schemas.openxmlformats.org/drawingml/2006/main"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16" name="Google Shape;210;p31"/>
          <p:cNvCxnSpPr>
            <a:stCxn id="15" idx="3"/>
            <a:endCxn id="4" idx="1"/>
          </p:cNvCxnSpPr>
          <p:nvPr/>
        </p:nvCxnSpPr>
        <p:spPr>
          <a:xfrm flipV="1">
            <a:off x="4698775" y="2183152"/>
            <a:ext cx="429900" cy="65614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17" name="Google Shape;211;p31"/>
          <p:cNvSpPr txBox="1"/>
          <p:nvPr/>
        </p:nvSpPr>
        <p:spPr>
          <a:xfrm>
            <a:off x="2641975" y="3170119"/>
            <a:ext cx="2056800" cy="65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Кількість дій: реєстрації, завантаження, реєстрації</a:t>
            </a:r>
            <a:endParaRPr xmlns:a="http://schemas.openxmlformats.org/drawingml/2006/main"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18" name="Google Shape;212;p31"/>
          <p:cNvCxnSpPr>
            <a:stCxn id="17" idx="3"/>
            <a:endCxn id="5" idx="1"/>
          </p:cNvCxnSpPr>
          <p:nvPr/>
        </p:nvCxnSpPr>
        <p:spPr>
          <a:xfrm flipV="1">
            <a:off x="4698775" y="3105319"/>
            <a:ext cx="417200" cy="39200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19" name="Google Shape;213;p31"/>
          <p:cNvSpPr txBox="1"/>
          <p:nvPr/>
        </p:nvSpPr>
        <p:spPr>
          <a:xfrm>
            <a:off x="2641975" y="3893531"/>
            <a:ext cx="18099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Повернення номерів, натискання електронних листів, відповіді</a:t>
            </a:r>
            <a:endParaRPr xmlns:a="http://schemas.openxmlformats.org/drawingml/2006/main"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20" name="Google Shape;214;p31"/>
          <p:cNvCxnSpPr>
            <a:stCxn id="19" idx="3"/>
            <a:endCxn id="6" idx="1"/>
          </p:cNvCxnSpPr>
          <p:nvPr/>
        </p:nvCxnSpPr>
        <p:spPr>
          <a:xfrm>
            <a:off x="4451875" y="4159631"/>
            <a:ext cx="676800" cy="3300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21" name="Google Shape;215;p31"/>
          <p:cNvSpPr txBox="1"/>
          <p:nvPr/>
        </p:nvSpPr>
        <p:spPr>
          <a:xfrm>
            <a:off x="3293200" y="5006850"/>
            <a:ext cx="12099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400" b="1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Кількість покупок</a:t>
            </a:r>
            <a:endParaRPr xmlns:a="http://schemas.openxmlformats.org/drawingml/2006/main" sz="1400" b="1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22" name="Google Shape;216;p31"/>
          <p:cNvCxnSpPr>
            <a:stCxn id="21" idx="3"/>
            <a:endCxn id="7" idx="1"/>
          </p:cNvCxnSpPr>
          <p:nvPr/>
        </p:nvCxnSpPr>
        <p:spPr>
          <a:xfrm flipV="1">
            <a:off x="4503100" y="5187000"/>
            <a:ext cx="596231" cy="8595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23" name="Google Shape;217;p31"/>
          <p:cNvSpPr txBox="1"/>
          <p:nvPr/>
        </p:nvSpPr>
        <p:spPr>
          <a:xfrm>
            <a:off x="8439350" y="4788506"/>
            <a:ext cx="4173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1%</a:t>
            </a:r>
            <a:endParaRPr xmlns:a="http://schemas.openxmlformats.org/drawingml/2006/main"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18;p31"/>
          <p:cNvSpPr txBox="1"/>
          <p:nvPr/>
        </p:nvSpPr>
        <p:spPr>
          <a:xfrm>
            <a:off x="8392825" y="4035844"/>
            <a:ext cx="4173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3%</a:t>
            </a:r>
            <a:endParaRPr xmlns:a="http://schemas.openxmlformats.org/drawingml/2006/main"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19;p31"/>
          <p:cNvSpPr txBox="1"/>
          <p:nvPr/>
        </p:nvSpPr>
        <p:spPr>
          <a:xfrm>
            <a:off x="8269075" y="3170119"/>
            <a:ext cx="6888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5-30%</a:t>
            </a:r>
            <a:endParaRPr xmlns:a="http://schemas.openxmlformats.org/drawingml/2006/main"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20;p31"/>
          <p:cNvSpPr txBox="1"/>
          <p:nvPr/>
        </p:nvSpPr>
        <p:spPr>
          <a:xfrm>
            <a:off x="8176375" y="2506331"/>
            <a:ext cx="8502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2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70-100%</a:t>
            </a:r>
            <a:endParaRPr xmlns:a="http://schemas.openxmlformats.org/drawingml/2006/main" sz="12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" name="Google Shape;221;p31"/>
          <p:cNvCxnSpPr>
            <a:stCxn id="6" idx="3"/>
            <a:endCxn id="4" idx="3"/>
          </p:cNvCxnSpPr>
          <p:nvPr/>
        </p:nvCxnSpPr>
        <p:spPr>
          <a:xfrm flipV="1">
            <a:off x="7327075" y="2183152"/>
            <a:ext cx="12700" cy="2009485"/>
          </a:xfrm>
          <a:prstGeom prst="curvedConnector3">
            <a:avLst>
              <a:gd name="adj1" fmla="val 180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Google Shape;222;p31"/>
          <p:cNvSpPr txBox="1"/>
          <p:nvPr/>
        </p:nvSpPr>
        <p:spPr>
          <a:xfrm rot="5400000">
            <a:off x="7209600" y="3374156"/>
            <a:ext cx="9591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200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Посилання</a:t>
            </a:r>
            <a:endParaRPr xmlns:a="http://schemas.openxmlformats.org/drawingml/2006/main" sz="12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23;p31"/>
          <p:cNvSpPr txBox="1"/>
          <p:nvPr/>
        </p:nvSpPr>
        <p:spPr>
          <a:xfrm>
            <a:off x="3070525" y="4480976"/>
            <a:ext cx="1497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1400" b="1" dirty="0">
                <a:solidFill>
                  <a:srgbClr val="666666"/>
                </a:solidFill>
                <a:ea typeface="Open Sans"/>
                <a:cs typeface="Open Sans"/>
                <a:sym typeface="Open Sans"/>
              </a:rPr>
              <a:t>Кількість рефералів, акцій,...</a:t>
            </a:r>
            <a:endParaRPr xmlns:a="http://schemas.openxmlformats.org/drawingml/2006/main" sz="1400" b="1" dirty="0">
              <a:solidFill>
                <a:srgbClr val="666666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30" name="Google Shape;224;p31"/>
          <p:cNvCxnSpPr>
            <a:stCxn id="29" idx="3"/>
            <a:endCxn id="28" idx="2"/>
          </p:cNvCxnSpPr>
          <p:nvPr/>
        </p:nvCxnSpPr>
        <p:spPr>
          <a:xfrm flipV="1">
            <a:off x="4567825" y="3565556"/>
            <a:ext cx="2929925" cy="118152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stealth" w="med" len="med"/>
            <a:tailEnd type="none" w="med" len="med"/>
          </a:ln>
        </p:spPr>
      </p:cxnSp>
      <p:sp>
        <p:nvSpPr>
          <p:cNvPr id="31" name="Google Shape;225;p31">
            <a:hlinkClick r:id="" action="ppaction://noaction"/>
          </p:cNvPr>
          <p:cNvSpPr/>
          <p:nvPr/>
        </p:nvSpPr>
        <p:spPr>
          <a:xfrm>
            <a:off x="2884525" y="1556792"/>
            <a:ext cx="1869300" cy="834900"/>
          </a:xfrm>
          <a:prstGeom prst="cloudCallout">
            <a:avLst>
              <a:gd name="adj1" fmla="val 28568"/>
              <a:gd name="adj2" fmla="val 7023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Аналітика даних</a:t>
            </a:r>
            <a:endParaRPr xmlns:a="http://schemas.openxmlformats.org/drawingml/2006/main" dirty="0"/>
          </a:p>
        </p:txBody>
      </p:sp>
      <p:sp>
        <p:nvSpPr>
          <p:cNvPr id="75" name="Google Shape;196;p31"/>
          <p:cNvSpPr/>
          <p:nvPr/>
        </p:nvSpPr>
        <p:spPr>
          <a:xfrm>
            <a:off x="9768408" y="4016789"/>
            <a:ext cx="2319000" cy="71971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b="1" dirty="0">
                <a:solidFill>
                  <a:schemeClr val="bg1"/>
                </a:solidFill>
                <a:latin typeface="+mj-lt"/>
                <a:ea typeface="Open Sans"/>
                <a:cs typeface="Open Sans"/>
                <a:sym typeface="Open Sans"/>
              </a:rPr>
              <a:t>Аналітика злому зростання (KPI)</a:t>
            </a:r>
            <a:endParaRPr xmlns:a="http://schemas.openxmlformats.org/drawingml/2006/main" b="1" dirty="0">
              <a:solidFill>
                <a:schemeClr val="bg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197;p31"/>
          <p:cNvSpPr/>
          <p:nvPr/>
        </p:nvSpPr>
        <p:spPr>
          <a:xfrm>
            <a:off x="9902110" y="2088881"/>
            <a:ext cx="2056800" cy="638721"/>
          </a:xfrm>
          <a:prstGeom prst="wedgeRoundRectCallout">
            <a:avLst>
              <a:gd name="adj1" fmla="val -50541"/>
              <a:gd name="adj2" fmla="val 132914"/>
              <a:gd name="adj3" fmla="val 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Коефіцієнти конвертації</a:t>
            </a:r>
            <a:endParaRPr xmlns:a="http://schemas.openxmlformats.org/drawingml/2006/main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195;p31"/>
          <p:cNvSpPr txBox="1"/>
          <p:nvPr/>
        </p:nvSpPr>
        <p:spPr>
          <a:xfrm>
            <a:off x="6375900" y="6614636"/>
            <a:ext cx="58161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800" dirty="0">
                <a:latin typeface="Open Sans"/>
                <a:ea typeface="Open Sans"/>
                <a:cs typeface="Open Sans"/>
                <a:sym typeface="Open Sans"/>
              </a:rPr>
              <a:t>Джерела: </a:t>
            </a:r>
            <a:r xmlns:a="http://schemas.openxmlformats.org/drawingml/2006/main" xmlns:r="http://schemas.openxmlformats.org/officeDocument/2006/relationships">
              <a:rPr lang="uk" sz="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Growthhacking: How </a:t>
            </a:r>
            <a:r xmlns:a="http://schemas.openxmlformats.org/drawingml/2006/main" xmlns:r="http://schemas.openxmlformats.org/officeDocument/2006/relationships">
              <a:rPr lang="uk" sz="8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startupsgrow </a:t>
            </a:r>
            <a:r xmlns:a="http://schemas.openxmlformats.org/drawingml/2006/main" xmlns:r="http://schemas.openxmlformats.org/officeDocument/2006/relationships">
              <a:rPr lang="uk" sz="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from 0 to millions users, </a:t>
            </a:r>
            <a:r xmlns:a="http://schemas.openxmlformats.org/drawingml/2006/main" xmlns:r="http://schemas.openxmlformats.org/officeDocument/2006/relationships">
              <a:rPr lang="uk" sz="8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Mattan</a:t>
            </a:r>
            <a:r xmlns:a="http://schemas.openxmlformats.org/drawingml/2006/main" xmlns:r="http://schemas.openxmlformats.org/officeDocument/2006/relationships">
              <a:rPr lang="uk" sz="8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 xmlns:a="http://schemas.openxmlformats.org/drawingml/2006/main" xmlns:r="http://schemas.openxmlformats.org/officeDocument/2006/relationships">
              <a:rPr lang="uk" sz="8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Гріффель</a:t>
            </a:r>
            <a:r xmlns:a="http://schemas.openxmlformats.org/drawingml/2006/main">
              <a:rPr lang="uk" sz="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xmlns:a="http://schemas.openxmlformats.org/drawingml/2006/main"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228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1. Чудовий продукт + чудова бізнес-модель</a:t>
            </a:r>
            <a:endParaRPr xmlns:a="http://schemas.openxmlformats.org/drawingml/2006/main" lang="sl-SI" dirty="0"/>
          </a:p>
        </p:txBody>
      </p:sp>
      <p:pic>
        <p:nvPicPr>
          <p:cNvPr id="4" name="Google Shape;232;p32"/>
          <p:cNvPicPr preferRelativeResize="0"/>
          <p:nvPr/>
        </p:nvPicPr>
        <p:blipFill rotWithShape="1">
          <a:blip r:embed="rId2">
            <a:alphaModFix/>
          </a:blip>
          <a:srcRect l="8565" t="39394" r="38330" b="14132"/>
          <a:stretch/>
        </p:blipFill>
        <p:spPr>
          <a:xfrm>
            <a:off x="3647728" y="2636912"/>
            <a:ext cx="3888432" cy="26363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mnilnik z zaporednim dostopom 4"/>
          <p:cNvSpPr/>
          <p:nvPr/>
        </p:nvSpPr>
        <p:spPr>
          <a:xfrm>
            <a:off x="191344" y="1700808"/>
            <a:ext cx="3456384" cy="46805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lvl="0"/>
            <a:r xmlns:a="http://schemas.openxmlformats.org/drawingml/2006/main">
              <a:rPr lang="uk" dirty="0">
                <a:ea typeface="Calibri"/>
                <a:cs typeface="Calibri"/>
                <a:sym typeface="Calibri"/>
              </a:rPr>
              <a:t>Це чітке твердження, яке: пояснює, </a:t>
            </a:r>
            <a:r xmlns:a="http://schemas.openxmlformats.org/drawingml/2006/main">
              <a:rPr lang="uk" b="1" dirty="0">
                <a:ea typeface="Calibri"/>
                <a:cs typeface="Calibri"/>
                <a:sym typeface="Calibri"/>
              </a:rPr>
              <a:t>як ваш продукт вирішує проблеми клієнтів </a:t>
            </a:r>
            <a:r xmlns:a="http://schemas.openxmlformats.org/drawingml/2006/main">
              <a:rPr lang="uk" dirty="0">
                <a:ea typeface="Calibri"/>
                <a:cs typeface="Calibri"/>
                <a:sym typeface="Calibri"/>
              </a:rPr>
              <a:t>або покращує їхню ситуацію (релевантність), забезпечує конкретні переваги (кількісна цінність), говорить ідеальному клієнту, чому він повинен купувати у вас, а не в конкурентів (унікальна диференціація).</a:t>
            </a:r>
          </a:p>
        </p:txBody>
      </p:sp>
      <p:sp>
        <p:nvSpPr>
          <p:cNvPr id="6" name="Pomnilnik z zaporednim dostopom 5"/>
          <p:cNvSpPr/>
          <p:nvPr/>
        </p:nvSpPr>
        <p:spPr>
          <a:xfrm flipH="1">
            <a:off x="7392144" y="1385740"/>
            <a:ext cx="4799856" cy="52836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lvl="0"/>
            <a:endParaRPr lang="sl-SI" sz="1600" dirty="0">
              <a:ea typeface="Calibri"/>
              <a:cs typeface="Calibri"/>
              <a:sym typeface="Calibri"/>
            </a:endParaRPr>
          </a:p>
          <a:p>
            <a:pPr xmlns:a="http://schemas.openxmlformats.org/drawingml/2006/main" lvl="0"/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приклади:</a:t>
            </a:r>
          </a:p>
          <a:p>
            <a:pPr xmlns:a="http://schemas.openxmlformats.org/drawingml/2006/main" lvl="0"/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Продукт або послуга безкоштовні, дохід від реклами та критична маса </a:t>
            </a:r>
            <a:br xmlns:a="http://schemas.openxmlformats.org/drawingml/2006/main">
              <a:rPr lang="en-US" sz="1600" dirty="0">
                <a:ea typeface="Calibri"/>
                <a:cs typeface="Calibri"/>
                <a:sym typeface="Calibri"/>
              </a:rPr>
            </a:br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Продукт безкоштовний, але ви платите за послуги </a:t>
            </a:r>
            <a:br xmlns:a="http://schemas.openxmlformats.org/drawingml/2006/main">
              <a:rPr lang="en-US" sz="1600" dirty="0">
                <a:ea typeface="Calibri"/>
                <a:cs typeface="Calibri"/>
                <a:sym typeface="Calibri"/>
              </a:rPr>
            </a:br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Модель «Freemium» </a:t>
            </a:r>
            <a:br xmlns:a="http://schemas.openxmlformats.org/drawingml/2006/main">
              <a:rPr lang="en-US" sz="1600" dirty="0">
                <a:ea typeface="Calibri"/>
                <a:cs typeface="Calibri"/>
                <a:sym typeface="Calibri"/>
              </a:rPr>
            </a:br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Модель на основі витрат - </a:t>
            </a:r>
            <a:br xmlns:a="http://schemas.openxmlformats.org/drawingml/2006/main">
              <a:rPr lang="en-US" sz="1600" dirty="0">
                <a:ea typeface="Calibri"/>
                <a:cs typeface="Calibri"/>
                <a:sym typeface="Calibri"/>
              </a:rPr>
            </a:br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Модель вартості - </a:t>
            </a:r>
            <a:br xmlns:a="http://schemas.openxmlformats.org/drawingml/2006/main">
              <a:rPr lang="en-US" sz="1600" dirty="0">
                <a:ea typeface="Calibri"/>
                <a:cs typeface="Calibri"/>
                <a:sym typeface="Calibri"/>
              </a:rPr>
            </a:br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Ціноутворення в портфелі</a:t>
            </a:r>
          </a:p>
          <a:p>
            <a:pPr xmlns:a="http://schemas.openxmlformats.org/drawingml/2006/main" lvl="0"/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Рівневе або об'ємне ціноутворення </a:t>
            </a:r>
            <a:br xmlns:a="http://schemas.openxmlformats.org/drawingml/2006/main">
              <a:rPr lang="en-US" sz="1600" dirty="0">
                <a:ea typeface="Calibri"/>
                <a:cs typeface="Calibri"/>
                <a:sym typeface="Calibri"/>
              </a:rPr>
            </a:br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Конкурентне позиціонування</a:t>
            </a:r>
          </a:p>
          <a:p>
            <a:pPr xmlns:a="http://schemas.openxmlformats.org/drawingml/2006/main" lvl="0"/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Ціни на особливості </a:t>
            </a:r>
            <a:br xmlns:a="http://schemas.openxmlformats.org/drawingml/2006/main">
              <a:rPr lang="en-US" sz="1600" dirty="0">
                <a:ea typeface="Calibri"/>
                <a:cs typeface="Calibri"/>
                <a:sym typeface="Calibri"/>
              </a:rPr>
            </a:br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- Модель з лезом бритви</a:t>
            </a:r>
          </a:p>
          <a:p>
            <a:pPr lvl="0"/>
            <a:endParaRPr lang="en-US" sz="1600" dirty="0">
              <a:ea typeface="Calibri"/>
              <a:cs typeface="Calibri"/>
              <a:sym typeface="Calibri"/>
            </a:endParaRPr>
          </a:p>
          <a:p>
            <a:pPr xmlns:a="http://schemas.openxmlformats.org/drawingml/2006/main" lvl="0"/>
            <a:r xmlns:a="http://schemas.openxmlformats.org/drawingml/2006/main">
              <a:rPr lang="uk" sz="1600" dirty="0">
                <a:ea typeface="Calibri"/>
                <a:cs typeface="Calibri"/>
                <a:sym typeface="Calibri"/>
              </a:rPr>
              <a:t>Джерело: </a:t>
            </a:r>
            <a:r xmlns:a="http://schemas.openxmlformats.org/drawingml/2006/main" xmlns:r="http://schemas.openxmlformats.org/officeDocument/2006/relationships">
              <a:rPr lang="uk" sz="1050" b="1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http://www.businessinsider.com/ten-top-product-pricing-models-for-startups-2010-12#product-or-service-is-free-revenue-from-ads-and-critical- маса-1</a:t>
            </a:r>
            <a:endParaRPr xmlns:a="http://schemas.openxmlformats.org/drawingml/2006/main" lang="en-US" sz="1050" b="1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16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3;p32"/>
          <p:cNvSpPr txBox="1"/>
          <p:nvPr/>
        </p:nvSpPr>
        <p:spPr>
          <a:xfrm>
            <a:off x="38650" y="6381328"/>
            <a:ext cx="7497510" cy="45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800" dirty="0"/>
              <a:t>Джерела: </a:t>
            </a:r>
            <a:r xmlns:a="http://schemas.openxmlformats.org/drawingml/2006/main" xmlns:r="http://schemas.openxmlformats.org/officeDocument/2006/relationships">
              <a:rPr lang="uk" sz="800" u="sng" dirty="0">
                <a:solidFill>
                  <a:schemeClr val="hlink"/>
                </a:solidFill>
                <a:hlinkClick r:id="rId4"/>
              </a:rPr>
              <a:t>https://www.entrepreneur.com/article/277157</a:t>
            </a:r>
            <a:endParaRPr xmlns:a="http://schemas.openxmlformats.org/drawingml/2006/main" sz="800" dirty="0"/>
          </a:p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 xmlns:r="http://schemas.openxmlformats.org/officeDocument/2006/relationships">
              <a:rPr lang="uk" sz="800" u="sng" dirty="0">
                <a:solidFill>
                  <a:schemeClr val="hlink"/>
                </a:solidFill>
                <a:hlinkClick r:id="rId3"/>
              </a:rPr>
              <a:t>http://www.businessinsider.com/ten-top-product-pricing-models-for-startups-2010-12#product-or-service-is-free-revenue-from-ads-and-critical-mass- 1</a:t>
            </a:r>
            <a:endParaRPr xmlns:a="http://schemas.openxmlformats.org/drawingml/2006/main" sz="800" dirty="0"/>
          </a:p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800" dirty="0"/>
              <a:t> </a:t>
            </a:r>
            <a:endParaRPr xmlns:a="http://schemas.openxmlformats.org/drawingml/2006/main" sz="800" dirty="0"/>
          </a:p>
        </p:txBody>
      </p:sp>
    </p:spTree>
    <p:extLst>
      <p:ext uri="{BB962C8B-B14F-4D97-AF65-F5344CB8AC3E}">
        <p14:creationId xmlns:p14="http://schemas.microsoft.com/office/powerpoint/2010/main" val="314711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4250" y="1319753"/>
            <a:ext cx="10363200" cy="3082739"/>
          </a:xfrm>
          <a:solidFill>
            <a:srgbClr val="F0EA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 xmlns:a="http://schemas.openxmlformats.org/drawingml/2006/main">
              <a:rPr lang="uk" dirty="0"/>
              <a:t>Давайте пограємо в гру…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uk" dirty="0"/>
              <a:t>… розв’язавши 2 вправи, ви станете «учнем Growth hacker»</a:t>
            </a:r>
            <a:endParaRPr xmlns:a="http://schemas.openxmlformats.org/drawingml/2006/main"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364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3. </a:t>
            </a:r>
            <a:r xmlns:a="http://schemas.openxmlformats.org/drawingml/2006/main">
              <a:rPr lang="uk" dirty="0" err="1"/>
              <a:t>Придбання</a:t>
            </a:r>
            <a:endParaRPr xmlns:a="http://schemas.openxmlformats.org/drawingml/2006/main"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 xmlns:a="http://schemas.openxmlformats.org/drawingml/2006/main">
              <a:rPr lang="uk" dirty="0"/>
              <a:t>Залучайте клієнтів вмістом, публікаціями в соціальних мережах і усною інформацією </a:t>
            </a:r>
            <a:r xmlns:a="http://schemas.openxmlformats.org/drawingml/2006/main">
              <a:rPr lang="uk" dirty="0"/>
              <a:t>.</a:t>
            </a:r>
            <a:r xmlns:a="http://schemas.openxmlformats.org/drawingml/2006/main">
              <a:rPr lang="uk" dirty="0"/>
              <a:t> </a:t>
            </a:r>
          </a:p>
          <a:p>
            <a:endParaRPr lang="sl-SI" dirty="0"/>
          </a:p>
        </p:txBody>
      </p:sp>
      <p:pic>
        <p:nvPicPr>
          <p:cNvPr id="4" name="Google Shape;258;p36"/>
          <p:cNvPicPr preferRelativeResize="0"/>
          <p:nvPr/>
        </p:nvPicPr>
        <p:blipFill rotWithShape="1">
          <a:blip r:embed="rId2">
            <a:alphaModFix/>
          </a:blip>
          <a:srcRect l="24125" t="19227" r="32847" b="5899"/>
          <a:stretch/>
        </p:blipFill>
        <p:spPr>
          <a:xfrm>
            <a:off x="7176120" y="1268760"/>
            <a:ext cx="477002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9;p36"/>
          <p:cNvSpPr txBox="1"/>
          <p:nvPr/>
        </p:nvSpPr>
        <p:spPr>
          <a:xfrm>
            <a:off x="9192000" y="6599650"/>
            <a:ext cx="30000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sz="800" dirty="0">
                <a:solidFill>
                  <a:schemeClr val="dk1"/>
                </a:solidFill>
              </a:rPr>
              <a:t>Джерела: </a:t>
            </a:r>
            <a:r xmlns:a="http://schemas.openxmlformats.org/drawingml/2006/main" xmlns:r="http://schemas.openxmlformats.org/officeDocument/2006/relationships">
              <a:rPr lang="uk" sz="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https://www.entrepreneur.com/article/277157</a:t>
            </a:r>
            <a:endParaRPr xmlns:a="http://schemas.openxmlformats.org/drawingml/2006/main" sz="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5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699</Words>
  <Application>Microsoft Office PowerPoint</Application>
  <PresentationFormat>Widescreen</PresentationFormat>
  <Paragraphs>96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Growth Hacking</vt:lpstr>
      <vt:lpstr>Growth of what?</vt:lpstr>
      <vt:lpstr>Who is a growth-hacker?</vt:lpstr>
      <vt:lpstr>The Process  (Lean marketing funnel)</vt:lpstr>
      <vt:lpstr>Growth hacking process</vt:lpstr>
      <vt:lpstr>Analytics(KPIs)</vt:lpstr>
      <vt:lpstr>1. Great product + great business model</vt:lpstr>
      <vt:lpstr>Let’s play a game… … after solving 2 exercises, you’ll become  a ‘Growth hacker apprentice’ </vt:lpstr>
      <vt:lpstr>3. Acquisition</vt:lpstr>
      <vt:lpstr>4. Activation of users</vt:lpstr>
      <vt:lpstr>5. Retention of users</vt:lpstr>
      <vt:lpstr>Another short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Hacking</dc:title>
  <dc:creator>Tulip Gonsalves</dc:creator>
  <cp:lastModifiedBy>Tulip Gonsalves</cp:lastModifiedBy>
  <cp:revision>3</cp:revision>
  <dcterms:created xsi:type="dcterms:W3CDTF">2023-08-28T15:06:23Z</dcterms:created>
  <dcterms:modified xsi:type="dcterms:W3CDTF">2024-06-24T11:43:47Z</dcterms:modified>
</cp:coreProperties>
</file>