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sldIdLst>
    <p:sldId id="262" r:id="rId2"/>
    <p:sldId id="301" r:id="rId3"/>
    <p:sldId id="264" r:id="rId4"/>
    <p:sldId id="265" r:id="rId5"/>
    <p:sldId id="267" r:id="rId6"/>
    <p:sldId id="268" r:id="rId7"/>
    <p:sldId id="269" r:id="rId8"/>
    <p:sldId id="270" r:id="rId9"/>
    <p:sldId id="271" r:id="rId10"/>
    <p:sldId id="272" r:id="rId11"/>
    <p:sldId id="260" r:id="rId12"/>
    <p:sldId id="261" r:id="rId13"/>
    <p:sldId id="295" r:id="rId14"/>
    <p:sldId id="296" r:id="rId15"/>
    <p:sldId id="297" r:id="rId16"/>
    <p:sldId id="298" r:id="rId17"/>
    <p:sldId id="299" r:id="rId18"/>
    <p:sldId id="300"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4" roundtripDataSignature="AMtx7mg3OZGJaLxendpBMjP6BcA0aNvp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728" autoAdjust="0"/>
    <p:restoredTop sz="94660"/>
  </p:normalViewPr>
  <p:slideViewPr>
    <p:cSldViewPr snapToGrid="0">
      <p:cViewPr varScale="1">
        <p:scale>
          <a:sx n="86" d="100"/>
          <a:sy n="86" d="100"/>
        </p:scale>
        <p:origin x="57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6" name="Google Shape;16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3399FF"/>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rgbClr val="003399"/>
              </a:buClr>
              <a:buSzPts val="2400"/>
              <a:buNone/>
              <a:defRPr sz="2400"/>
            </a:lvl1pPr>
            <a:lvl2pPr lvl="1" algn="ctr">
              <a:lnSpc>
                <a:spcPct val="90000"/>
              </a:lnSpc>
              <a:spcBef>
                <a:spcPts val="500"/>
              </a:spcBef>
              <a:spcAft>
                <a:spcPts val="0"/>
              </a:spcAft>
              <a:buClr>
                <a:srgbClr val="003399"/>
              </a:buClr>
              <a:buSzPts val="2000"/>
              <a:buNone/>
              <a:defRPr sz="2000"/>
            </a:lvl2pPr>
            <a:lvl3pPr lvl="2" algn="ctr">
              <a:lnSpc>
                <a:spcPct val="90000"/>
              </a:lnSpc>
              <a:spcBef>
                <a:spcPts val="500"/>
              </a:spcBef>
              <a:spcAft>
                <a:spcPts val="0"/>
              </a:spcAft>
              <a:buClr>
                <a:srgbClr val="003399"/>
              </a:buClr>
              <a:buSzPts val="1800"/>
              <a:buNone/>
              <a:defRPr sz="1800"/>
            </a:lvl3pPr>
            <a:lvl4pPr lvl="3" algn="ctr">
              <a:lnSpc>
                <a:spcPct val="90000"/>
              </a:lnSpc>
              <a:spcBef>
                <a:spcPts val="500"/>
              </a:spcBef>
              <a:spcAft>
                <a:spcPts val="0"/>
              </a:spcAft>
              <a:buClr>
                <a:srgbClr val="003399"/>
              </a:buClr>
              <a:buSzPts val="1600"/>
              <a:buNone/>
              <a:defRPr sz="1600"/>
            </a:lvl4pPr>
            <a:lvl5pPr lvl="4" algn="ctr">
              <a:lnSpc>
                <a:spcPct val="90000"/>
              </a:lnSpc>
              <a:spcBef>
                <a:spcPts val="500"/>
              </a:spcBef>
              <a:spcAft>
                <a:spcPts val="0"/>
              </a:spcAft>
              <a:buClr>
                <a:srgbClr val="003399"/>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3" name="Google Shape;13;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15" name="Google Shape;15;p3"/>
          <p:cNvPicPr preferRelativeResize="0"/>
          <p:nvPr/>
        </p:nvPicPr>
        <p:blipFill rotWithShape="1">
          <a:blip r:embed="rId2">
            <a:alphaModFix/>
          </a:blip>
          <a:srcRect/>
          <a:stretch/>
        </p:blipFill>
        <p:spPr>
          <a:xfrm>
            <a:off x="913685" y="5335844"/>
            <a:ext cx="2141777" cy="885396"/>
          </a:xfrm>
          <a:prstGeom prst="rect">
            <a:avLst/>
          </a:prstGeom>
          <a:noFill/>
          <a:ln>
            <a:noFill/>
          </a:ln>
        </p:spPr>
      </p:pic>
      <p:pic>
        <p:nvPicPr>
          <p:cNvPr id="16" name="Google Shape;16;p3"/>
          <p:cNvPicPr preferRelativeResize="0"/>
          <p:nvPr/>
        </p:nvPicPr>
        <p:blipFill rotWithShape="1">
          <a:blip r:embed="rId3">
            <a:alphaModFix/>
          </a:blip>
          <a:srcRect/>
          <a:stretch/>
        </p:blipFill>
        <p:spPr>
          <a:xfrm>
            <a:off x="8267433" y="5046675"/>
            <a:ext cx="3086367" cy="937341"/>
          </a:xfrm>
          <a:prstGeom prst="rect">
            <a:avLst/>
          </a:prstGeom>
          <a:noFill/>
          <a:ln>
            <a:noFill/>
          </a:ln>
        </p:spPr>
      </p:pic>
      <p:cxnSp>
        <p:nvCxnSpPr>
          <p:cNvPr id="17" name="Google Shape;17;p3"/>
          <p:cNvCxnSpPr/>
          <p:nvPr/>
        </p:nvCxnSpPr>
        <p:spPr>
          <a:xfrm>
            <a:off x="1180684" y="3533533"/>
            <a:ext cx="9830632" cy="0"/>
          </a:xfrm>
          <a:prstGeom prst="straightConnector1">
            <a:avLst/>
          </a:prstGeom>
          <a:noFill/>
          <a:ln w="76200" cap="flat" cmpd="sng">
            <a:solidFill>
              <a:srgbClr val="F0EA00"/>
            </a:solidFill>
            <a:prstDash val="solid"/>
            <a:miter lim="800000"/>
            <a:headEnd type="none" w="sm" len="sm"/>
            <a:tailEnd type="none" w="sm" len="sm"/>
          </a:ln>
        </p:spPr>
      </p:cxnSp>
      <p:pic>
        <p:nvPicPr>
          <p:cNvPr id="3" name="Picture 2">
            <a:extLst>
              <a:ext uri="{FF2B5EF4-FFF2-40B4-BE49-F238E27FC236}">
                <a16:creationId xmlns:a16="http://schemas.microsoft.com/office/drawing/2014/main" id="{E221586D-D096-F300-578B-1CA74A8F634D}"/>
              </a:ext>
            </a:extLst>
          </p:cNvPr>
          <p:cNvPicPr>
            <a:picLocks noChangeAspect="1"/>
          </p:cNvPicPr>
          <p:nvPr userDrawn="1"/>
        </p:nvPicPr>
        <p:blipFill>
          <a:blip r:embed="rId4"/>
          <a:stretch>
            <a:fillRect/>
          </a:stretch>
        </p:blipFill>
        <p:spPr>
          <a:xfrm>
            <a:off x="3954613" y="5430392"/>
            <a:ext cx="3413669" cy="92595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0" name="Google Shape;20;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21" name="Google Shape;21;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22" name="Google Shape;22;p4"/>
          <p:cNvCxnSpPr/>
          <p:nvPr/>
        </p:nvCxnSpPr>
        <p:spPr>
          <a:xfrm>
            <a:off x="838200" y="141422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45" name="Google Shape;45;p8"/>
          <p:cNvCxnSpPr/>
          <p:nvPr/>
        </p:nvCxnSpPr>
        <p:spPr>
          <a:xfrm>
            <a:off x="838200" y="139517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rgbClr val="003399"/>
              </a:buClr>
              <a:buSzPts val="3200"/>
              <a:buChar char="•"/>
              <a:defRPr sz="3200"/>
            </a:lvl1pPr>
            <a:lvl2pPr marL="914400" lvl="1" indent="-406400" algn="l">
              <a:lnSpc>
                <a:spcPct val="90000"/>
              </a:lnSpc>
              <a:spcBef>
                <a:spcPts val="500"/>
              </a:spcBef>
              <a:spcAft>
                <a:spcPts val="0"/>
              </a:spcAft>
              <a:buClr>
                <a:srgbClr val="003399"/>
              </a:buClr>
              <a:buSzPts val="2800"/>
              <a:buChar char="•"/>
              <a:defRPr sz="2800"/>
            </a:lvl2pPr>
            <a:lvl3pPr marL="1371600" lvl="2" indent="-381000" algn="l">
              <a:lnSpc>
                <a:spcPct val="90000"/>
              </a:lnSpc>
              <a:spcBef>
                <a:spcPts val="500"/>
              </a:spcBef>
              <a:spcAft>
                <a:spcPts val="0"/>
              </a:spcAft>
              <a:buClr>
                <a:srgbClr val="003399"/>
              </a:buClr>
              <a:buSzPts val="2400"/>
              <a:buChar char="•"/>
              <a:defRPr sz="2400"/>
            </a:lvl3pPr>
            <a:lvl4pPr marL="1828800" lvl="3" indent="-355600" algn="l">
              <a:lnSpc>
                <a:spcPct val="90000"/>
              </a:lnSpc>
              <a:spcBef>
                <a:spcPts val="500"/>
              </a:spcBef>
              <a:spcAft>
                <a:spcPts val="0"/>
              </a:spcAft>
              <a:buClr>
                <a:srgbClr val="003399"/>
              </a:buClr>
              <a:buSzPts val="2000"/>
              <a:buChar char="•"/>
              <a:defRPr sz="2000"/>
            </a:lvl4pPr>
            <a:lvl5pPr marL="2286000" lvl="4" indent="-355600" algn="l">
              <a:lnSpc>
                <a:spcPct val="90000"/>
              </a:lnSpc>
              <a:spcBef>
                <a:spcPts val="500"/>
              </a:spcBef>
              <a:spcAft>
                <a:spcPts val="0"/>
              </a:spcAft>
              <a:buClr>
                <a:srgbClr val="003399"/>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3" name="Google Shape;53;p10"/>
          <p:cNvCxnSpPr/>
          <p:nvPr/>
        </p:nvCxnSpPr>
        <p:spPr>
          <a:xfrm>
            <a:off x="875884" y="2057400"/>
            <a:ext cx="3591341"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a:spLocks noGrp="1"/>
          </p:cNvSpPr>
          <p:nvPr>
            <p:ph type="pic" idx="2"/>
          </p:nvPr>
        </p:nvSpPr>
        <p:spPr>
          <a:xfrm>
            <a:off x="5183188" y="987425"/>
            <a:ext cx="6172200" cy="4873625"/>
          </a:xfrm>
          <a:prstGeom prst="rect">
            <a:avLst/>
          </a:prstGeom>
          <a:noFill/>
          <a:ln>
            <a:noFill/>
          </a:ln>
        </p:spPr>
      </p:sp>
      <p:sp>
        <p:nvSpPr>
          <p:cNvPr id="57" name="Google Shape;57;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9" name="Google Shape;59;p11"/>
          <p:cNvCxnSpPr/>
          <p:nvPr/>
        </p:nvCxnSpPr>
        <p:spPr>
          <a:xfrm>
            <a:off x="838200" y="2057400"/>
            <a:ext cx="3933825"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4" name="Google Shape;64;p12"/>
          <p:cNvCxnSpPr/>
          <p:nvPr/>
        </p:nvCxnSpPr>
        <p:spPr>
          <a:xfrm>
            <a:off x="838200" y="1404695"/>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9" name="Google Shape;69;p13"/>
          <p:cNvCxnSpPr/>
          <p:nvPr/>
        </p:nvCxnSpPr>
        <p:spPr>
          <a:xfrm>
            <a:off x="9286875" y="365125"/>
            <a:ext cx="0" cy="5811838"/>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3399FF"/>
              </a:buClr>
              <a:buSzPts val="4400"/>
              <a:buFont typeface="Arial"/>
              <a:buNone/>
              <a:defRPr sz="4400" b="0" i="0" u="none" strike="noStrike" cap="none">
                <a:solidFill>
                  <a:srgbClr val="3399F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003399"/>
              </a:buClr>
              <a:buSzPts val="2800"/>
              <a:buFont typeface="Arial"/>
              <a:buChar char="•"/>
              <a:defRPr sz="2800" b="0" i="0" u="none" strike="noStrike" cap="none">
                <a:solidFill>
                  <a:srgbClr val="003399"/>
                </a:solidFill>
                <a:latin typeface="Arial"/>
                <a:ea typeface="Arial"/>
                <a:cs typeface="Arial"/>
                <a:sym typeface="Arial"/>
              </a:defRPr>
            </a:lvl1pPr>
            <a:lvl2pPr marL="914400" marR="0" lvl="1" indent="-381000" algn="l" rtl="0">
              <a:lnSpc>
                <a:spcPct val="90000"/>
              </a:lnSpc>
              <a:spcBef>
                <a:spcPts val="500"/>
              </a:spcBef>
              <a:spcAft>
                <a:spcPts val="0"/>
              </a:spcAft>
              <a:buClr>
                <a:srgbClr val="003399"/>
              </a:buClr>
              <a:buSzPts val="2400"/>
              <a:buFont typeface="Arial"/>
              <a:buChar char="•"/>
              <a:defRPr sz="2400" b="0" i="0" u="none" strike="noStrike" cap="none">
                <a:solidFill>
                  <a:srgbClr val="003399"/>
                </a:solidFill>
                <a:latin typeface="Arial"/>
                <a:ea typeface="Arial"/>
                <a:cs typeface="Arial"/>
                <a:sym typeface="Arial"/>
              </a:defRPr>
            </a:lvl2pPr>
            <a:lvl3pPr marL="1371600" marR="0" lvl="2" indent="-355600" algn="l" rtl="0">
              <a:lnSpc>
                <a:spcPct val="90000"/>
              </a:lnSpc>
              <a:spcBef>
                <a:spcPts val="500"/>
              </a:spcBef>
              <a:spcAft>
                <a:spcPts val="0"/>
              </a:spcAft>
              <a:buClr>
                <a:srgbClr val="003399"/>
              </a:buClr>
              <a:buSzPts val="2000"/>
              <a:buFont typeface="Arial"/>
              <a:buChar char="•"/>
              <a:defRPr sz="2000" b="0" i="0" u="none" strike="noStrike" cap="none">
                <a:solidFill>
                  <a:srgbClr val="003399"/>
                </a:solidFill>
                <a:latin typeface="Arial"/>
                <a:ea typeface="Arial"/>
                <a:cs typeface="Arial"/>
                <a:sym typeface="Arial"/>
              </a:defRPr>
            </a:lvl3pPr>
            <a:lvl4pPr marL="1828800" marR="0" lvl="3"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4pPr>
            <a:lvl5pPr marL="2286000" marR="0" lvl="4"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003399"/>
                </a:solidFill>
                <a:latin typeface="Calibri"/>
                <a:ea typeface="Calibri"/>
                <a:cs typeface="Calibri"/>
                <a:sym typeface="Calibri"/>
              </a:defRPr>
            </a:lvl1pPr>
            <a:lvl2pPr marL="0" marR="0" lvl="1" indent="0" algn="r" rtl="0">
              <a:spcBef>
                <a:spcPts val="0"/>
              </a:spcBef>
              <a:buNone/>
              <a:defRPr sz="1200" b="0" i="0" u="none" strike="noStrike" cap="none">
                <a:solidFill>
                  <a:srgbClr val="003399"/>
                </a:solidFill>
                <a:latin typeface="Calibri"/>
                <a:ea typeface="Calibri"/>
                <a:cs typeface="Calibri"/>
                <a:sym typeface="Calibri"/>
              </a:defRPr>
            </a:lvl2pPr>
            <a:lvl3pPr marL="0" marR="0" lvl="2" indent="0" algn="r" rtl="0">
              <a:spcBef>
                <a:spcPts val="0"/>
              </a:spcBef>
              <a:buNone/>
              <a:defRPr sz="1200" b="0" i="0" u="none" strike="noStrike" cap="none">
                <a:solidFill>
                  <a:srgbClr val="003399"/>
                </a:solidFill>
                <a:latin typeface="Calibri"/>
                <a:ea typeface="Calibri"/>
                <a:cs typeface="Calibri"/>
                <a:sym typeface="Calibri"/>
              </a:defRPr>
            </a:lvl3pPr>
            <a:lvl4pPr marL="0" marR="0" lvl="3" indent="0" algn="r" rtl="0">
              <a:spcBef>
                <a:spcPts val="0"/>
              </a:spcBef>
              <a:buNone/>
              <a:defRPr sz="1200" b="0" i="0" u="none" strike="noStrike" cap="none">
                <a:solidFill>
                  <a:srgbClr val="003399"/>
                </a:solidFill>
                <a:latin typeface="Calibri"/>
                <a:ea typeface="Calibri"/>
                <a:cs typeface="Calibri"/>
                <a:sym typeface="Calibri"/>
              </a:defRPr>
            </a:lvl4pPr>
            <a:lvl5pPr marL="0" marR="0" lvl="4" indent="0" algn="r" rtl="0">
              <a:spcBef>
                <a:spcPts val="0"/>
              </a:spcBef>
              <a:buNone/>
              <a:defRPr sz="1200" b="0" i="0" u="none" strike="noStrike" cap="none">
                <a:solidFill>
                  <a:srgbClr val="003399"/>
                </a:solidFill>
                <a:latin typeface="Calibri"/>
                <a:ea typeface="Calibri"/>
                <a:cs typeface="Calibri"/>
                <a:sym typeface="Calibri"/>
              </a:defRPr>
            </a:lvl5pPr>
            <a:lvl6pPr marL="0" marR="0" lvl="5" indent="0" algn="r" rtl="0">
              <a:spcBef>
                <a:spcPts val="0"/>
              </a:spcBef>
              <a:buNone/>
              <a:defRPr sz="1200" b="0" i="0" u="none" strike="noStrike" cap="none">
                <a:solidFill>
                  <a:srgbClr val="003399"/>
                </a:solidFill>
                <a:latin typeface="Calibri"/>
                <a:ea typeface="Calibri"/>
                <a:cs typeface="Calibri"/>
                <a:sym typeface="Calibri"/>
              </a:defRPr>
            </a:lvl6pPr>
            <a:lvl7pPr marL="0" marR="0" lvl="6" indent="0" algn="r" rtl="0">
              <a:spcBef>
                <a:spcPts val="0"/>
              </a:spcBef>
              <a:buNone/>
              <a:defRPr sz="1200" b="0" i="0" u="none" strike="noStrike" cap="none">
                <a:solidFill>
                  <a:srgbClr val="003399"/>
                </a:solidFill>
                <a:latin typeface="Calibri"/>
                <a:ea typeface="Calibri"/>
                <a:cs typeface="Calibri"/>
                <a:sym typeface="Calibri"/>
              </a:defRPr>
            </a:lvl7pPr>
            <a:lvl8pPr marL="0" marR="0" lvl="7" indent="0" algn="r" rtl="0">
              <a:spcBef>
                <a:spcPts val="0"/>
              </a:spcBef>
              <a:buNone/>
              <a:defRPr sz="1200" b="0" i="0" u="none" strike="noStrike" cap="none">
                <a:solidFill>
                  <a:srgbClr val="003399"/>
                </a:solidFill>
                <a:latin typeface="Calibri"/>
                <a:ea typeface="Calibri"/>
                <a:cs typeface="Calibri"/>
                <a:sym typeface="Calibri"/>
              </a:defRPr>
            </a:lvl8pPr>
            <a:lvl9pPr marL="0" marR="0" lvl="8" indent="0" algn="r" rtl="0">
              <a:spcBef>
                <a:spcPts val="0"/>
              </a:spcBef>
              <a:buNone/>
              <a:defRPr sz="1200" b="0" i="0" u="none" strike="noStrike" cap="none">
                <a:solidFill>
                  <a:srgbClr val="00339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9" name="Google Shape;9;p2"/>
          <p:cNvPicPr preferRelativeResize="0"/>
          <p:nvPr/>
        </p:nvPicPr>
        <p:blipFill rotWithShape="1">
          <a:blip r:embed="rId10">
            <a:alphaModFix/>
          </a:blip>
          <a:srcRect/>
          <a:stretch/>
        </p:blipFill>
        <p:spPr>
          <a:xfrm>
            <a:off x="10830757" y="33578"/>
            <a:ext cx="1294917" cy="129491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History_of_Faceboo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Autofit/>
          </a:bodyPr>
          <a:lstStyle/>
          <a:p>
            <a:r xmlns:a="http://schemas.openxmlformats.org/drawingml/2006/main">
              <a:rPr lang="uk" sz="4400" dirty="0"/>
              <a:t>ЕТАП ІДЕЇ: МЕТОДИ ІДЕЇ ТА ДИЗАЙН МИСЛЕННЯ; ПЕРШІ КРОКИ ДО РОЗВИТКУ ВАШОЇ ІДЕЇ</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a:bodyPr>
          <a:lstStyle/>
          <a:p>
            <a:r xmlns:a="http://schemas.openxmlformats.org/drawingml/2006/main">
              <a:rPr lang="uk" dirty="0"/>
              <a:t>ТЕХНІКА ІДЕЮВАННЯ БІЗНЕС-МОДЕЛІ</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4" name="Google Shape;124;p5"/>
          <p:cNvSpPr txBox="1"/>
          <p:nvPr/>
        </p:nvSpPr>
        <p:spPr>
          <a:xfrm>
            <a:off x="2359725" y="2276872"/>
            <a:ext cx="7128791" cy="3888432"/>
          </a:xfrm>
          <a:prstGeom prst="rect">
            <a:avLst/>
          </a:prstGeom>
          <a:noFill/>
          <a:ln>
            <a:noFill/>
          </a:ln>
        </p:spPr>
        <p:txBody>
          <a:bodyPr spcFirstLastPara="1" wrap="square" lIns="91425" tIns="45700" rIns="91425" bIns="45700" anchor="ctr" anchorCtr="0">
            <a:noAutofit/>
          </a:bodyPr>
          <a:lstStyle/>
          <a:p>
            <a:pPr xmlns:a="http://schemas.openxmlformats.org/drawingml/2006/main" algn="ctr">
              <a:buClr>
                <a:srgbClr val="FF0000"/>
              </a:buClr>
              <a:buSzPts val="2000"/>
            </a:pPr>
            <a:r xmlns:a="http://schemas.openxmlformats.org/drawingml/2006/main">
              <a:rPr lang="uk" sz="2000" b="1" dirty="0">
                <a:solidFill>
                  <a:srgbClr val="FF0000"/>
                </a:solidFill>
                <a:latin typeface="Calibri"/>
                <a:ea typeface="Calibri"/>
                <a:cs typeface="Calibri"/>
                <a:sym typeface="Calibri"/>
              </a:rPr>
              <a:t>9 </a:t>
            </a:r>
            <a:r xmlns:a="http://schemas.openxmlformats.org/drawingml/2006/main">
              <a:rPr lang="uk" sz="2000" b="1" dirty="0" err="1">
                <a:solidFill>
                  <a:srgbClr val="FF0000"/>
                </a:solidFill>
                <a:latin typeface="Calibri"/>
                <a:ea typeface="Calibri"/>
                <a:cs typeface="Calibri"/>
                <a:sym typeface="Calibri"/>
              </a:rPr>
              <a:t>блоків </a:t>
            </a:r>
            <a:r xmlns:a="http://schemas.openxmlformats.org/drawingml/2006/main">
              <a:rPr lang="uk" sz="2000" b="1" dirty="0">
                <a:solidFill>
                  <a:srgbClr val="FF0000"/>
                </a:solidFill>
                <a:latin typeface="Calibri"/>
                <a:ea typeface="Calibri"/>
                <a:cs typeface="Calibri"/>
                <a:sym typeface="Calibri"/>
              </a:rPr>
              <a:t>:</a:t>
            </a:r>
            <a:endParaRPr xmlns:a="http://schemas.openxmlformats.org/drawingml/2006/main" dirty="0"/>
          </a:p>
          <a:p>
            <a:pPr xmlns:a="http://schemas.openxmlformats.org/drawingml/2006/main" algn="just">
              <a:spcBef>
                <a:spcPts val="320"/>
              </a:spcBef>
              <a:buClr>
                <a:schemeClr val="dk1"/>
              </a:buClr>
              <a:buSzPts val="1600"/>
            </a:pPr>
            <a:r xmlns:a="http://schemas.openxmlformats.org/drawingml/2006/main">
              <a:rPr lang="uk" sz="1600" dirty="0">
                <a:solidFill>
                  <a:schemeClr val="dk1"/>
                </a:solidFill>
                <a:latin typeface="Calibri"/>
                <a:ea typeface="Calibri"/>
                <a:cs typeface="Calibri"/>
                <a:sym typeface="Calibri"/>
              </a:rPr>
              <a:t>1. </a:t>
            </a:r>
            <a:r xmlns:a="http://schemas.openxmlformats.org/drawingml/2006/main">
              <a:rPr lang="uk" sz="1600" b="1" dirty="0" err="1">
                <a:solidFill>
                  <a:schemeClr val="dk1"/>
                </a:solidFill>
                <a:latin typeface="Calibri"/>
                <a:ea typeface="Calibri"/>
                <a:cs typeface="Calibri"/>
                <a:sym typeface="Calibri"/>
              </a:rPr>
              <a:t>Замовник</a:t>
            </a:r>
            <a:r xmlns:a="http://schemas.openxmlformats.org/drawingml/2006/main">
              <a:rPr lang="uk" sz="1600" b="1" dirty="0">
                <a:solidFill>
                  <a:schemeClr val="dk1"/>
                </a:solidFill>
                <a:latin typeface="Calibri"/>
                <a:ea typeface="Calibri"/>
                <a:cs typeface="Calibri"/>
                <a:sym typeface="Calibri"/>
              </a:rPr>
              <a:t> </a:t>
            </a:r>
            <a:r xmlns:a="http://schemas.openxmlformats.org/drawingml/2006/main">
              <a:rPr lang="uk" sz="1600" b="1" dirty="0" err="1">
                <a:solidFill>
                  <a:schemeClr val="dk1"/>
                </a:solidFill>
                <a:latin typeface="Calibri"/>
                <a:ea typeface="Calibri"/>
                <a:cs typeface="Calibri"/>
                <a:sym typeface="Calibri"/>
              </a:rPr>
              <a:t>сегменти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хто </a:t>
            </a:r>
            <a:r xmlns:a="http://schemas.openxmlformats.org/drawingml/2006/main">
              <a:rPr lang="uk" sz="1600" dirty="0">
                <a:solidFill>
                  <a:schemeClr val="dk1"/>
                </a:solidFill>
                <a:latin typeface="Calibri"/>
                <a:ea typeface="Calibri"/>
                <a:cs typeface="Calibri"/>
                <a:sym typeface="Calibri"/>
              </a:rPr>
              <a:t>ваш</a:t>
            </a:r>
            <a:r xmlns:a="http://schemas.openxmlformats.org/drawingml/2006/main">
              <a:rPr lang="uk" sz="1600" dirty="0" err="1">
                <a:solidFill>
                  <a:schemeClr val="dk1"/>
                </a:solidFill>
                <a:latin typeface="Calibri"/>
                <a:ea typeface="Calibri"/>
                <a:cs typeface="Calibri"/>
                <a:sym typeface="Calibri"/>
              </a:rPr>
              <a:t>​</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клієнтів</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spcBef>
                <a:spcPts val="320"/>
              </a:spcBef>
              <a:buClr>
                <a:schemeClr val="dk1"/>
              </a:buClr>
              <a:buSzPts val="1600"/>
            </a:pPr>
            <a:r xmlns:a="http://schemas.openxmlformats.org/drawingml/2006/main">
              <a:rPr lang="uk" sz="1600" dirty="0">
                <a:solidFill>
                  <a:schemeClr val="dk1"/>
                </a:solidFill>
                <a:latin typeface="Calibri"/>
                <a:ea typeface="Calibri"/>
                <a:cs typeface="Calibri"/>
                <a:sym typeface="Calibri"/>
              </a:rPr>
              <a:t>2. </a:t>
            </a:r>
            <a:r xmlns:a="http://schemas.openxmlformats.org/drawingml/2006/main">
              <a:rPr lang="uk" sz="1600" b="1" dirty="0">
                <a:solidFill>
                  <a:schemeClr val="dk1"/>
                </a:solidFill>
                <a:latin typeface="Calibri"/>
                <a:ea typeface="Calibri"/>
                <a:cs typeface="Calibri"/>
                <a:sym typeface="Calibri"/>
              </a:rPr>
              <a:t>Ціннісна </a:t>
            </a:r>
            <a:r xmlns:a="http://schemas.openxmlformats.org/drawingml/2006/main">
              <a:rPr lang="uk" sz="1600" b="1" dirty="0" err="1">
                <a:solidFill>
                  <a:schemeClr val="dk1"/>
                </a:solidFill>
                <a:latin typeface="Calibri"/>
                <a:ea typeface="Calibri"/>
                <a:cs typeface="Calibri"/>
                <a:sym typeface="Calibri"/>
              </a:rPr>
              <a:t>пропозиція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Чому </a:t>
            </a:r>
            <a:r xmlns:a="http://schemas.openxmlformats.org/drawingml/2006/main">
              <a:rPr lang="uk" sz="1600" dirty="0">
                <a:solidFill>
                  <a:schemeClr val="dk1"/>
                </a:solidFill>
                <a:latin typeface="Calibri"/>
                <a:ea typeface="Calibri"/>
                <a:cs typeface="Calibri"/>
                <a:sym typeface="Calibri"/>
              </a:rPr>
              <a:t>ваші</a:t>
            </a:r>
            <a:r xmlns:a="http://schemas.openxmlformats.org/drawingml/2006/main">
              <a:rPr lang="uk" sz="1600" dirty="0" err="1">
                <a:solidFill>
                  <a:schemeClr val="dk1"/>
                </a:solidFill>
                <a:latin typeface="Calibri"/>
                <a:ea typeface="Calibri"/>
                <a:cs typeface="Calibri"/>
                <a:sym typeface="Calibri"/>
              </a:rPr>
              <a:t>​</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клієнтів</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купити </a:t>
            </a:r>
            <a:r xmlns:a="http://schemas.openxmlformats.org/drawingml/2006/main">
              <a:rPr lang="uk" sz="1600" dirty="0">
                <a:solidFill>
                  <a:schemeClr val="dk1"/>
                </a:solidFill>
                <a:latin typeface="Calibri"/>
                <a:ea typeface="Calibri"/>
                <a:cs typeface="Calibri"/>
                <a:sym typeface="Calibri"/>
              </a:rPr>
              <a:t>у </a:t>
            </a:r>
            <a:r xmlns:a="http://schemas.openxmlformats.org/drawingml/2006/main">
              <a:rPr lang="uk" sz="1600" dirty="0" err="1">
                <a:solidFill>
                  <a:schemeClr val="dk1"/>
                </a:solidFill>
                <a:latin typeface="Calibri"/>
                <a:ea typeface="Calibri"/>
                <a:cs typeface="Calibri"/>
                <a:sym typeface="Calibri"/>
              </a:rPr>
              <a:t>вас</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spcBef>
                <a:spcPts val="320"/>
              </a:spcBef>
              <a:buClr>
                <a:schemeClr val="dk1"/>
              </a:buClr>
              <a:buSzPts val="1600"/>
            </a:pPr>
            <a:r xmlns:a="http://schemas.openxmlformats.org/drawingml/2006/main">
              <a:rPr lang="uk" sz="1600" dirty="0">
                <a:solidFill>
                  <a:schemeClr val="dk1"/>
                </a:solidFill>
                <a:latin typeface="Calibri"/>
                <a:ea typeface="Calibri"/>
                <a:cs typeface="Calibri"/>
                <a:sym typeface="Calibri"/>
              </a:rPr>
              <a:t>3. </a:t>
            </a:r>
            <a:r xmlns:a="http://schemas.openxmlformats.org/drawingml/2006/main">
              <a:rPr lang="uk" sz="1600" b="1" dirty="0" err="1">
                <a:solidFill>
                  <a:schemeClr val="dk1"/>
                </a:solidFill>
                <a:latin typeface="Calibri"/>
                <a:ea typeface="Calibri"/>
                <a:cs typeface="Calibri"/>
                <a:sym typeface="Calibri"/>
              </a:rPr>
              <a:t>Канали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як </a:t>
            </a:r>
            <a:r xmlns:a="http://schemas.openxmlformats.org/drawingml/2006/main">
              <a:rPr lang="uk" sz="1600" dirty="0">
                <a:solidFill>
                  <a:schemeClr val="dk1"/>
                </a:solidFill>
                <a:latin typeface="Calibri"/>
                <a:ea typeface="Calibri"/>
                <a:cs typeface="Calibri"/>
                <a:sym typeface="Calibri"/>
              </a:rPr>
              <a:t>ваші</a:t>
            </a:r>
            <a:r xmlns:a="http://schemas.openxmlformats.org/drawingml/2006/main">
              <a:rPr lang="uk" sz="1600" dirty="0" err="1">
                <a:solidFill>
                  <a:schemeClr val="dk1"/>
                </a:solidFill>
                <a:latin typeface="Calibri"/>
                <a:ea typeface="Calibri"/>
                <a:cs typeface="Calibri"/>
                <a:sym typeface="Calibri"/>
              </a:rPr>
              <a:t>​</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продукти </a:t>
            </a:r>
            <a:r xmlns:a="http://schemas.openxmlformats.org/drawingml/2006/main">
              <a:rPr lang="uk" sz="1600" dirty="0">
                <a:solidFill>
                  <a:schemeClr val="dk1"/>
                </a:solidFill>
                <a:latin typeface="Calibri"/>
                <a:ea typeface="Calibri"/>
                <a:cs typeface="Calibri"/>
                <a:sym typeface="Calibri"/>
              </a:rPr>
              <a:t>або </a:t>
            </a:r>
            <a:r xmlns:a="http://schemas.openxmlformats.org/drawingml/2006/main">
              <a:rPr lang="uk" sz="1600" dirty="0" err="1">
                <a:solidFill>
                  <a:schemeClr val="dk1"/>
                </a:solidFill>
                <a:latin typeface="Calibri"/>
                <a:ea typeface="Calibri"/>
                <a:cs typeface="Calibri"/>
                <a:sym typeface="Calibri"/>
              </a:rPr>
              <a:t>послуги </a:t>
            </a:r>
            <a:r xmlns:a="http://schemas.openxmlformats.org/drawingml/2006/main">
              <a:rPr lang="uk" sz="1600" dirty="0">
                <a:solidFill>
                  <a:schemeClr val="dk1"/>
                </a:solidFill>
                <a:latin typeface="Calibri"/>
                <a:ea typeface="Calibri"/>
                <a:cs typeface="Calibri"/>
                <a:sym typeface="Calibri"/>
              </a:rPr>
              <a:t>поставляються </a:t>
            </a:r>
            <a:r xmlns:a="http://schemas.openxmlformats.org/drawingml/2006/main">
              <a:rPr lang="uk" sz="1600" dirty="0" err="1">
                <a:solidFill>
                  <a:schemeClr val="dk1"/>
                </a:solidFill>
                <a:latin typeface="Calibri"/>
                <a:ea typeface="Calibri"/>
                <a:cs typeface="Calibri"/>
                <a:sym typeface="Calibri"/>
              </a:rPr>
              <a:t>на </a:t>
            </a:r>
            <a:r xmlns:a="http://schemas.openxmlformats.org/drawingml/2006/main">
              <a:rPr lang="uk" sz="1600" dirty="0">
                <a:solidFill>
                  <a:schemeClr val="dk1"/>
                </a:solidFill>
                <a:latin typeface="Calibri"/>
                <a:ea typeface="Calibri"/>
                <a:cs typeface="Calibri"/>
                <a:sym typeface="Calibri"/>
              </a:rPr>
              <a:t>ринок</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spcBef>
                <a:spcPts val="320"/>
              </a:spcBef>
              <a:buClr>
                <a:schemeClr val="dk1"/>
              </a:buClr>
              <a:buSzPts val="1600"/>
            </a:pPr>
            <a:r xmlns:a="http://schemas.openxmlformats.org/drawingml/2006/main">
              <a:rPr lang="uk" sz="1600" dirty="0">
                <a:solidFill>
                  <a:schemeClr val="dk1"/>
                </a:solidFill>
                <a:latin typeface="Calibri"/>
                <a:ea typeface="Calibri"/>
                <a:cs typeface="Calibri"/>
                <a:sym typeface="Calibri"/>
              </a:rPr>
              <a:t>4. </a:t>
            </a:r>
            <a:r xmlns:a="http://schemas.openxmlformats.org/drawingml/2006/main">
              <a:rPr lang="uk" sz="1600" b="1" dirty="0" err="1">
                <a:solidFill>
                  <a:schemeClr val="dk1"/>
                </a:solidFill>
                <a:latin typeface="Calibri"/>
                <a:ea typeface="Calibri"/>
                <a:cs typeface="Calibri"/>
                <a:sym typeface="Calibri"/>
              </a:rPr>
              <a:t>Замовник</a:t>
            </a:r>
            <a:r xmlns:a="http://schemas.openxmlformats.org/drawingml/2006/main">
              <a:rPr lang="uk" sz="1600" b="1" dirty="0">
                <a:solidFill>
                  <a:schemeClr val="dk1"/>
                </a:solidFill>
                <a:latin typeface="Calibri"/>
                <a:ea typeface="Calibri"/>
                <a:cs typeface="Calibri"/>
                <a:sym typeface="Calibri"/>
              </a:rPr>
              <a:t> </a:t>
            </a:r>
            <a:r xmlns:a="http://schemas.openxmlformats.org/drawingml/2006/main">
              <a:rPr lang="uk" sz="1600" b="1" dirty="0" err="1">
                <a:solidFill>
                  <a:schemeClr val="dk1"/>
                </a:solidFill>
                <a:latin typeface="Calibri"/>
                <a:ea typeface="Calibri"/>
                <a:cs typeface="Calibri"/>
                <a:sym typeface="Calibri"/>
              </a:rPr>
              <a:t>відносини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як </a:t>
            </a:r>
            <a:r xmlns:a="http://schemas.openxmlformats.org/drawingml/2006/main">
              <a:rPr lang="uk" sz="1600" dirty="0">
                <a:solidFill>
                  <a:schemeClr val="dk1"/>
                </a:solidFill>
                <a:latin typeface="Calibri"/>
                <a:ea typeface="Calibri"/>
                <a:cs typeface="Calibri"/>
                <a:sym typeface="Calibri"/>
              </a:rPr>
              <a:t>справи</a:t>
            </a:r>
            <a:r xmlns:a="http://schemas.openxmlformats.org/drawingml/2006/main">
              <a:rPr lang="uk" sz="1600" dirty="0" err="1">
                <a:solidFill>
                  <a:schemeClr val="dk1"/>
                </a:solidFill>
                <a:latin typeface="Calibri"/>
                <a:ea typeface="Calibri"/>
                <a:cs typeface="Calibri"/>
                <a:sym typeface="Calibri"/>
              </a:rPr>
              <a:t>​</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отримати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зберегти </a:t>
            </a:r>
            <a:r xmlns:a="http://schemas.openxmlformats.org/drawingml/2006/main">
              <a:rPr lang="uk" sz="1600" dirty="0">
                <a:solidFill>
                  <a:schemeClr val="dk1"/>
                </a:solidFill>
                <a:latin typeface="Calibri"/>
                <a:ea typeface="Calibri"/>
                <a:cs typeface="Calibri"/>
                <a:sym typeface="Calibri"/>
              </a:rPr>
              <a:t>і </a:t>
            </a:r>
            <a:r xmlns:a="http://schemas.openxmlformats.org/drawingml/2006/main">
              <a:rPr lang="uk" sz="1600" dirty="0" err="1">
                <a:solidFill>
                  <a:schemeClr val="dk1"/>
                </a:solidFill>
                <a:latin typeface="Calibri"/>
                <a:ea typeface="Calibri"/>
                <a:cs typeface="Calibri"/>
                <a:sym typeface="Calibri"/>
              </a:rPr>
              <a:t>рости</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ваш</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клієнтів</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spcBef>
                <a:spcPts val="320"/>
              </a:spcBef>
              <a:buClr>
                <a:schemeClr val="dk1"/>
              </a:buClr>
              <a:buSzPts val="1600"/>
            </a:pPr>
            <a:r xmlns:a="http://schemas.openxmlformats.org/drawingml/2006/main">
              <a:rPr lang="uk" sz="1600" dirty="0">
                <a:solidFill>
                  <a:schemeClr val="dk1"/>
                </a:solidFill>
                <a:latin typeface="Calibri"/>
                <a:ea typeface="Calibri"/>
                <a:cs typeface="Calibri"/>
                <a:sym typeface="Calibri"/>
              </a:rPr>
              <a:t>5. </a:t>
            </a:r>
            <a:r xmlns:a="http://schemas.openxmlformats.org/drawingml/2006/main">
              <a:rPr lang="uk" sz="1600" b="1" dirty="0" err="1">
                <a:solidFill>
                  <a:schemeClr val="dk1"/>
                </a:solidFill>
                <a:latin typeface="Calibri"/>
                <a:ea typeface="Calibri"/>
                <a:cs typeface="Calibri"/>
                <a:sym typeface="Calibri"/>
              </a:rPr>
              <a:t>Дохід</a:t>
            </a:r>
            <a:r xmlns:a="http://schemas.openxmlformats.org/drawingml/2006/main">
              <a:rPr lang="uk" sz="1600" b="1" dirty="0">
                <a:solidFill>
                  <a:schemeClr val="dk1"/>
                </a:solidFill>
                <a:latin typeface="Calibri"/>
                <a:ea typeface="Calibri"/>
                <a:cs typeface="Calibri"/>
                <a:sym typeface="Calibri"/>
              </a:rPr>
              <a:t> </a:t>
            </a:r>
            <a:r xmlns:a="http://schemas.openxmlformats.org/drawingml/2006/main">
              <a:rPr lang="uk" sz="1600" b="1" dirty="0" err="1">
                <a:solidFill>
                  <a:schemeClr val="dk1"/>
                </a:solidFill>
                <a:latin typeface="Calibri"/>
                <a:ea typeface="Calibri"/>
                <a:cs typeface="Calibri"/>
                <a:sym typeface="Calibri"/>
              </a:rPr>
              <a:t>потоки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як</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робить</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ваш </a:t>
            </a:r>
            <a:r xmlns:a="http://schemas.openxmlformats.org/drawingml/2006/main">
              <a:rPr lang="uk" sz="1600" dirty="0">
                <a:solidFill>
                  <a:schemeClr val="dk1"/>
                </a:solidFill>
                <a:latin typeface="Calibri"/>
                <a:ea typeface="Calibri"/>
                <a:cs typeface="Calibri"/>
                <a:sym typeface="Calibri"/>
              </a:rPr>
              <a:t>бізнес </a:t>
            </a:r>
            <a:r xmlns:a="http://schemas.openxmlformats.org/drawingml/2006/main">
              <a:rPr lang="uk" sz="1600" dirty="0" err="1">
                <a:solidFill>
                  <a:schemeClr val="dk1"/>
                </a:solidFill>
                <a:latin typeface="Calibri"/>
                <a:ea typeface="Calibri"/>
                <a:cs typeface="Calibri"/>
                <a:sym typeface="Calibri"/>
              </a:rPr>
              <a:t>заробляє</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гроші</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spcBef>
                <a:spcPts val="320"/>
              </a:spcBef>
              <a:buClr>
                <a:schemeClr val="dk1"/>
              </a:buClr>
              <a:buSzPts val="1600"/>
            </a:pPr>
            <a:r xmlns:a="http://schemas.openxmlformats.org/drawingml/2006/main">
              <a:rPr lang="uk" sz="1600" dirty="0">
                <a:solidFill>
                  <a:schemeClr val="dk1"/>
                </a:solidFill>
                <a:latin typeface="Calibri"/>
                <a:ea typeface="Calibri"/>
                <a:cs typeface="Calibri"/>
                <a:sym typeface="Calibri"/>
              </a:rPr>
              <a:t>6. </a:t>
            </a:r>
            <a:r xmlns:a="http://schemas.openxmlformats.org/drawingml/2006/main">
              <a:rPr lang="uk" sz="1600" b="1" dirty="0" err="1">
                <a:solidFill>
                  <a:schemeClr val="dk1"/>
                </a:solidFill>
                <a:latin typeface="Calibri"/>
                <a:ea typeface="Calibri"/>
                <a:cs typeface="Calibri"/>
                <a:sym typeface="Calibri"/>
              </a:rPr>
              <a:t>Ключ</a:t>
            </a:r>
            <a:r xmlns:a="http://schemas.openxmlformats.org/drawingml/2006/main">
              <a:rPr lang="uk" sz="1600" b="1" dirty="0">
                <a:solidFill>
                  <a:schemeClr val="dk1"/>
                </a:solidFill>
                <a:latin typeface="Calibri"/>
                <a:ea typeface="Calibri"/>
                <a:cs typeface="Calibri"/>
                <a:sym typeface="Calibri"/>
              </a:rPr>
              <a:t> </a:t>
            </a:r>
            <a:r xmlns:a="http://schemas.openxmlformats.org/drawingml/2006/main">
              <a:rPr lang="uk" sz="1600" b="1" dirty="0" err="1">
                <a:solidFill>
                  <a:schemeClr val="dk1"/>
                </a:solidFill>
                <a:latin typeface="Calibri"/>
                <a:ea typeface="Calibri"/>
                <a:cs typeface="Calibri"/>
                <a:sym typeface="Calibri"/>
              </a:rPr>
              <a:t>Ресурси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які</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ключ</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a:solidFill>
                  <a:schemeClr val="dk1"/>
                </a:solidFill>
                <a:latin typeface="Calibri"/>
                <a:ea typeface="Calibri"/>
                <a:cs typeface="Calibri"/>
                <a:sym typeface="Calibri"/>
              </a:rPr>
              <a:t>потрібні </a:t>
            </a:r>
            <a:r xmlns:a="http://schemas.openxmlformats.org/drawingml/2006/main">
              <a:rPr lang="uk" sz="1600" dirty="0" err="1">
                <a:solidFill>
                  <a:schemeClr val="dk1"/>
                </a:solidFill>
                <a:latin typeface="Calibri"/>
                <a:ea typeface="Calibri"/>
                <a:cs typeface="Calibri"/>
                <a:sym typeface="Calibri"/>
              </a:rPr>
              <a:t>ресурси </a:t>
            </a:r>
            <a:r xmlns:a="http://schemas.openxmlformats.org/drawingml/2006/main">
              <a:rPr lang="uk" sz="1600" dirty="0">
                <a:solidFill>
                  <a:schemeClr val="dk1"/>
                </a:solidFill>
                <a:latin typeface="Calibri"/>
                <a:ea typeface="Calibri"/>
                <a:cs typeface="Calibri"/>
                <a:sym typeface="Calibri"/>
              </a:rPr>
              <a:t>для </a:t>
            </a:r>
            <a:r xmlns:a="http://schemas.openxmlformats.org/drawingml/2006/main">
              <a:rPr lang="uk" sz="1600" dirty="0">
                <a:solidFill>
                  <a:schemeClr val="dk1"/>
                </a:solidFill>
                <a:latin typeface="Calibri"/>
                <a:ea typeface="Calibri"/>
                <a:cs typeface="Calibri"/>
                <a:sym typeface="Calibri"/>
              </a:rPr>
              <a:t>поширення </a:t>
            </a:r>
            <a:r xmlns:a="http://schemas.openxmlformats.org/drawingml/2006/main">
              <a:rPr lang="uk" sz="1600" dirty="0" err="1">
                <a:solidFill>
                  <a:schemeClr val="dk1"/>
                </a:solidFill>
                <a:latin typeface="Calibri"/>
                <a:ea typeface="Calibri"/>
                <a:cs typeface="Calibri"/>
                <a:sym typeface="Calibri"/>
              </a:rPr>
              <a:t>нашого</a:t>
            </a:r>
            <a:r xmlns:a="http://schemas.openxmlformats.org/drawingml/2006/main">
              <a:rPr lang="uk" sz="1600" dirty="0" err="1">
                <a:solidFill>
                  <a:schemeClr val="dk1"/>
                </a:solidFill>
                <a:latin typeface="Calibri"/>
                <a:ea typeface="Calibri"/>
                <a:cs typeface="Calibri"/>
                <a:sym typeface="Calibri"/>
              </a:rPr>
              <a:t>​</a:t>
            </a:r>
            <a:r xmlns:a="http://schemas.openxmlformats.org/drawingml/2006/main">
              <a:rPr lang="uk" sz="1600" dirty="0" err="1">
                <a:solidFill>
                  <a:schemeClr val="dk1"/>
                </a:solidFill>
                <a:latin typeface="Calibri"/>
                <a:ea typeface="Calibri"/>
                <a:cs typeface="Calibri"/>
                <a:sym typeface="Calibri"/>
              </a:rPr>
              <a:t>​</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значення</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spcBef>
                <a:spcPts val="320"/>
              </a:spcBef>
              <a:buClr>
                <a:schemeClr val="dk1"/>
              </a:buClr>
              <a:buSzPts val="1600"/>
            </a:pPr>
            <a:r xmlns:a="http://schemas.openxmlformats.org/drawingml/2006/main">
              <a:rPr lang="uk" sz="1600" dirty="0">
                <a:solidFill>
                  <a:schemeClr val="dk1"/>
                </a:solidFill>
                <a:latin typeface="Calibri"/>
                <a:ea typeface="Calibri"/>
                <a:cs typeface="Calibri"/>
                <a:sym typeface="Calibri"/>
              </a:rPr>
              <a:t>7. </a:t>
            </a:r>
            <a:r xmlns:a="http://schemas.openxmlformats.org/drawingml/2006/main">
              <a:rPr lang="uk" sz="1600" b="1" dirty="0" err="1">
                <a:solidFill>
                  <a:schemeClr val="dk1"/>
                </a:solidFill>
                <a:latin typeface="Calibri"/>
                <a:ea typeface="Calibri"/>
                <a:cs typeface="Calibri"/>
                <a:sym typeface="Calibri"/>
              </a:rPr>
              <a:t>Ключ</a:t>
            </a:r>
            <a:r xmlns:a="http://schemas.openxmlformats.org/drawingml/2006/main">
              <a:rPr lang="uk" sz="1600" b="1" dirty="0">
                <a:solidFill>
                  <a:schemeClr val="dk1"/>
                </a:solidFill>
                <a:latin typeface="Calibri"/>
                <a:ea typeface="Calibri"/>
                <a:cs typeface="Calibri"/>
                <a:sym typeface="Calibri"/>
              </a:rPr>
              <a:t> </a:t>
            </a:r>
            <a:r xmlns:a="http://schemas.openxmlformats.org/drawingml/2006/main">
              <a:rPr lang="uk" sz="1600" b="1" dirty="0" err="1">
                <a:solidFill>
                  <a:schemeClr val="dk1"/>
                </a:solidFill>
                <a:latin typeface="Calibri"/>
                <a:ea typeface="Calibri"/>
                <a:cs typeface="Calibri"/>
                <a:sym typeface="Calibri"/>
              </a:rPr>
              <a:t>Діяльність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яка</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стратегічний</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діяльності</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робить</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ваш </a:t>
            </a:r>
            <a:r xmlns:a="http://schemas.openxmlformats.org/drawingml/2006/main">
              <a:rPr lang="uk" sz="1600" dirty="0">
                <a:solidFill>
                  <a:schemeClr val="dk1"/>
                </a:solidFill>
                <a:latin typeface="Calibri"/>
                <a:ea typeface="Calibri"/>
                <a:cs typeface="Calibri"/>
                <a:sym typeface="Calibri"/>
              </a:rPr>
              <a:t>бізнес </a:t>
            </a:r>
            <a:r xmlns:a="http://schemas.openxmlformats.org/drawingml/2006/main">
              <a:rPr lang="uk" sz="1600" dirty="0" err="1">
                <a:solidFill>
                  <a:schemeClr val="dk1"/>
                </a:solidFill>
                <a:latin typeface="Calibri"/>
                <a:ea typeface="Calibri"/>
                <a:cs typeface="Calibri"/>
                <a:sym typeface="Calibri"/>
              </a:rPr>
              <a:t>працює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a:solidFill>
                  <a:schemeClr val="dk1"/>
                </a:solidFill>
                <a:latin typeface="Calibri"/>
                <a:ea typeface="Calibri"/>
                <a:cs typeface="Calibri"/>
                <a:sym typeface="Calibri"/>
              </a:rPr>
              <a:t>щоб </a:t>
            </a:r>
            <a:r xmlns:a="http://schemas.openxmlformats.org/drawingml/2006/main">
              <a:rPr lang="uk" sz="1600" dirty="0" err="1">
                <a:solidFill>
                  <a:schemeClr val="dk1"/>
                </a:solidFill>
                <a:latin typeface="Calibri"/>
                <a:ea typeface="Calibri"/>
                <a:cs typeface="Calibri"/>
                <a:sym typeface="Calibri"/>
              </a:rPr>
              <a:t>забезпечити </a:t>
            </a:r>
            <a:r xmlns:a="http://schemas.openxmlformats.org/drawingml/2006/main">
              <a:rPr lang="uk" sz="1600" dirty="0" err="1">
                <a:solidFill>
                  <a:schemeClr val="dk1"/>
                </a:solidFill>
                <a:latin typeface="Calibri"/>
                <a:ea typeface="Calibri"/>
                <a:cs typeface="Calibri"/>
                <a:sym typeface="Calibri"/>
              </a:rPr>
              <a:t>виконання</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ваш</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значення</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пропозиція</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spcBef>
                <a:spcPts val="320"/>
              </a:spcBef>
              <a:buClr>
                <a:schemeClr val="dk1"/>
              </a:buClr>
              <a:buSzPts val="1600"/>
            </a:pPr>
            <a:r xmlns:a="http://schemas.openxmlformats.org/drawingml/2006/main">
              <a:rPr lang="uk" sz="1600" dirty="0">
                <a:solidFill>
                  <a:schemeClr val="dk1"/>
                </a:solidFill>
                <a:latin typeface="Calibri"/>
                <a:ea typeface="Calibri"/>
                <a:cs typeface="Calibri"/>
                <a:sym typeface="Calibri"/>
              </a:rPr>
              <a:t>8. </a:t>
            </a:r>
            <a:r xmlns:a="http://schemas.openxmlformats.org/drawingml/2006/main">
              <a:rPr lang="uk" sz="1600" b="1" dirty="0" err="1">
                <a:solidFill>
                  <a:schemeClr val="dk1"/>
                </a:solidFill>
                <a:latin typeface="Calibri"/>
                <a:ea typeface="Calibri"/>
                <a:cs typeface="Calibri"/>
                <a:sym typeface="Calibri"/>
              </a:rPr>
              <a:t>Ключове </a:t>
            </a:r>
            <a:r xmlns:a="http://schemas.openxmlformats.org/drawingml/2006/main">
              <a:rPr lang="uk" sz="1600" b="1" dirty="0">
                <a:solidFill>
                  <a:schemeClr val="dk1"/>
                </a:solidFill>
                <a:latin typeface="Calibri"/>
                <a:ea typeface="Calibri"/>
                <a:cs typeface="Calibri"/>
                <a:sym typeface="Calibri"/>
              </a:rPr>
              <a:t>партнерство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які </a:t>
            </a:r>
            <a:r xmlns:a="http://schemas.openxmlformats.org/drawingml/2006/main">
              <a:rPr lang="uk" sz="1600" dirty="0">
                <a:solidFill>
                  <a:schemeClr val="dk1"/>
                </a:solidFill>
                <a:latin typeface="Calibri"/>
                <a:ea typeface="Calibri"/>
                <a:cs typeface="Calibri"/>
                <a:sym typeface="Calibri"/>
              </a:rPr>
              <a:t>наші</a:t>
            </a:r>
            <a:r xmlns:a="http://schemas.openxmlformats.org/drawingml/2006/main">
              <a:rPr lang="uk" sz="1600" dirty="0" err="1">
                <a:solidFill>
                  <a:schemeClr val="dk1"/>
                </a:solidFill>
                <a:latin typeface="Calibri"/>
                <a:ea typeface="Calibri"/>
                <a:cs typeface="Calibri"/>
                <a:sym typeface="Calibri"/>
              </a:rPr>
              <a:t>​</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ключ</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партнери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Які </a:t>
            </a:r>
            <a:r xmlns:a="http://schemas.openxmlformats.org/drawingml/2006/main">
              <a:rPr lang="uk" sz="1600" dirty="0" err="1">
                <a:solidFill>
                  <a:schemeClr val="dk1"/>
                </a:solidFill>
                <a:latin typeface="Calibri"/>
                <a:ea typeface="Calibri"/>
                <a:cs typeface="Calibri"/>
                <a:sym typeface="Calibri"/>
              </a:rPr>
              <a:t>наші</a:t>
            </a:r>
            <a:r xmlns:a="http://schemas.openxmlformats.org/drawingml/2006/main">
              <a:rPr lang="uk" sz="1600" dirty="0">
                <a:solidFill>
                  <a:schemeClr val="dk1"/>
                </a:solidFill>
                <a:latin typeface="Calibri"/>
                <a:ea typeface="Calibri"/>
                <a:cs typeface="Calibri"/>
                <a:sym typeface="Calibri"/>
              </a:rPr>
              <a:t>​</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постачальники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який</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діяльність </a:t>
            </a:r>
            <a:r xmlns:a="http://schemas.openxmlformats.org/drawingml/2006/main">
              <a:rPr lang="uk" sz="1600" dirty="0">
                <a:solidFill>
                  <a:schemeClr val="dk1"/>
                </a:solidFill>
                <a:latin typeface="Calibri"/>
                <a:ea typeface="Calibri"/>
                <a:cs typeface="Calibri"/>
                <a:sym typeface="Calibri"/>
              </a:rPr>
              <a:t>робить </a:t>
            </a:r>
            <a:r xmlns:a="http://schemas.openxmlformats.org/drawingml/2006/main">
              <a:rPr lang="uk" sz="1600" dirty="0" err="1">
                <a:solidFill>
                  <a:schemeClr val="dk1"/>
                </a:solidFill>
                <a:latin typeface="Calibri"/>
                <a:ea typeface="Calibri"/>
                <a:cs typeface="Calibri"/>
                <a:sym typeface="Calibri"/>
              </a:rPr>
              <a:t>нашу</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ключ</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партнери</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виконувати </a:t>
            </a:r>
            <a:r xmlns:a="http://schemas.openxmlformats.org/drawingml/2006/main">
              <a:rPr lang="uk" sz="1600" dirty="0">
                <a:solidFill>
                  <a:schemeClr val="dk1"/>
                </a:solidFill>
                <a:latin typeface="Calibri"/>
                <a:ea typeface="Calibri"/>
                <a:cs typeface="Calibri"/>
                <a:sym typeface="Calibri"/>
              </a:rPr>
              <a:t>.</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spcBef>
                <a:spcPts val="320"/>
              </a:spcBef>
              <a:buClr>
                <a:schemeClr val="dk1"/>
              </a:buClr>
              <a:buSzPts val="1600"/>
            </a:pPr>
            <a:r xmlns:a="http://schemas.openxmlformats.org/drawingml/2006/main">
              <a:rPr lang="uk" sz="1600" dirty="0">
                <a:solidFill>
                  <a:schemeClr val="dk1"/>
                </a:solidFill>
                <a:latin typeface="Calibri"/>
                <a:ea typeface="Calibri"/>
                <a:cs typeface="Calibri"/>
                <a:sym typeface="Calibri"/>
              </a:rPr>
              <a:t>9. </a:t>
            </a:r>
            <a:r xmlns:a="http://schemas.openxmlformats.org/drawingml/2006/main">
              <a:rPr lang="uk" sz="1600" b="1" dirty="0" err="1">
                <a:solidFill>
                  <a:schemeClr val="dk1"/>
                </a:solidFill>
                <a:latin typeface="Calibri"/>
                <a:ea typeface="Calibri"/>
                <a:cs typeface="Calibri"/>
                <a:sym typeface="Calibri"/>
              </a:rPr>
              <a:t>Вартість</a:t>
            </a:r>
            <a:r xmlns:a="http://schemas.openxmlformats.org/drawingml/2006/main">
              <a:rPr lang="uk" sz="1600" b="1" dirty="0">
                <a:solidFill>
                  <a:schemeClr val="dk1"/>
                </a:solidFill>
                <a:latin typeface="Calibri"/>
                <a:ea typeface="Calibri"/>
                <a:cs typeface="Calibri"/>
                <a:sym typeface="Calibri"/>
              </a:rPr>
              <a:t> </a:t>
            </a:r>
            <a:r xmlns:a="http://schemas.openxmlformats.org/drawingml/2006/main">
              <a:rPr lang="uk" sz="1600" b="1" dirty="0" err="1">
                <a:solidFill>
                  <a:schemeClr val="dk1"/>
                </a:solidFill>
                <a:latin typeface="Calibri"/>
                <a:ea typeface="Calibri"/>
                <a:cs typeface="Calibri"/>
                <a:sym typeface="Calibri"/>
              </a:rPr>
              <a:t>Структура </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які </a:t>
            </a:r>
            <a:r xmlns:a="http://schemas.openxmlformats.org/drawingml/2006/main">
              <a:rPr lang="uk" sz="1600" dirty="0">
                <a:solidFill>
                  <a:schemeClr val="dk1"/>
                </a:solidFill>
                <a:latin typeface="Calibri"/>
                <a:ea typeface="Calibri"/>
                <a:cs typeface="Calibri"/>
                <a:sym typeface="Calibri"/>
              </a:rPr>
              <a:t>основні </a:t>
            </a:r>
            <a:r xmlns:a="http://schemas.openxmlformats.org/drawingml/2006/main">
              <a:rPr lang="uk" sz="1600" dirty="0" err="1">
                <a:solidFill>
                  <a:schemeClr val="dk1"/>
                </a:solidFill>
                <a:latin typeface="Calibri"/>
                <a:ea typeface="Calibri"/>
                <a:cs typeface="Calibri"/>
                <a:sym typeface="Calibri"/>
              </a:rPr>
              <a:t>витрати</a:t>
            </a:r>
            <a:r xmlns:a="http://schemas.openxmlformats.org/drawingml/2006/main">
              <a:rPr lang="uk" sz="1600" dirty="0">
                <a:solidFill>
                  <a:schemeClr val="dk1"/>
                </a:solidFill>
                <a:latin typeface="Calibri"/>
                <a:ea typeface="Calibri"/>
                <a:cs typeface="Calibri"/>
                <a:sym typeface="Calibri"/>
              </a:rPr>
              <a:t> </a:t>
            </a:r>
            <a:r xmlns:a="http://schemas.openxmlformats.org/drawingml/2006/main">
              <a:rPr lang="uk" sz="1600" dirty="0" err="1">
                <a:solidFill>
                  <a:schemeClr val="dk1"/>
                </a:solidFill>
                <a:latin typeface="Calibri"/>
                <a:ea typeface="Calibri"/>
                <a:cs typeface="Calibri"/>
                <a:sym typeface="Calibri"/>
              </a:rPr>
              <a:t>понесені </a:t>
            </a:r>
            <a:r xmlns:a="http://schemas.openxmlformats.org/drawingml/2006/main">
              <a:rPr lang="uk" sz="1600" dirty="0">
                <a:solidFill>
                  <a:schemeClr val="dk1"/>
                </a:solidFill>
                <a:latin typeface="Calibri"/>
                <a:ea typeface="Calibri"/>
                <a:cs typeface="Calibri"/>
                <a:sym typeface="Calibri"/>
              </a:rPr>
              <a:t>вашим </a:t>
            </a:r>
            <a:r xmlns:a="http://schemas.openxmlformats.org/drawingml/2006/main">
              <a:rPr lang="uk" sz="1600" dirty="0" err="1">
                <a:solidFill>
                  <a:schemeClr val="dk1"/>
                </a:solidFill>
                <a:latin typeface="Calibri"/>
                <a:ea typeface="Calibri"/>
                <a:cs typeface="Calibri"/>
                <a:sym typeface="Calibri"/>
              </a:rPr>
              <a:t>бізнесом </a:t>
            </a:r>
            <a:r xmlns:a="http://schemas.openxmlformats.org/drawingml/2006/main">
              <a:rPr lang="uk" sz="1600" dirty="0">
                <a:solidFill>
                  <a:schemeClr val="dk1"/>
                </a:solidFill>
                <a:latin typeface="Calibri"/>
                <a:ea typeface="Calibri"/>
                <a:cs typeface="Calibri"/>
                <a:sym typeface="Calibri"/>
              </a:rPr>
              <a:t>.</a:t>
            </a:r>
            <a:endParaRPr xmlns:a="http://schemas.openxmlformats.org/drawingml/2006/main" dirty="0"/>
          </a:p>
          <a:p>
            <a:pPr algn="ctr">
              <a:spcBef>
                <a:spcPts val="360"/>
              </a:spcBef>
              <a:buClr>
                <a:srgbClr val="888888"/>
              </a:buClr>
              <a:buSzPts val="1800"/>
            </a:pPr>
            <a:endParaRPr sz="1800" dirty="0">
              <a:solidFill>
                <a:schemeClr val="dk1"/>
              </a:solidFill>
              <a:latin typeface="Calibri"/>
              <a:ea typeface="Calibri"/>
              <a:cs typeface="Calibri"/>
              <a:sym typeface="Calibri"/>
            </a:endParaRPr>
          </a:p>
          <a:p>
            <a:pPr xmlns:a="http://schemas.openxmlformats.org/drawingml/2006/main" algn="ctr">
              <a:spcBef>
                <a:spcPts val="360"/>
              </a:spcBef>
              <a:buClr>
                <a:schemeClr val="dk1"/>
              </a:buClr>
              <a:buSzPts val="1800"/>
            </a:pPr>
            <a:r xmlns:a="http://schemas.openxmlformats.org/drawingml/2006/main">
              <a:rPr lang="uk" sz="1800" b="1" dirty="0">
                <a:solidFill>
                  <a:schemeClr val="dk1"/>
                </a:solidFill>
                <a:latin typeface="Calibri"/>
                <a:ea typeface="Calibri"/>
                <a:cs typeface="Calibri"/>
                <a:sym typeface="Calibri"/>
              </a:rPr>
              <a:t>Ліва частина </a:t>
            </a:r>
            <a:r xmlns:a="http://schemas.openxmlformats.org/drawingml/2006/main">
              <a:rPr lang="uk" sz="1800" b="1" dirty="0" err="1">
                <a:solidFill>
                  <a:schemeClr val="dk1"/>
                </a:solidFill>
                <a:latin typeface="Calibri"/>
                <a:ea typeface="Calibri"/>
                <a:cs typeface="Calibri"/>
                <a:sym typeface="Calibri"/>
              </a:rPr>
              <a:t>полотна</a:t>
            </a:r>
            <a:r xmlns:a="http://schemas.openxmlformats.org/drawingml/2006/main">
              <a:rPr lang="uk" sz="1800" b="1" dirty="0">
                <a:solidFill>
                  <a:schemeClr val="dk1"/>
                </a:solidFill>
                <a:latin typeface="Calibri"/>
                <a:ea typeface="Calibri"/>
                <a:cs typeface="Calibri"/>
                <a:sym typeface="Calibri"/>
              </a:rPr>
              <a:t> </a:t>
            </a:r>
            <a:r xmlns:a="http://schemas.openxmlformats.org/drawingml/2006/main">
              <a:rPr lang="uk" sz="1800" b="1" dirty="0" err="1">
                <a:solidFill>
                  <a:schemeClr val="dk1"/>
                </a:solidFill>
                <a:latin typeface="Calibri"/>
                <a:ea typeface="Calibri"/>
                <a:cs typeface="Calibri"/>
                <a:sym typeface="Calibri"/>
              </a:rPr>
              <a:t>відповідає </a:t>
            </a:r>
            <a:r xmlns:a="http://schemas.openxmlformats.org/drawingml/2006/main">
              <a:rPr lang="uk" sz="1800" b="1" dirty="0">
                <a:solidFill>
                  <a:schemeClr val="dk1"/>
                </a:solidFill>
                <a:latin typeface="Calibri"/>
                <a:ea typeface="Calibri"/>
                <a:cs typeface="Calibri"/>
                <a:sym typeface="Calibri"/>
              </a:rPr>
              <a:t>ККД </a:t>
            </a:r>
            <a:r xmlns:a="http://schemas.openxmlformats.org/drawingml/2006/main">
              <a:rPr lang="uk" sz="1800" b="1" dirty="0">
                <a:solidFill>
                  <a:schemeClr val="dk1"/>
                </a:solidFill>
                <a:latin typeface="Calibri"/>
                <a:ea typeface="Calibri"/>
                <a:cs typeface="Calibri"/>
                <a:sym typeface="Calibri"/>
              </a:rPr>
              <a:t>, права </a:t>
            </a:r>
            <a:r xmlns:a="http://schemas.openxmlformats.org/drawingml/2006/main">
              <a:rPr lang="uk" sz="1800" b="1" dirty="0" err="1">
                <a:solidFill>
                  <a:schemeClr val="dk1"/>
                </a:solidFill>
                <a:latin typeface="Calibri"/>
                <a:ea typeface="Calibri"/>
                <a:cs typeface="Calibri"/>
                <a:sym typeface="Calibri"/>
              </a:rPr>
              <a:t>частина </a:t>
            </a:r>
            <a:r xmlns:a="http://schemas.openxmlformats.org/drawingml/2006/main">
              <a:rPr lang="uk" sz="1800" b="1" dirty="0" err="1">
                <a:solidFill>
                  <a:schemeClr val="dk1"/>
                </a:solidFill>
                <a:latin typeface="Calibri"/>
                <a:ea typeface="Calibri"/>
                <a:cs typeface="Calibri"/>
                <a:sym typeface="Calibri"/>
              </a:rPr>
              <a:t>значенню</a:t>
            </a:r>
            <a:endParaRPr xmlns:a="http://schemas.openxmlformats.org/drawingml/2006/main" sz="1800" b="1" dirty="0">
              <a:solidFill>
                <a:schemeClr val="dk1"/>
              </a:solidFill>
              <a:latin typeface="Calibri"/>
              <a:ea typeface="Calibri"/>
              <a:cs typeface="Calibri"/>
              <a:sym typeface="Calibri"/>
            </a:endParaRPr>
          </a:p>
          <a:p>
            <a:pPr algn="ctr">
              <a:spcBef>
                <a:spcPts val="360"/>
              </a:spcBef>
              <a:buClr>
                <a:srgbClr val="888888"/>
              </a:buClr>
              <a:buSzPts val="1800"/>
            </a:pPr>
            <a:endParaRPr sz="1800" dirty="0">
              <a:solidFill>
                <a:schemeClr val="dk1"/>
              </a:solidFill>
              <a:latin typeface="Calibri"/>
              <a:ea typeface="Calibri"/>
              <a:cs typeface="Calibri"/>
              <a:sym typeface="Calibri"/>
            </a:endParaRPr>
          </a:p>
          <a:p>
            <a:pPr algn="ctr">
              <a:spcBef>
                <a:spcPts val="520"/>
              </a:spcBef>
              <a:buClr>
                <a:srgbClr val="888888"/>
              </a:buClr>
              <a:buSzPts val="2600"/>
            </a:pPr>
            <a:endParaRPr sz="2600" b="1" dirty="0">
              <a:solidFill>
                <a:srgbClr val="FF0000"/>
              </a:solidFill>
              <a:latin typeface="Calibri"/>
              <a:ea typeface="Calibri"/>
              <a:cs typeface="Calibri"/>
              <a:sym typeface="Calibri"/>
            </a:endParaRPr>
          </a:p>
          <a:p>
            <a:pPr algn="ctr">
              <a:spcBef>
                <a:spcPts val="520"/>
              </a:spcBef>
              <a:buClr>
                <a:srgbClr val="888888"/>
              </a:buClr>
              <a:buSzPts val="2600"/>
            </a:pPr>
            <a:endParaRPr sz="2600" b="1" dirty="0">
              <a:solidFill>
                <a:srgbClr val="FF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3" name="Google Shape;133;p6" descr="https://steveblank.files.wordpress.com/2010/10/business-model-canvas.jpg"/>
          <p:cNvPicPr preferRelativeResize="0"/>
          <p:nvPr/>
        </p:nvPicPr>
        <p:blipFill rotWithShape="1">
          <a:blip r:embed="rId3">
            <a:alphaModFix/>
          </a:blip>
          <a:srcRect/>
          <a:stretch/>
        </p:blipFill>
        <p:spPr>
          <a:xfrm>
            <a:off x="2387080" y="1562818"/>
            <a:ext cx="7272808" cy="428859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40" name="Google Shape;140;p7"/>
          <p:cNvSpPr txBox="1"/>
          <p:nvPr/>
        </p:nvSpPr>
        <p:spPr>
          <a:xfrm>
            <a:off x="2595539" y="1643050"/>
            <a:ext cx="7128791" cy="720080"/>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xmlns:a="http://schemas.openxmlformats.org/drawingml/2006/main" algn="ctr">
              <a:buClr>
                <a:srgbClr val="3F3F3F"/>
              </a:buClr>
              <a:buSzPts val="3200"/>
            </a:pPr>
            <a:r xmlns:a="http://schemas.openxmlformats.org/drawingml/2006/main">
              <a:rPr lang="uk" sz="3200" b="1">
                <a:solidFill>
                  <a:srgbClr val="3F3F3F"/>
                </a:solidFill>
                <a:latin typeface="Calibri"/>
                <a:ea typeface="Calibri"/>
                <a:cs typeface="Calibri"/>
                <a:sym typeface="Calibri"/>
              </a:rPr>
              <a:t>що таке</a:t>
            </a:r>
            <a:endParaRPr xmlns:a="http://schemas.openxmlformats.org/drawingml/2006/main"/>
          </a:p>
        </p:txBody>
      </p:sp>
      <p:sp>
        <p:nvSpPr>
          <p:cNvPr id="141" name="Google Shape;141;p7"/>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43" name="Google Shape;143;p7"/>
          <p:cNvSpPr txBox="1"/>
          <p:nvPr/>
        </p:nvSpPr>
        <p:spPr>
          <a:xfrm>
            <a:off x="2955577" y="2521928"/>
            <a:ext cx="6408712" cy="2585323"/>
          </a:xfrm>
          <a:prstGeom prst="rect">
            <a:avLst/>
          </a:prstGeom>
          <a:noFill/>
          <a:ln>
            <a:noFill/>
          </a:ln>
        </p:spPr>
        <p:txBody>
          <a:bodyPr spcFirstLastPara="1" wrap="square" lIns="91425" tIns="45700" rIns="91425" bIns="45700" anchor="t" anchorCtr="0">
            <a:spAutoFit/>
          </a:bodyPr>
          <a:lstStyle/>
          <a:p>
            <a:pPr xmlns:a="http://schemas.openxmlformats.org/drawingml/2006/main" algn="just"/>
            <a:r xmlns:a="http://schemas.openxmlformats.org/drawingml/2006/main">
              <a:rPr lang="uk" sz="1800">
                <a:solidFill>
                  <a:schemeClr val="dk1"/>
                </a:solidFill>
                <a:latin typeface="Calibri"/>
                <a:ea typeface="Calibri"/>
                <a:cs typeface="Calibri"/>
                <a:sym typeface="Calibri"/>
              </a:rPr>
              <a:t>Це односторінкова бізнес-методологія, яка традиційно застосовується для розробки інноваційних бізнес-моделей.</a:t>
            </a:r>
            <a:endParaRPr xmlns:a="http://schemas.openxmlformats.org/drawingml/2006/main" sz="18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800">
                <a:solidFill>
                  <a:schemeClr val="dk1"/>
                </a:solidFill>
                <a:latin typeface="Calibri"/>
                <a:ea typeface="Calibri"/>
                <a:cs typeface="Calibri"/>
                <a:sym typeface="Calibri"/>
              </a:rPr>
              <a:t>Це простий графічний шаблон, що описує дев’ять основних компонентів. Окремі елементи спонукають до розгляду повного масштабу бізнесу, тоді як макет спонукає до роздумів про те, як частини поєднуються разом.</a:t>
            </a:r>
            <a:endParaRPr xmlns:a="http://schemas.openxmlformats.org/drawingml/2006/main" sz="18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800">
                <a:solidFill>
                  <a:schemeClr val="dk1"/>
                </a:solidFill>
                <a:latin typeface="Calibri"/>
                <a:ea typeface="Calibri"/>
                <a:cs typeface="Calibri"/>
                <a:sym typeface="Calibri"/>
              </a:rPr>
              <a:t> </a:t>
            </a:r>
            <a:endParaRPr xmlns:a="http://schemas.openxmlformats.org/drawingml/2006/main" sz="18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800">
                <a:solidFill>
                  <a:schemeClr val="dk1"/>
                </a:solidFill>
                <a:latin typeface="Calibri"/>
                <a:ea typeface="Calibri"/>
                <a:cs typeface="Calibri"/>
                <a:sym typeface="Calibri"/>
              </a:rPr>
              <a:t>Кожен із цих блоків потрібно точно заповнювати та регулярно переглядати, щоб бізнес-модель залишалася точною.</a:t>
            </a:r>
            <a:endParaRPr xmlns:a="http://schemas.openxmlformats.org/drawingml/2006/main"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50" name="Google Shape;150;p8"/>
          <p:cNvSpPr txBox="1"/>
          <p:nvPr/>
        </p:nvSpPr>
        <p:spPr>
          <a:xfrm>
            <a:off x="2595539" y="1643050"/>
            <a:ext cx="7128791" cy="720080"/>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xmlns:a="http://schemas.openxmlformats.org/drawingml/2006/main" algn="ctr">
              <a:buClr>
                <a:srgbClr val="3F3F3F"/>
              </a:buClr>
              <a:buSzPts val="3200"/>
            </a:pPr>
            <a:r xmlns:a="http://schemas.openxmlformats.org/drawingml/2006/main">
              <a:rPr lang="uk" sz="3200" b="1">
                <a:solidFill>
                  <a:srgbClr val="3F3F3F"/>
                </a:solidFill>
                <a:latin typeface="Calibri"/>
                <a:ea typeface="Calibri"/>
                <a:cs typeface="Calibri"/>
                <a:sym typeface="Calibri"/>
              </a:rPr>
              <a:t>Корисна хитрість</a:t>
            </a:r>
            <a:endParaRPr xmlns:a="http://schemas.openxmlformats.org/drawingml/2006/main"/>
          </a:p>
        </p:txBody>
      </p:sp>
      <p:sp>
        <p:nvSpPr>
          <p:cNvPr id="151" name="Google Shape;151;p8"/>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53" name="Google Shape;153;p8"/>
          <p:cNvSpPr txBox="1"/>
          <p:nvPr/>
        </p:nvSpPr>
        <p:spPr>
          <a:xfrm>
            <a:off x="2623747" y="2723170"/>
            <a:ext cx="7128791" cy="1754326"/>
          </a:xfrm>
          <a:prstGeom prst="rect">
            <a:avLst/>
          </a:prstGeom>
          <a:noFill/>
          <a:ln>
            <a:noFill/>
          </a:ln>
        </p:spPr>
        <p:txBody>
          <a:bodyPr spcFirstLastPara="1" wrap="square" lIns="91425" tIns="45700" rIns="91425" bIns="45700" anchor="t" anchorCtr="0">
            <a:spAutoFit/>
          </a:bodyPr>
          <a:lstStyle/>
          <a:p>
            <a:pPr xmlns:a="http://schemas.openxmlformats.org/drawingml/2006/main" algn="just"/>
            <a:r xmlns:a="http://schemas.openxmlformats.org/drawingml/2006/main">
              <a:rPr lang="uk" sz="1800">
                <a:solidFill>
                  <a:schemeClr val="dk1"/>
                </a:solidFill>
                <a:latin typeface="Calibri"/>
                <a:ea typeface="Calibri"/>
                <a:cs typeface="Calibri"/>
                <a:sym typeface="Calibri"/>
              </a:rPr>
              <a:t>Уявіть, що полотно бізнес-моделі розділене на дві великі області:</a:t>
            </a:r>
            <a:endParaRPr xmlns:a="http://schemas.openxmlformats.org/drawingml/2006/main" sz="18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800">
                <a:solidFill>
                  <a:schemeClr val="dk1"/>
                </a:solidFill>
                <a:latin typeface="Calibri"/>
                <a:ea typeface="Calibri"/>
                <a:cs typeface="Calibri"/>
                <a:sym typeface="Calibri"/>
              </a:rPr>
              <a:t>права </a:t>
            </a:r>
            <a:r xmlns:a="http://schemas.openxmlformats.org/drawingml/2006/main">
              <a:rPr lang="uk" sz="1800" b="1" i="1">
                <a:solidFill>
                  <a:schemeClr val="dk1"/>
                </a:solidFill>
                <a:latin typeface="Calibri"/>
                <a:ea typeface="Calibri"/>
                <a:cs typeface="Calibri"/>
                <a:sym typeface="Calibri"/>
              </a:rPr>
              <a:t>половина </a:t>
            </a:r>
            <a:r xmlns:a="http://schemas.openxmlformats.org/drawingml/2006/main">
              <a:rPr lang="uk" sz="1800">
                <a:solidFill>
                  <a:schemeClr val="dk1"/>
                </a:solidFill>
                <a:latin typeface="Calibri"/>
                <a:ea typeface="Calibri"/>
                <a:cs typeface="Calibri"/>
                <a:sym typeface="Calibri"/>
              </a:rPr>
              <a:t>представляє частину вашого бізнесу, звернену до клієнта</a:t>
            </a:r>
            <a:endParaRPr xmlns:a="http://schemas.openxmlformats.org/drawingml/2006/main" sz="18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800">
                <a:solidFill>
                  <a:schemeClr val="dk1"/>
                </a:solidFill>
                <a:latin typeface="Calibri"/>
                <a:ea typeface="Calibri"/>
                <a:cs typeface="Calibri"/>
                <a:sym typeface="Calibri"/>
              </a:rPr>
              <a:t>ліва </a:t>
            </a:r>
            <a:r xmlns:a="http://schemas.openxmlformats.org/drawingml/2006/main">
              <a:rPr lang="uk" sz="1800" b="1" i="1">
                <a:solidFill>
                  <a:schemeClr val="dk1"/>
                </a:solidFill>
                <a:latin typeface="Calibri"/>
                <a:ea typeface="Calibri"/>
                <a:cs typeface="Calibri"/>
                <a:sym typeface="Calibri"/>
              </a:rPr>
              <a:t>половина </a:t>
            </a:r>
            <a:r xmlns:a="http://schemas.openxmlformats.org/drawingml/2006/main">
              <a:rPr lang="uk" sz="1800">
                <a:solidFill>
                  <a:schemeClr val="dk1"/>
                </a:solidFill>
                <a:latin typeface="Calibri"/>
                <a:ea typeface="Calibri"/>
                <a:cs typeface="Calibri"/>
                <a:sym typeface="Calibri"/>
              </a:rPr>
              <a:t>містить усе, що вам потрібно мати або робити, щоб забезпечити праву половину</a:t>
            </a:r>
            <a:endParaRPr xmlns:a="http://schemas.openxmlformats.org/drawingml/2006/main" sz="18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800">
                <a:solidFill>
                  <a:schemeClr val="dk1"/>
                </a:solidFill>
                <a:latin typeface="Calibri"/>
                <a:ea typeface="Calibri"/>
                <a:cs typeface="Calibri"/>
                <a:sym typeface="Calibri"/>
              </a:rPr>
              <a:t>Подумайте про театральну сцену: права половина — передня сцена, звернена до глядачів, ліва — задня сцена, де створюється магія.</a:t>
            </a:r>
            <a:endParaRPr xmlns:a="http://schemas.openxmlformats.org/drawingml/2006/main"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60" name="Google Shape;160;p9"/>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62" name="Google Shape;162;p9"/>
          <p:cNvSpPr/>
          <p:nvPr/>
        </p:nvSpPr>
        <p:spPr>
          <a:xfrm>
            <a:off x="2567609" y="1303329"/>
            <a:ext cx="9626203" cy="369291"/>
          </a:xfrm>
          <a:prstGeom prst="rect">
            <a:avLst/>
          </a:prstGeom>
          <a:noFill/>
          <a:ln>
            <a:noFill/>
          </a:ln>
        </p:spPr>
        <p:txBody>
          <a:bodyPr spcFirstLastPara="1" wrap="square" lIns="91425" tIns="45700" rIns="91425" bIns="45700" anchor="ctr" anchorCtr="0">
            <a:spAutoFit/>
          </a:bodyPr>
          <a:lstStyle/>
          <a:p>
            <a:endParaRPr sz="1800">
              <a:solidFill>
                <a:schemeClr val="dk1"/>
              </a:solidFill>
              <a:latin typeface="Calibri"/>
              <a:ea typeface="Calibri"/>
              <a:cs typeface="Calibri"/>
              <a:sym typeface="Calibri"/>
            </a:endParaRPr>
          </a:p>
        </p:txBody>
      </p:sp>
      <p:pic>
        <p:nvPicPr>
          <p:cNvPr id="163" name="Google Shape;163;p9" descr="Image for post"/>
          <p:cNvPicPr preferRelativeResize="0"/>
          <p:nvPr/>
        </p:nvPicPr>
        <p:blipFill rotWithShape="1">
          <a:blip r:embed="rId3">
            <a:alphaModFix/>
          </a:blip>
          <a:srcRect/>
          <a:stretch/>
        </p:blipFill>
        <p:spPr>
          <a:xfrm>
            <a:off x="2567609" y="1465116"/>
            <a:ext cx="6881629" cy="4412157"/>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70" name="Google Shape;170;p10"/>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72" name="Google Shape;172;p10"/>
          <p:cNvSpPr txBox="1"/>
          <p:nvPr/>
        </p:nvSpPr>
        <p:spPr>
          <a:xfrm>
            <a:off x="1881157" y="2139885"/>
            <a:ext cx="9082215" cy="5047495"/>
          </a:xfrm>
          <a:prstGeom prst="rect">
            <a:avLst/>
          </a:prstGeom>
          <a:noFill/>
          <a:ln>
            <a:noFill/>
          </a:ln>
        </p:spPr>
        <p:txBody>
          <a:bodyPr spcFirstLastPara="1" wrap="square" lIns="91425" tIns="45700" rIns="91425" bIns="45700" anchor="t" anchorCtr="0">
            <a:spAutoFit/>
          </a:bodyPr>
          <a:lstStyle/>
          <a:p>
            <a:pPr xmlns:a="http://schemas.openxmlformats.org/drawingml/2006/main" algn="just"/>
            <a:r xmlns:a="http://schemas.openxmlformats.org/drawingml/2006/main">
              <a:rPr lang="uk" sz="1600" dirty="0">
                <a:solidFill>
                  <a:schemeClr val="dk1"/>
                </a:solidFill>
                <a:latin typeface="Calibri"/>
                <a:ea typeface="Calibri"/>
                <a:cs typeface="Calibri"/>
                <a:sym typeface="Calibri"/>
              </a:rPr>
              <a:t>Слід уникати спокуси почати заповнювати полотно зліва направо. Краще почніть із найважливіших сфер для вашої бізнес-моделі. Для більшості підприємств цими найважливішими сферами є ціннісна пропозиція та клієнтські сегменти. Тож ви майже завжди починаєте з авансцени та свого клієнта.</a:t>
            </a:r>
          </a:p>
          <a:p>
            <a:pPr algn="just"/>
            <a:endParaRPr dirty="0"/>
          </a:p>
          <a:p>
            <a:pPr xmlns:a="http://schemas.openxmlformats.org/drawingml/2006/main" algn="just"/>
            <a:r xmlns:a="http://schemas.openxmlformats.org/drawingml/2006/main">
              <a:rPr lang="uk" sz="1600" dirty="0">
                <a:solidFill>
                  <a:schemeClr val="dk1"/>
                </a:solidFill>
                <a:latin typeface="Calibri"/>
                <a:ea typeface="Calibri"/>
                <a:cs typeface="Calibri"/>
                <a:sym typeface="Calibri"/>
              </a:rPr>
              <a:t>Починаючи з </a:t>
            </a:r>
            <a:r xmlns:a="http://schemas.openxmlformats.org/drawingml/2006/main">
              <a:rPr lang="uk" sz="1600" b="1" dirty="0">
                <a:solidFill>
                  <a:schemeClr val="dk1"/>
                </a:solidFill>
                <a:latin typeface="Calibri"/>
                <a:ea typeface="Calibri"/>
                <a:cs typeface="Calibri"/>
                <a:sym typeface="Calibri"/>
              </a:rPr>
              <a:t>клієнтського сегмента, </a:t>
            </a:r>
            <a:r xmlns:a="http://schemas.openxmlformats.org/drawingml/2006/main">
              <a:rPr lang="uk" sz="1600" dirty="0">
                <a:solidFill>
                  <a:schemeClr val="dk1"/>
                </a:solidFill>
                <a:latin typeface="Calibri"/>
                <a:ea typeface="Calibri"/>
                <a:cs typeface="Calibri"/>
                <a:sym typeface="Calibri"/>
              </a:rPr>
              <a:t>ви думаєте про такі питання: хто є аудиторією, яку ви хочете обслуговувати? Чиї проблеми ти хочеш вирішити? Якщо можете, не починайте з ідеї продукту тут і намагайтеся працювати назад; скоріше виберіть аудиторію, яка вам подобається, і почніть дізнаватися про її бажання та проблеми. Ще краще: виберіть аудиторію, яку ви вже знаєте та розумієте, а потім глибше досліджуйте її бажання та проблеми</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600" dirty="0">
                <a:solidFill>
                  <a:schemeClr val="dk1"/>
                </a:solidFill>
                <a:latin typeface="Calibri"/>
                <a:ea typeface="Calibri"/>
                <a:cs typeface="Calibri"/>
                <a:sym typeface="Calibri"/>
              </a:rPr>
              <a:t>Не потрапте в пастку і не напишіть тут щось на зразок «масовий ринок» або «жінки віком 17–56». Якомога більше звузьте аудиторію. Пам’ятайте, навіть </a:t>
            </a:r>
            <a:r xmlns:a="http://schemas.openxmlformats.org/drawingml/2006/main" xmlns:r="http://schemas.openxmlformats.org/officeDocument/2006/relationships">
              <a:rPr lang="uk" sz="1600" u="sng" dirty="0">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Facebook </a:t>
            </a:r>
            <a:r xmlns:a="http://schemas.openxmlformats.org/drawingml/2006/main">
              <a:rPr lang="uk" sz="1600" dirty="0">
                <a:solidFill>
                  <a:schemeClr val="dk1"/>
                </a:solidFill>
                <a:latin typeface="Calibri"/>
                <a:ea typeface="Calibri"/>
                <a:cs typeface="Calibri"/>
                <a:sym typeface="Calibri"/>
              </a:rPr>
              <a:t>починався з дуже нішевої аудиторії студентів лише одного університету! Чим меншими ви зможете зробити початкові сегменти клієнтів, тим легше буде їм продавати. Коли з’являться гроші, ви завжди зможете вийти на масовий ринок.</a:t>
            </a:r>
            <a:endParaRPr xmlns:a="http://schemas.openxmlformats.org/drawingml/2006/main" sz="1600" dirty="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600" dirty="0">
                <a:solidFill>
                  <a:schemeClr val="dk1"/>
                </a:solidFill>
                <a:latin typeface="Calibri"/>
                <a:ea typeface="Calibri"/>
                <a:cs typeface="Calibri"/>
                <a:sym typeface="Calibri"/>
              </a:rPr>
              <a:t>Більшість бізнес-моделей мають більше ніж один сегмент клієнтів. Не всі ці сегменти обов’язково повинні бути платними клієнтами: користувачі Google Mail є неплатними клієнтами, тоді як рекламодавці отримують дохід через Google AdWords. Іноді для створення узгодженої бізнес-моделі вам навіть потрібно скласти список сегментів клієнтів, наприклад зацікавлених сторін у місцевих громадах. Але не ламайте голову надто довго на початку — ви завжди можете повернутися й уточнити щось пізніше.</a:t>
            </a:r>
            <a:endParaRPr xmlns:a="http://schemas.openxmlformats.org/drawingml/2006/main" sz="1600" dirty="0">
              <a:solidFill>
                <a:schemeClr val="dk1"/>
              </a:solidFill>
              <a:latin typeface="Calibri"/>
              <a:ea typeface="Calibri"/>
              <a:cs typeface="Calibri"/>
              <a:sym typeface="Calibri"/>
            </a:endParaRPr>
          </a:p>
          <a:p>
            <a:pPr algn="just"/>
            <a:endParaRPr sz="1800" dirty="0">
              <a:solidFill>
                <a:schemeClr val="dk1"/>
              </a:solidFill>
              <a:latin typeface="Calibri"/>
              <a:ea typeface="Calibri"/>
              <a:cs typeface="Calibri"/>
              <a:sym typeface="Calibri"/>
            </a:endParaRPr>
          </a:p>
          <a:p>
            <a:pPr algn="just"/>
            <a:endParaRPr sz="1800"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80" name="Google Shape;180;p11"/>
          <p:cNvSpPr/>
          <p:nvPr/>
        </p:nvSpPr>
        <p:spPr>
          <a:xfrm>
            <a:off x="2567609" y="1303329"/>
            <a:ext cx="9626203" cy="369291"/>
          </a:xfrm>
          <a:prstGeom prst="rect">
            <a:avLst/>
          </a:prstGeom>
          <a:noFill/>
          <a:ln>
            <a:noFill/>
          </a:ln>
        </p:spPr>
        <p:txBody>
          <a:bodyPr spcFirstLastPara="1" wrap="square" lIns="91425" tIns="45700" rIns="91425" bIns="45700" anchor="ctr" anchorCtr="0">
            <a:spAutoFit/>
          </a:bodyPr>
          <a:lstStyle/>
          <a:p>
            <a:endParaRPr sz="1800">
              <a:solidFill>
                <a:schemeClr val="dk1"/>
              </a:solidFill>
              <a:latin typeface="Calibri"/>
              <a:ea typeface="Calibri"/>
              <a:cs typeface="Calibri"/>
              <a:sym typeface="Calibri"/>
            </a:endParaRPr>
          </a:p>
        </p:txBody>
      </p:sp>
      <p:sp>
        <p:nvSpPr>
          <p:cNvPr id="181" name="Google Shape;181;p11"/>
          <p:cNvSpPr txBox="1"/>
          <p:nvPr/>
        </p:nvSpPr>
        <p:spPr>
          <a:xfrm>
            <a:off x="1881158" y="1510833"/>
            <a:ext cx="8463314" cy="4278094"/>
          </a:xfrm>
          <a:prstGeom prst="rect">
            <a:avLst/>
          </a:prstGeom>
          <a:noFill/>
          <a:ln>
            <a:noFill/>
          </a:ln>
        </p:spPr>
        <p:txBody>
          <a:bodyPr spcFirstLastPara="1" wrap="square" lIns="91425" tIns="45700" rIns="91425" bIns="45700" anchor="t" anchorCtr="0">
            <a:spAutoFit/>
          </a:bodyPr>
          <a:lstStyle/>
          <a:p>
            <a:pPr xmlns:a="http://schemas.openxmlformats.org/drawingml/2006/main" algn="just"/>
            <a:r xmlns:a="http://schemas.openxmlformats.org/drawingml/2006/main">
              <a:rPr lang="uk" sz="1600">
                <a:solidFill>
                  <a:schemeClr val="dk1"/>
                </a:solidFill>
                <a:latin typeface="Calibri"/>
                <a:ea typeface="Calibri"/>
                <a:cs typeface="Calibri"/>
                <a:sym typeface="Calibri"/>
              </a:rPr>
              <a:t>Більшість бізнес-моделей мають більше ніж один сегмент клієнтів. Не всі ці сегменти обов’язково повинні бути платними клієнтами: користувачі Google Mail є неплатними клієнтами, тоді як рекламодавці отримують дохід через Google AdWords. Іноді для створення узгодженої бізнес-моделі вам навіть потрібно скласти список сегментів клієнтів, наприклад зацікавлених сторін у місцевих громадах. Але не ламайте голову надто довго на початку — ви завжди можете повернутися й уточнити щось пізніше.</a:t>
            </a:r>
            <a:endParaRPr xmlns:a="http://schemas.openxmlformats.org/drawingml/2006/main" sz="1600">
              <a:solidFill>
                <a:schemeClr val="dk1"/>
              </a:solidFill>
              <a:latin typeface="Calibri"/>
              <a:ea typeface="Calibri"/>
              <a:cs typeface="Calibri"/>
              <a:sym typeface="Calibri"/>
            </a:endParaRPr>
          </a:p>
          <a:p>
            <a:pPr algn="just"/>
            <a:endParaRPr sz="16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600">
                <a:solidFill>
                  <a:schemeClr val="dk1"/>
                </a:solidFill>
                <a:latin typeface="Calibri"/>
                <a:ea typeface="Calibri"/>
                <a:cs typeface="Calibri"/>
                <a:sym typeface="Calibri"/>
              </a:rPr>
              <a:t>Далі ви переходите до </a:t>
            </a:r>
            <a:r xmlns:a="http://schemas.openxmlformats.org/drawingml/2006/main">
              <a:rPr lang="uk" sz="1600" b="1">
                <a:solidFill>
                  <a:schemeClr val="dk1"/>
                </a:solidFill>
                <a:latin typeface="Calibri"/>
                <a:ea typeface="Calibri"/>
                <a:cs typeface="Calibri"/>
                <a:sym typeface="Calibri"/>
              </a:rPr>
              <a:t>ціннісної пропозиції </a:t>
            </a:r>
            <a:r xmlns:a="http://schemas.openxmlformats.org/drawingml/2006/main">
              <a:rPr lang="uk" sz="1600">
                <a:solidFill>
                  <a:schemeClr val="dk1"/>
                </a:solidFill>
                <a:latin typeface="Calibri"/>
                <a:ea typeface="Calibri"/>
                <a:cs typeface="Calibri"/>
                <a:sym typeface="Calibri"/>
              </a:rPr>
              <a:t>. Ви вже маєте досконале розуміння того, хто ваші клієнти, які у них проблеми чи побажання. Тепер настав час придумати ідеї, які могли б вирішити одну або кілька їхніх проблем і допомогти вашим клієнтам виконувати їхню роботу. Не думайте про особливості! Почніть з проблеми, потім знайдіть речі (послуги чи продукти), які принесуть користь клієнту та вирішать або полегшать його проблему. Перелічіть ці переваги тут. Пізніше, розробляючи свій продукт, ви отримаєте функції, які приведуть до цих переваг для клієнта.</a:t>
            </a:r>
            <a:endParaRPr xmlns:a="http://schemas.openxmlformats.org/drawingml/2006/main" sz="16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600">
                <a:solidFill>
                  <a:schemeClr val="dk1"/>
                </a:solidFill>
                <a:latin typeface="Calibri"/>
                <a:ea typeface="Calibri"/>
                <a:cs typeface="Calibri"/>
                <a:sym typeface="Calibri"/>
              </a:rPr>
              <a:t>Для решти передньої сцени запитайте себе:</a:t>
            </a:r>
            <a:endParaRPr xmlns:a="http://schemas.openxmlformats.org/drawingml/2006/main" sz="16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600">
                <a:solidFill>
                  <a:schemeClr val="dk1"/>
                </a:solidFill>
                <a:latin typeface="Calibri"/>
                <a:ea typeface="Calibri"/>
                <a:cs typeface="Calibri"/>
                <a:sym typeface="Calibri"/>
              </a:rPr>
              <a:t>Як цінна пропозиція досягне мого клієнта? ➜ </a:t>
            </a:r>
            <a:r xmlns:a="http://schemas.openxmlformats.org/drawingml/2006/main">
              <a:rPr lang="uk" sz="1600" b="1">
                <a:solidFill>
                  <a:schemeClr val="dk1"/>
                </a:solidFill>
                <a:latin typeface="Calibri"/>
                <a:ea typeface="Calibri"/>
                <a:cs typeface="Calibri"/>
                <a:sym typeface="Calibri"/>
              </a:rPr>
              <a:t>Канали</a:t>
            </a:r>
            <a:endParaRPr xmlns:a="http://schemas.openxmlformats.org/drawingml/2006/main" sz="16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600">
                <a:solidFill>
                  <a:schemeClr val="dk1"/>
                </a:solidFill>
                <a:latin typeface="Calibri"/>
                <a:ea typeface="Calibri"/>
                <a:cs typeface="Calibri"/>
                <a:sym typeface="Calibri"/>
              </a:rPr>
              <a:t>Як я буду створювати та утримувати клієнтів? ➜ </a:t>
            </a:r>
            <a:r xmlns:a="http://schemas.openxmlformats.org/drawingml/2006/main">
              <a:rPr lang="uk" sz="1600" b="1">
                <a:solidFill>
                  <a:schemeClr val="dk1"/>
                </a:solidFill>
                <a:latin typeface="Calibri"/>
                <a:ea typeface="Calibri"/>
                <a:cs typeface="Calibri"/>
                <a:sym typeface="Calibri"/>
              </a:rPr>
              <a:t>Відносини з клієнтами</a:t>
            </a:r>
            <a:endParaRPr xmlns:a="http://schemas.openxmlformats.org/drawingml/2006/main" sz="16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600">
                <a:solidFill>
                  <a:schemeClr val="dk1"/>
                </a:solidFill>
                <a:latin typeface="Calibri"/>
                <a:ea typeface="Calibri"/>
                <a:cs typeface="Calibri"/>
                <a:sym typeface="Calibri"/>
              </a:rPr>
              <a:t>Хто заплатить і як я отримаю дохід? ➜ </a:t>
            </a:r>
            <a:r xmlns:a="http://schemas.openxmlformats.org/drawingml/2006/main">
              <a:rPr lang="uk" sz="1600" b="1">
                <a:solidFill>
                  <a:schemeClr val="dk1"/>
                </a:solidFill>
                <a:latin typeface="Calibri"/>
                <a:ea typeface="Calibri"/>
                <a:cs typeface="Calibri"/>
                <a:sym typeface="Calibri"/>
              </a:rPr>
              <a:t>Потоки доходів</a:t>
            </a:r>
            <a:endParaRPr xmlns:a="http://schemas.openxmlformats.org/drawingml/2006/main" sz="160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600">
                <a:solidFill>
                  <a:schemeClr val="dk1"/>
                </a:solidFill>
                <a:latin typeface="Calibri"/>
                <a:ea typeface="Calibri"/>
                <a:cs typeface="Calibri"/>
                <a:sym typeface="Calibri"/>
              </a:rPr>
              <a:t>На цьому передня частина завершена. Переходьте на задню сцену.</a:t>
            </a:r>
            <a:endParaRPr xmlns:a="http://schemas.openxmlformats.org/drawingml/2006/main" sz="16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8" name="Google Shape;188;p12"/>
          <p:cNvSpPr txBox="1"/>
          <p:nvPr/>
        </p:nvSpPr>
        <p:spPr>
          <a:xfrm>
            <a:off x="2738415" y="3286124"/>
            <a:ext cx="7128791" cy="2375124"/>
          </a:xfrm>
          <a:prstGeom prst="rect">
            <a:avLst/>
          </a:prstGeom>
          <a:noFill/>
          <a:ln>
            <a:noFill/>
          </a:ln>
        </p:spPr>
        <p:txBody>
          <a:bodyPr spcFirstLastPara="1" wrap="square" lIns="91425" tIns="45700" rIns="91425" bIns="45700" anchor="ctr" anchorCtr="0">
            <a:noAutofit/>
          </a:bodyPr>
          <a:lstStyle/>
          <a:p>
            <a:pPr marL="342900" indent="-342900"/>
            <a:endParaRPr sz="2000" b="1">
              <a:solidFill>
                <a:schemeClr val="dk1"/>
              </a:solidFill>
              <a:latin typeface="Calibri"/>
              <a:ea typeface="Calibri"/>
              <a:cs typeface="Calibri"/>
              <a:sym typeface="Calibri"/>
            </a:endParaRPr>
          </a:p>
        </p:txBody>
      </p:sp>
      <p:sp>
        <p:nvSpPr>
          <p:cNvPr id="190" name="Google Shape;190;p12"/>
          <p:cNvSpPr/>
          <p:nvPr/>
        </p:nvSpPr>
        <p:spPr>
          <a:xfrm>
            <a:off x="2567609" y="1303329"/>
            <a:ext cx="9626203" cy="369291"/>
          </a:xfrm>
          <a:prstGeom prst="rect">
            <a:avLst/>
          </a:prstGeom>
          <a:noFill/>
          <a:ln>
            <a:noFill/>
          </a:ln>
        </p:spPr>
        <p:txBody>
          <a:bodyPr spcFirstLastPara="1" wrap="square" lIns="91425" tIns="45700" rIns="91425" bIns="45700" anchor="ctr" anchorCtr="0">
            <a:spAutoFit/>
          </a:bodyPr>
          <a:lstStyle/>
          <a:p>
            <a:endParaRPr sz="1800">
              <a:solidFill>
                <a:schemeClr val="dk1"/>
              </a:solidFill>
              <a:latin typeface="Calibri"/>
              <a:ea typeface="Calibri"/>
              <a:cs typeface="Calibri"/>
              <a:sym typeface="Calibri"/>
            </a:endParaRPr>
          </a:p>
        </p:txBody>
      </p:sp>
      <p:sp>
        <p:nvSpPr>
          <p:cNvPr id="191" name="Google Shape;191;p12"/>
          <p:cNvSpPr txBox="1"/>
          <p:nvPr/>
        </p:nvSpPr>
        <p:spPr>
          <a:xfrm>
            <a:off x="1703512" y="1510834"/>
            <a:ext cx="8712968" cy="4801274"/>
          </a:xfrm>
          <a:prstGeom prst="rect">
            <a:avLst/>
          </a:prstGeom>
          <a:noFill/>
          <a:ln>
            <a:noFill/>
          </a:ln>
        </p:spPr>
        <p:txBody>
          <a:bodyPr spcFirstLastPara="1" wrap="square" lIns="91425" tIns="45700" rIns="91425" bIns="45700" anchor="t" anchorCtr="0">
            <a:spAutoFit/>
          </a:bodyPr>
          <a:lstStyle/>
          <a:p>
            <a:pPr xmlns:a="http://schemas.openxmlformats.org/drawingml/2006/main" algn="just"/>
            <a:r xmlns:a="http://schemas.openxmlformats.org/drawingml/2006/main">
              <a:rPr lang="uk" sz="1800" dirty="0">
                <a:solidFill>
                  <a:schemeClr val="dk1"/>
                </a:solidFill>
                <a:latin typeface="Calibri"/>
                <a:ea typeface="Calibri"/>
                <a:cs typeface="Calibri"/>
                <a:sym typeface="Calibri"/>
              </a:rPr>
              <a:t>Подумайте, які ресурси вам потрібні для задоволення потреб ваших клієнтів. Вам потрібні фізичні товари, ліцензії чи фінансові активи? Запишіть це в </a:t>
            </a:r>
            <a:r xmlns:a="http://schemas.openxmlformats.org/drawingml/2006/main">
              <a:rPr lang="uk" sz="1800" b="1" dirty="0">
                <a:solidFill>
                  <a:schemeClr val="dk1"/>
                </a:solidFill>
                <a:latin typeface="Calibri"/>
                <a:ea typeface="Calibri"/>
                <a:cs typeface="Calibri"/>
                <a:sym typeface="Calibri"/>
              </a:rPr>
              <a:t>ключових ресурсах </a:t>
            </a:r>
            <a:r xmlns:a="http://schemas.openxmlformats.org/drawingml/2006/main">
              <a:rPr lang="uk" sz="1800" dirty="0">
                <a:solidFill>
                  <a:schemeClr val="dk1"/>
                </a:solidFill>
                <a:latin typeface="Calibri"/>
                <a:ea typeface="Calibri"/>
                <a:cs typeface="Calibri"/>
                <a:sym typeface="Calibri"/>
              </a:rPr>
              <a:t>. Не перераховуйте тут усе, лише основні речі, які є ключовими для вашого бізнесу. Крім того, вам потрібно виконати деякі </a:t>
            </a:r>
            <a:r xmlns:a="http://schemas.openxmlformats.org/drawingml/2006/main">
              <a:rPr lang="uk" sz="1800" b="1" dirty="0">
                <a:solidFill>
                  <a:schemeClr val="dk1"/>
                </a:solidFill>
                <a:latin typeface="Calibri"/>
                <a:ea typeface="Calibri"/>
                <a:cs typeface="Calibri"/>
                <a:sym typeface="Calibri"/>
              </a:rPr>
              <a:t>ключові дії </a:t>
            </a:r>
            <a:r xmlns:a="http://schemas.openxmlformats.org/drawingml/2006/main">
              <a:rPr lang="uk" sz="1800" dirty="0">
                <a:solidFill>
                  <a:schemeClr val="dk1"/>
                </a:solidFill>
                <a:latin typeface="Calibri"/>
                <a:ea typeface="Calibri"/>
                <a:cs typeface="Calibri"/>
                <a:sym typeface="Calibri"/>
              </a:rPr>
              <a:t>для створення та доставки вашого продукту. Це може бути розробка критичного алгоритму, дослідження нових матеріалів або надання індивідуальної допомоги клієнтам. Знову ж таки, просто перерахуйте найнеобхідніше.</a:t>
            </a:r>
          </a:p>
          <a:p>
            <a:pPr algn="just"/>
            <a:endParaRPr sz="1800" dirty="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800" dirty="0">
                <a:solidFill>
                  <a:schemeClr val="dk1"/>
                </a:solidFill>
                <a:latin typeface="Calibri"/>
                <a:ea typeface="Calibri"/>
                <a:cs typeface="Calibri"/>
                <a:sym typeface="Calibri"/>
              </a:rPr>
              <a:t>У крайньому лівому куті ви можете перерахувати ключових партнерів. Не кожен бізнес має або потребує </a:t>
            </a:r>
            <a:r xmlns:a="http://schemas.openxmlformats.org/drawingml/2006/main">
              <a:rPr lang="uk" sz="1800" b="1" dirty="0">
                <a:solidFill>
                  <a:schemeClr val="dk1"/>
                </a:solidFill>
                <a:latin typeface="Calibri"/>
                <a:ea typeface="Calibri"/>
                <a:cs typeface="Calibri"/>
                <a:sym typeface="Calibri"/>
              </a:rPr>
              <a:t>ключових партнерів </a:t>
            </a:r>
            <a:r xmlns:a="http://schemas.openxmlformats.org/drawingml/2006/main">
              <a:rPr lang="uk" sz="1800" dirty="0">
                <a:solidFill>
                  <a:schemeClr val="dk1"/>
                </a:solidFill>
                <a:latin typeface="Calibri"/>
                <a:ea typeface="Calibri"/>
                <a:cs typeface="Calibri"/>
                <a:sym typeface="Calibri"/>
              </a:rPr>
              <a:t>. Але варто подумати, чи може партнерство з іншими компаніями допомогти вам розпочати свій бізнес — вам не потрібно робити все самостійно. Ключовий партнер може надати вам канал для досягнення наявної клієнтської бази, створити необхідне програмне забезпечення або допомогти вам переконати важливі групи інтересів.</a:t>
            </a:r>
          </a:p>
          <a:p>
            <a:pPr algn="just"/>
            <a:endParaRPr sz="1800" dirty="0">
              <a:solidFill>
                <a:schemeClr val="dk1"/>
              </a:solidFill>
              <a:latin typeface="Calibri"/>
              <a:ea typeface="Calibri"/>
              <a:cs typeface="Calibri"/>
              <a:sym typeface="Calibri"/>
            </a:endParaRPr>
          </a:p>
          <a:p>
            <a:pPr xmlns:a="http://schemas.openxmlformats.org/drawingml/2006/main" algn="just"/>
            <a:r xmlns:a="http://schemas.openxmlformats.org/drawingml/2006/main">
              <a:rPr lang="uk" sz="1800" dirty="0">
                <a:solidFill>
                  <a:schemeClr val="dk1"/>
                </a:solidFill>
                <a:latin typeface="Calibri"/>
                <a:ea typeface="Calibri"/>
                <a:cs typeface="Calibri"/>
                <a:sym typeface="Calibri"/>
              </a:rPr>
              <a:t>Тепер подивіться на ліву сторону свого полотна і спробуйте зрозуміти, де лежать основні витрати. За що вам доведеться заплатити, щоб надати клієнтам вашу цінну пропозицію? Перелічіть це в області </a:t>
            </a:r>
            <a:r xmlns:a="http://schemas.openxmlformats.org/drawingml/2006/main">
              <a:rPr lang="uk" sz="1800" b="1" dirty="0">
                <a:solidFill>
                  <a:schemeClr val="dk1"/>
                </a:solidFill>
                <a:latin typeface="Calibri"/>
                <a:ea typeface="Calibri"/>
                <a:cs typeface="Calibri"/>
                <a:sym typeface="Calibri"/>
              </a:rPr>
              <a:t>структури витрат </a:t>
            </a:r>
            <a:r xmlns:a="http://schemas.openxmlformats.org/drawingml/2006/main">
              <a:rPr lang="uk" sz="1800" dirty="0">
                <a:solidFill>
                  <a:schemeClr val="dk1"/>
                </a:solidFill>
                <a:latin typeface="Calibri"/>
                <a:ea typeface="Calibri"/>
                <a:cs typeface="Calibri"/>
                <a:sym typeface="Calibri"/>
              </a:rPr>
              <a:t>. Ви також можете додати приблизні оцінки кожної вартості, щоб обчислити вартість вашого бізнесу на наступному кроці.</a:t>
            </a:r>
            <a:endParaRPr xmlns:a="http://schemas.openxmlformats.org/drawingml/2006/main" sz="1800"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Статистика клієнтів</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Інтуїція клієнтів – це перший крок до взаємовигідних стосунків з клієнтами один на один, які кожен маркетолог прагне створити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101A-AA55-9CC0-3591-0A1F18D5779F}"/>
              </a:ext>
            </a:extLst>
          </p:cNvPr>
          <p:cNvSpPr>
            <a:spLocks noGrp="1"/>
          </p:cNvSpPr>
          <p:nvPr>
            <p:ph type="title"/>
          </p:nvPr>
        </p:nvSpPr>
        <p:spPr/>
        <p:txBody>
          <a:bodyPr/>
          <a:lstStyle/>
          <a:p>
            <a:r xmlns:a="http://schemas.openxmlformats.org/drawingml/2006/main">
              <a:rPr lang="uk" dirty="0"/>
              <a:t>Контур</a:t>
            </a:r>
          </a:p>
        </p:txBody>
      </p:sp>
      <p:sp>
        <p:nvSpPr>
          <p:cNvPr id="3" name="Text Placeholder 2">
            <a:extLst>
              <a:ext uri="{FF2B5EF4-FFF2-40B4-BE49-F238E27FC236}">
                <a16:creationId xmlns:a16="http://schemas.microsoft.com/office/drawing/2014/main" id="{199B3F17-828C-CE90-820B-7D6D26D41B36}"/>
              </a:ext>
            </a:extLst>
          </p:cNvPr>
          <p:cNvSpPr>
            <a:spLocks noGrp="1"/>
          </p:cNvSpPr>
          <p:nvPr>
            <p:ph type="body" idx="1"/>
          </p:nvPr>
        </p:nvSpPr>
        <p:spPr/>
        <p:txBody>
          <a:bodyPr/>
          <a:lstStyle/>
          <a:p>
            <a:r xmlns:a="http://schemas.openxmlformats.org/drawingml/2006/main">
              <a:rPr lang="uk" dirty="0"/>
              <a:t>Дизайн мислення</a:t>
            </a:r>
          </a:p>
          <a:p>
            <a:pPr xmlns:a="http://schemas.openxmlformats.org/drawingml/2006/main" lvl="1"/>
            <a:r xmlns:a="http://schemas.openxmlformats.org/drawingml/2006/main">
              <a:rPr lang="uk" dirty="0"/>
              <a:t>Шість кроків</a:t>
            </a:r>
          </a:p>
          <a:p>
            <a:pPr xmlns:a="http://schemas.openxmlformats.org/drawingml/2006/main" lvl="1"/>
            <a:r xmlns:a="http://schemas.openxmlformats.org/drawingml/2006/main">
              <a:rPr lang="uk" dirty="0"/>
              <a:t>Ідея</a:t>
            </a:r>
          </a:p>
          <a:p>
            <a:pPr xmlns:a="http://schemas.openxmlformats.org/drawingml/2006/main" lvl="1"/>
            <a:r xmlns:a="http://schemas.openxmlformats.org/drawingml/2006/main">
              <a:rPr lang="uk" dirty="0"/>
              <a:t>Прототип</a:t>
            </a:r>
          </a:p>
          <a:p>
            <a:pPr xmlns:a="http://schemas.openxmlformats.org/drawingml/2006/main" lvl="1"/>
            <a:r xmlns:a="http://schemas.openxmlformats.org/drawingml/2006/main">
              <a:rPr lang="uk" dirty="0"/>
              <a:t>Реалізувати</a:t>
            </a:r>
          </a:p>
          <a:p>
            <a:pPr xmlns:a="http://schemas.openxmlformats.org/drawingml/2006/main" lvl="1"/>
            <a:r xmlns:a="http://schemas.openxmlformats.org/drawingml/2006/main">
              <a:rPr lang="uk" dirty="0"/>
              <a:t>Оцініть</a:t>
            </a:r>
          </a:p>
          <a:p>
            <a:r xmlns:a="http://schemas.openxmlformats.org/drawingml/2006/main">
              <a:rPr lang="uk" dirty="0"/>
              <a:t>Полотно бізнес-моделі</a:t>
            </a:r>
          </a:p>
          <a:p>
            <a:endParaRPr lang="en-GB" dirty="0"/>
          </a:p>
        </p:txBody>
      </p:sp>
    </p:spTree>
    <p:extLst>
      <p:ext uri="{BB962C8B-B14F-4D97-AF65-F5344CB8AC3E}">
        <p14:creationId xmlns:p14="http://schemas.microsoft.com/office/powerpoint/2010/main" val="550283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365125"/>
            <a:ext cx="10515600" cy="1133737"/>
          </a:xfrm>
        </p:spPr>
        <p:txBody>
          <a:bodyPr>
            <a:noAutofit/>
          </a:bodyPr>
          <a:lstStyle/>
          <a:p>
            <a:r xmlns:a="http://schemas.openxmlformats.org/drawingml/2006/main">
              <a:rPr lang="uk" sz="3600" dirty="0"/>
              <a:t>З ЧОГО СЛІД ПОЧИНАТИ РОЗРОБКУ ПРОДУКТУ</a:t>
            </a:r>
          </a:p>
        </p:txBody>
      </p:sp>
      <p:sp>
        <p:nvSpPr>
          <p:cNvPr id="3" name="Content Placeholder"/>
          <p:cNvSpPr>
            <a:spLocks noGrp="1"/>
          </p:cNvSpPr>
          <p:nvPr>
            <p:ph idx="1"/>
          </p:nvPr>
        </p:nvSpPr>
        <p:spPr>
          <a:xfrm>
            <a:off x="838200" y="2141537"/>
            <a:ext cx="10515600" cy="4351338"/>
          </a:xfrm>
        </p:spPr>
        <p:txBody>
          <a:bodyPr>
            <a:normAutofit fontScale="92500" lnSpcReduction="20000"/>
          </a:bodyPr>
          <a:lstStyle/>
          <a:p>
            <a:pPr xmlns:a="http://schemas.openxmlformats.org/drawingml/2006/main" lvl="0"/>
            <a:r xmlns:a="http://schemas.openxmlformats.org/drawingml/2006/main">
              <a:rPr lang="uk" dirty="0"/>
              <a:t>Більшість успішних організацій зосереджуються на дослідженні споживачів, але не враховують погляди своїх клієнтів на етапі розробки продукту та навіть на етапі розробки бізнес-моделі.</a:t>
            </a:r>
          </a:p>
          <a:p>
            <a:pPr xmlns:a="http://schemas.openxmlformats.org/drawingml/2006/main" lvl="0"/>
            <a:r xmlns:a="http://schemas.openxmlformats.org/drawingml/2006/main">
              <a:rPr lang="uk" dirty="0"/>
              <a:t>Це може призвести до відкриттів і прозрінь, які можуть допомогти компанії отримати перевагу на конкурентному ринку для розумів клієнтів</a:t>
            </a:r>
          </a:p>
          <a:p>
            <a:pPr xmlns:a="http://schemas.openxmlformats.org/drawingml/2006/main" lvl="0"/>
            <a:r xmlns:a="http://schemas.openxmlformats.org/drawingml/2006/main">
              <a:rPr lang="uk" dirty="0"/>
              <a:t>Великі компанії інвестують значні суми в те, щоб зрозуміти соціальний і психологічний склад своїх клієнтів, залучаючи команди антропологів і соціологів.</a:t>
            </a:r>
          </a:p>
          <a:p>
            <a:pPr xmlns:a="http://schemas.openxmlformats.org/drawingml/2006/main" lvl="0"/>
            <a:r xmlns:a="http://schemas.openxmlformats.org/drawingml/2006/main">
              <a:rPr lang="uk" dirty="0"/>
              <a:t>Цей підхід вимагає переходу від точки зору конкретної організації до підходу, орієнтованого на клієнта</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223723"/>
            <a:ext cx="10515600" cy="1325563"/>
          </a:xfrm>
        </p:spPr>
        <p:txBody>
          <a:bodyPr>
            <a:normAutofit/>
          </a:bodyPr>
          <a:lstStyle/>
          <a:p>
            <a:r xmlns:a="http://schemas.openxmlformats.org/drawingml/2006/main">
              <a:rPr lang="uk" sz="3600" dirty="0"/>
              <a:t>З ЧОГО СЛІД ПОЧИНАТИ РОЗРОБКУ ПРОДУКТУ</a:t>
            </a:r>
          </a:p>
        </p:txBody>
      </p:sp>
      <p:sp>
        <p:nvSpPr>
          <p:cNvPr id="3" name="Content Placeholder"/>
          <p:cNvSpPr>
            <a:spLocks noGrp="1"/>
          </p:cNvSpPr>
          <p:nvPr>
            <p:ph idx="1"/>
          </p:nvPr>
        </p:nvSpPr>
        <p:spPr>
          <a:xfrm>
            <a:off x="838200" y="2400660"/>
            <a:ext cx="10515600" cy="4351338"/>
          </a:xfrm>
        </p:spPr>
        <p:txBody>
          <a:bodyPr/>
          <a:lstStyle/>
          <a:p>
            <a:pPr xmlns:a="http://schemas.openxmlformats.org/drawingml/2006/main" lvl="0"/>
            <a:r xmlns:a="http://schemas.openxmlformats.org/drawingml/2006/main">
              <a:rPr lang="uk" dirty="0"/>
              <a:t>Компанії традиційно короткозоро розглядають, що вони хочуть продати клієнтам, як їх можна охопити з мінімальними витратами ресурсів, характер відносин, які компанія хоче сформувати з клієнтом, і як вона зароблятиме гроші на своєму цільовому сегменті споживачів.</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Ви знаєте своїх клієнтів?</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Коли підприємця запитують, хто його клієнт, легко заблукати, орієнтуючись на всіх, кому сподобався б їхній продукт чи послуга</a:t>
            </a:r>
          </a:p>
          <a:p>
            <a:pPr xmlns:a="http://schemas.openxmlformats.org/drawingml/2006/main" lvl="0"/>
            <a:r xmlns:a="http://schemas.openxmlformats.org/drawingml/2006/main">
              <a:rPr lang="uk" dirty="0"/>
              <a:t>Прямі та непрямі споживачі незмінно пов’язані з бізнесом, оскільки підприємець намагається мислити масштабно</a:t>
            </a:r>
          </a:p>
          <a:p>
            <a:pPr xmlns:a="http://schemas.openxmlformats.org/drawingml/2006/main" lvl="0"/>
            <a:r xmlns:a="http://schemas.openxmlformats.org/drawingml/2006/main">
              <a:rPr lang="uk" dirty="0"/>
              <a:t>Починаючи обговорення з цього моменту, підприємець повинен оцінити, які труднощі має цей сегмент, хто ці люди та чому вони купують саме ваш бізнес замість інших рішень, доступних на ринку.</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186015"/>
            <a:ext cx="10515600" cy="1325563"/>
          </a:xfrm>
        </p:spPr>
        <p:txBody>
          <a:bodyPr/>
          <a:lstStyle/>
          <a:p>
            <a:r xmlns:a="http://schemas.openxmlformats.org/drawingml/2006/main">
              <a:rPr lang="uk" dirty="0"/>
              <a:t>Як розкрити світогляд своїх перспектив</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Що мені робити далі?</a:t>
            </a:r>
          </a:p>
          <a:p>
            <a:pPr xmlns:a="http://schemas.openxmlformats.org/drawingml/2006/main" lvl="0"/>
            <a:r xmlns:a="http://schemas.openxmlformats.org/drawingml/2006/main">
              <a:rPr lang="uk" dirty="0"/>
              <a:t>Що правда, а що брехня?</a:t>
            </a:r>
          </a:p>
          <a:p>
            <a:pPr xmlns:a="http://schemas.openxmlformats.org/drawingml/2006/main" lvl="0"/>
            <a:r xmlns:a="http://schemas.openxmlformats.org/drawingml/2006/main">
              <a:rPr lang="uk" dirty="0"/>
              <a:t>Які дії я повинен зробити, щоб досягти своїх цілей</a:t>
            </a:r>
          </a:p>
          <a:p>
            <a:pPr xmlns:a="http://schemas.openxmlformats.org/drawingml/2006/main" lvl="0"/>
            <a:r xmlns:a="http://schemas.openxmlformats.org/drawingml/2006/main">
              <a:rPr lang="uk" dirty="0"/>
              <a:t>Як ми можемо змусити інших зрозуміти наші наміри?</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913614" y="101174"/>
            <a:ext cx="10515600" cy="1325563"/>
          </a:xfrm>
        </p:spPr>
        <p:txBody>
          <a:bodyPr/>
          <a:lstStyle/>
          <a:p>
            <a:r xmlns:a="http://schemas.openxmlformats.org/drawingml/2006/main">
              <a:rPr lang="uk" dirty="0"/>
              <a:t>Різниця між світоглядом і персонами</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Підприємці часто плутають світогляд із персоною, оскільки обидва поняття збігаються</a:t>
            </a:r>
          </a:p>
          <a:p>
            <a:pPr xmlns:a="http://schemas.openxmlformats.org/drawingml/2006/main" lvl="0"/>
            <a:r xmlns:a="http://schemas.openxmlformats.org/drawingml/2006/main">
              <a:rPr lang="uk" dirty="0"/>
              <a:t>Однак персона відноситься до групи людей, які мають подібні моделі споживчої поведінки, тобто, незалежно від їх демографічних показників, вони поділяють моделі купівлі, вони користуються послугами клієнтів однаково, і вони мають схожу поведінку, мотивацію та ставлення</a:t>
            </a:r>
          </a:p>
          <a:p>
            <a:pPr xmlns:a="http://schemas.openxmlformats.org/drawingml/2006/main" lvl="0"/>
            <a:r xmlns:a="http://schemas.openxmlformats.org/drawingml/2006/main">
              <a:rPr lang="uk" dirty="0"/>
              <a:t>Світогляд, з іншого боку, підкреслює, чому споживач має таку поведінку, ставлення та мотивацію, а також причину його купівельної поведінки</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Карта емпатії</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Інтелектуальне ототожнення з почуттями, думками чи ставленням іншого</a:t>
            </a:r>
          </a:p>
          <a:p>
            <a:pPr xmlns:a="http://schemas.openxmlformats.org/drawingml/2006/main" lvl="0"/>
            <a:r xmlns:a="http://schemas.openxmlformats.org/drawingml/2006/main">
              <a:rPr lang="uk" dirty="0"/>
              <a:t>Заступник відчуває ці почуття, думки чи ставлення</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Основи карти емпатії</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Які думки у цього клієнта зазвичай і як він зазвичай почувається?</a:t>
            </a:r>
          </a:p>
          <a:p>
            <a:pPr xmlns:a="http://schemas.openxmlformats.org/drawingml/2006/main" lvl="0"/>
            <a:r xmlns:a="http://schemas.openxmlformats.org/drawingml/2006/main">
              <a:rPr lang="uk" dirty="0"/>
              <a:t>Що або кого зазвичай слухає клієнт?</a:t>
            </a:r>
          </a:p>
          <a:p>
            <a:pPr xmlns:a="http://schemas.openxmlformats.org/drawingml/2006/main" lvl="0"/>
            <a:r xmlns:a="http://schemas.openxmlformats.org/drawingml/2006/main">
              <a:rPr lang="uk" dirty="0"/>
              <a:t>Що бачить клієнт?</a:t>
            </a:r>
          </a:p>
          <a:p>
            <a:pPr xmlns:a="http://schemas.openxmlformats.org/drawingml/2006/main" lvl="0"/>
            <a:r xmlns:a="http://schemas.openxmlformats.org/drawingml/2006/main">
              <a:rPr lang="uk" dirty="0"/>
              <a:t>Що говорить і робить цей клієнт?</a:t>
            </a:r>
          </a:p>
          <a:p>
            <a:pPr xmlns:a="http://schemas.openxmlformats.org/drawingml/2006/main" lvl="0"/>
            <a:r xmlns:a="http://schemas.openxmlformats.org/drawingml/2006/main">
              <a:rPr lang="uk" dirty="0"/>
              <a:t>Який біль цього вболівальника?</a:t>
            </a:r>
          </a:p>
          <a:p>
            <a:pPr xmlns:a="http://schemas.openxmlformats.org/drawingml/2006/main" lvl="0"/>
            <a:r xmlns:a="http://schemas.openxmlformats.org/drawingml/2006/main">
              <a:rPr lang="uk" dirty="0"/>
              <a:t>У чому його вигода?</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Прототипування</a:t>
            </a:r>
          </a:p>
        </p:txBody>
      </p:sp>
      <p:sp>
        <p:nvSpPr>
          <p:cNvPr id="3" name="Content Placeholder"/>
          <p:cNvSpPr>
            <a:spLocks noGrp="1"/>
          </p:cNvSpPr>
          <p:nvPr>
            <p:ph idx="1"/>
          </p:nvPr>
        </p:nvSpPr>
        <p:spPr/>
        <p:txBody>
          <a:bodyPr>
            <a:normAutofit lnSpcReduction="10000"/>
          </a:bodyPr>
          <a:lstStyle/>
          <a:p>
            <a:pPr xmlns:a="http://schemas.openxmlformats.org/drawingml/2006/main" lvl="0"/>
            <a:r xmlns:a="http://schemas.openxmlformats.org/drawingml/2006/main">
              <a:rPr lang="uk" dirty="0"/>
              <a:t>Зберіть відгуки користувачів/зацікавлених сторін про функціональність продукту перед публічним випуском</a:t>
            </a:r>
          </a:p>
          <a:p>
            <a:pPr xmlns:a="http://schemas.openxmlformats.org/drawingml/2006/main" lvl="0"/>
            <a:r xmlns:a="http://schemas.openxmlformats.org/drawingml/2006/main">
              <a:rPr lang="uk" dirty="0"/>
              <a:t>Виявлення областей для вдосконалення та допомога у виявленні недоліків і проблем із зручністю використання до публічного випуску</a:t>
            </a:r>
          </a:p>
          <a:p>
            <a:pPr xmlns:a="http://schemas.openxmlformats.org/drawingml/2006/main" lvl="0"/>
            <a:r xmlns:a="http://schemas.openxmlformats.org/drawingml/2006/main">
              <a:rPr lang="uk" dirty="0"/>
              <a:t>Підвищення ефективності команди та співпраці</a:t>
            </a:r>
          </a:p>
          <a:p>
            <a:pPr xmlns:a="http://schemas.openxmlformats.org/drawingml/2006/main" lvl="0"/>
            <a:r xmlns:a="http://schemas.openxmlformats.org/drawingml/2006/main">
              <a:rPr lang="uk" dirty="0"/>
              <a:t>Дозвольте користувачеві взаємодіяти з робочою моделлю свого продукту</a:t>
            </a:r>
          </a:p>
          <a:p>
            <a:pPr xmlns:a="http://schemas.openxmlformats.org/drawingml/2006/main" lvl="0"/>
            <a:r xmlns:a="http://schemas.openxmlformats.org/drawingml/2006/main">
              <a:rPr lang="uk" dirty="0"/>
              <a:t>Допоможіть перетворити абстрактну ідею на реальний продукт економічно ефективним способом</a:t>
            </a:r>
          </a:p>
          <a:p>
            <a:pPr xmlns:a="http://schemas.openxmlformats.org/drawingml/2006/main" lvl="0"/>
            <a:r xmlns:a="http://schemas.openxmlformats.org/drawingml/2006/main">
              <a:rPr lang="uk" dirty="0"/>
              <a:t>Визначте, чи є ваша ідея продукту слабкою і коштує вам багато, перш ніж фактично рухатися вперед</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Процес створення прототипу</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Створення прототипу - це 4-й крок процесу дизайнерського мислення</a:t>
            </a:r>
          </a:p>
          <a:p>
            <a:pPr xmlns:a="http://schemas.openxmlformats.org/drawingml/2006/main" lvl="0"/>
            <a:r xmlns:a="http://schemas.openxmlformats.org/drawingml/2006/main">
              <a:rPr lang="uk" dirty="0"/>
              <a:t>Перш ніж визначити, як вам слід розпочати процес створення прототипу, ви повинні ідентифікувати користувачів, визначити їхню проблему, провести мозковий штурм і вибрати правильне рішення у вигляді продукту чи послуги.</a:t>
            </a:r>
          </a:p>
          <a:p>
            <a:pPr xmlns:a="http://schemas.openxmlformats.org/drawingml/2006/main" lvl="0"/>
            <a:r xmlns:a="http://schemas.openxmlformats.org/drawingml/2006/main">
              <a:rPr lang="uk" dirty="0"/>
              <a:t>Ваш прототип не зможе представити всі функції продукту, тому ви можете вибрати ключові функції, які допоможуть вам зібрати якомога більше відгуків від користувача</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Типи прототипування</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Методи прототипування зазвичай поділяються на дві окремі категорії: прототипування з низькою та високою точністю</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a:bodyPr>
          <a:lstStyle/>
          <a:p>
            <a:r xmlns:a="http://schemas.openxmlformats.org/drawingml/2006/main">
              <a:rPr lang="uk" dirty="0"/>
              <a:t>ПІДХІД ДИЗАЙНЕРСЬКОГО МИСЛЕННЯ</a:t>
            </a:r>
          </a:p>
        </p:txBody>
      </p:sp>
      <p:sp>
        <p:nvSpPr>
          <p:cNvPr id="3" name="Content Placeholder"/>
          <p:cNvSpPr>
            <a:spLocks noGrp="1"/>
          </p:cNvSpPr>
          <p:nvPr>
            <p:ph idx="1"/>
          </p:nvPr>
        </p:nvSpPr>
        <p:spPr/>
        <p:txBody>
          <a:bodyPr>
            <a:normAutofit lnSpcReduction="10000"/>
          </a:bodyPr>
          <a:lstStyle/>
          <a:p>
            <a:pPr xmlns:a="http://schemas.openxmlformats.org/drawingml/2006/main" lvl="0"/>
            <a:r xmlns:a="http://schemas.openxmlformats.org/drawingml/2006/main">
              <a:rPr lang="uk" dirty="0"/>
              <a:t>Дизайн-мислення — це підхід до вирішення проблем поза професійною практикою дизайну, наприклад у бізнесі та соціальному контексті</a:t>
            </a:r>
          </a:p>
          <a:p>
            <a:pPr xmlns:a="http://schemas.openxmlformats.org/drawingml/2006/main" lvl="0"/>
            <a:r xmlns:a="http://schemas.openxmlformats.org/drawingml/2006/main">
              <a:rPr lang="uk" dirty="0"/>
              <a:t>Дизайн-мислення в бізнесі використовує чутливість і методи дизайнера, щоб узгодити потреби людей з тим, що є технологічно можливим і що життєздатна бізнес-стратегія може перетворити на цінність для споживача та ринкові можливості</a:t>
            </a:r>
          </a:p>
          <a:p>
            <a:pPr xmlns:a="http://schemas.openxmlformats.org/drawingml/2006/main" lvl="0"/>
            <a:r xmlns:a="http://schemas.openxmlformats.org/drawingml/2006/main">
              <a:rPr lang="uk" dirty="0"/>
              <a:t>Дизайн-мислення не слід розглядати як конкретний і негнучкий підхід до дизайну; складові етапи, визначені на зображенні вище, служать керівництвом до видів діяльності, які ви зазвичай знайдете</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Прототипування низької точності</a:t>
            </a:r>
          </a:p>
        </p:txBody>
      </p:sp>
      <p:sp>
        <p:nvSpPr>
          <p:cNvPr id="3" name="Content Placeholder"/>
          <p:cNvSpPr>
            <a:spLocks noGrp="1"/>
          </p:cNvSpPr>
          <p:nvPr>
            <p:ph idx="1"/>
          </p:nvPr>
        </p:nvSpPr>
        <p:spPr/>
        <p:txBody>
          <a:bodyPr>
            <a:normAutofit fontScale="70000" lnSpcReduction="20000"/>
          </a:bodyPr>
          <a:lstStyle/>
          <a:p>
            <a:pPr xmlns:a="http://schemas.openxmlformats.org/drawingml/2006/main" lvl="0"/>
            <a:r xmlns:a="http://schemas.openxmlformats.org/drawingml/2006/main">
              <a:rPr lang="uk" dirty="0"/>
              <a:t>Розкадровка</a:t>
            </a:r>
          </a:p>
          <a:p>
            <a:pPr xmlns:a="http://schemas.openxmlformats.org/drawingml/2006/main" lvl="0"/>
            <a:r xmlns:a="http://schemas.openxmlformats.org/drawingml/2006/main">
              <a:rPr lang="uk" dirty="0"/>
              <a:t>Скетчінг</a:t>
            </a:r>
          </a:p>
          <a:p>
            <a:pPr xmlns:a="http://schemas.openxmlformats.org/drawingml/2006/main" lvl="0"/>
            <a:r xmlns:a="http://schemas.openxmlformats.org/drawingml/2006/main">
              <a:rPr lang="uk" dirty="0"/>
              <a:t>Сортування карток</a:t>
            </a:r>
          </a:p>
          <a:p>
            <a:pPr xmlns:a="http://schemas.openxmlformats.org/drawingml/2006/main" lvl="0"/>
            <a:r xmlns:a="http://schemas.openxmlformats.org/drawingml/2006/main">
              <a:rPr lang="uk" dirty="0"/>
              <a:t>«Чарівник країни Оз»</a:t>
            </a:r>
          </a:p>
          <a:p>
            <a:pPr xmlns:a="http://schemas.openxmlformats.org/drawingml/2006/main" lvl="0"/>
            <a:r xmlns:a="http://schemas.openxmlformats.org/drawingml/2006/main">
              <a:rPr lang="uk" dirty="0"/>
              <a:t>Швидко і недорого</a:t>
            </a:r>
          </a:p>
          <a:p>
            <a:pPr xmlns:a="http://schemas.openxmlformats.org/drawingml/2006/main" lvl="0"/>
            <a:r xmlns:a="http://schemas.openxmlformats.org/drawingml/2006/main">
              <a:rPr lang="uk" dirty="0"/>
              <a:t>Можливість миттєвого внесення змін і тестування нових ітерацій</a:t>
            </a:r>
          </a:p>
          <a:p>
            <a:pPr xmlns:a="http://schemas.openxmlformats.org/drawingml/2006/main" lvl="0"/>
            <a:r xmlns:a="http://schemas.openxmlformats.org/drawingml/2006/main">
              <a:rPr lang="uk" dirty="0"/>
              <a:t>Одноразовий/викидний</a:t>
            </a:r>
          </a:p>
          <a:p>
            <a:pPr xmlns:a="http://schemas.openxmlformats.org/drawingml/2006/main" lvl="0"/>
            <a:r xmlns:a="http://schemas.openxmlformats.org/drawingml/2006/main">
              <a:rPr lang="uk" dirty="0"/>
              <a:t>Дозволяє дизайнеру отримати загальне уявлення про продукт, витрачаючи мінімум часу та зусиль, замість того, щоб зосереджуватися на дрібних деталях під час повільних, поступових змін</a:t>
            </a:r>
          </a:p>
          <a:p>
            <a:pPr xmlns:a="http://schemas.openxmlformats.org/drawingml/2006/main" lvl="0"/>
            <a:r xmlns:a="http://schemas.openxmlformats.org/drawingml/2006/main">
              <a:rPr lang="uk" dirty="0"/>
              <a:t>Доступний для всіх; незалежно від здібностей і досвіду, ми можемо створювати рудиментарні версії продуктів, щоб тестувати користувачів або вивчати думки зацікавлених сторін</a:t>
            </a:r>
          </a:p>
          <a:p>
            <a:pPr xmlns:a="http://schemas.openxmlformats.org/drawingml/2006/main" lvl="0"/>
            <a:r xmlns:a="http://schemas.openxmlformats.org/drawingml/2006/main">
              <a:rPr lang="uk" dirty="0"/>
              <a:t>Заохочує та розвиває дизайнерське мислення</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Прототипування низької точності</a:t>
            </a:r>
          </a:p>
        </p:txBody>
      </p:sp>
      <p:sp>
        <p:nvSpPr>
          <p:cNvPr id="3" name="Content Placeholder"/>
          <p:cNvSpPr>
            <a:spLocks noGrp="1"/>
          </p:cNvSpPr>
          <p:nvPr>
            <p:ph idx="1"/>
          </p:nvPr>
        </p:nvSpPr>
        <p:spPr/>
        <p:txBody>
          <a:bodyPr>
            <a:normAutofit fontScale="85000" lnSpcReduction="20000"/>
          </a:bodyPr>
          <a:lstStyle/>
          <a:p>
            <a:pPr xmlns:a="http://schemas.openxmlformats.org/drawingml/2006/main" lvl="0"/>
            <a:r xmlns:a="http://schemas.openxmlformats.org/drawingml/2006/main">
              <a:rPr lang="uk" dirty="0"/>
              <a:t>Внутрішній брак реалізму</a:t>
            </a:r>
          </a:p>
          <a:p>
            <a:pPr xmlns:a="http://schemas.openxmlformats.org/drawingml/2006/main" lvl="0"/>
            <a:r xmlns:a="http://schemas.openxmlformats.org/drawingml/2006/main">
              <a:rPr lang="uk" dirty="0"/>
              <a:t>Залежно від вашого продукту, виробництво прототипів із низьким рівнем інформації може не підходити для ваших передбачуваних користувачів</a:t>
            </a:r>
          </a:p>
          <a:p>
            <a:pPr xmlns:a="http://schemas.openxmlformats.org/drawingml/2006/main" lvl="0"/>
            <a:r xmlns:a="http://schemas.openxmlformats.org/drawingml/2006/main">
              <a:rPr lang="uk" dirty="0"/>
              <a:t>Такі прототипи часто позбавляють користувача контролю, оскільки вони, як правило, повинні взаємодіяти елементарними способами або просто інформувати оцінювача, демонструвати або писати поетапний опис того, як вони будуть використовувати готовий продукт.</a:t>
            </a:r>
          </a:p>
          <a:p>
            <a:pPr xmlns:a="http://schemas.openxmlformats.org/drawingml/2006/main" lvl="0"/>
            <a:r xmlns:a="http://schemas.openxmlformats.org/drawingml/2006/main">
              <a:rPr lang="uk" dirty="0"/>
              <a:t>Залучення: зацікавлені сторони можуть миттєво побачити втілення свого бачення та зможуть оцінити, наскільки воно відповідає їхнім очікуванням, бажанням і потребам</a:t>
            </a:r>
          </a:p>
          <a:p>
            <a:pPr xmlns:a="http://schemas.openxmlformats.org/drawingml/2006/main" lvl="0"/>
            <a:r xmlns:a="http://schemas.openxmlformats.org/drawingml/2006/main">
              <a:rPr lang="uk" dirty="0"/>
              <a:t>Користувальницьке тестування із залученням високоякісних прототипів дозволить оцінювачам збирати інформацію з високим рівнем достовірності та застосовності</a:t>
            </a:r>
          </a:p>
          <a:p>
            <a:pPr xmlns:a="http://schemas.openxmlformats.org/drawingml/2006/main" lvl="0"/>
            <a:r xmlns:a="http://schemas.openxmlformats.org/drawingml/2006/main">
              <a:rPr lang="uk" dirty="0"/>
              <a:t>Зазвичай їх виготовлення займає набагато більше часу, ніж прототипи з низьким рівнем інформації</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Прототипування низької точності</a:t>
            </a:r>
          </a:p>
        </p:txBody>
      </p:sp>
      <p:sp>
        <p:nvSpPr>
          <p:cNvPr id="3" name="Content Placeholder"/>
          <p:cNvSpPr>
            <a:spLocks noGrp="1"/>
          </p:cNvSpPr>
          <p:nvPr>
            <p:ph idx="1"/>
          </p:nvPr>
        </p:nvSpPr>
        <p:spPr/>
        <p:txBody>
          <a:bodyPr>
            <a:normAutofit lnSpcReduction="10000"/>
          </a:bodyPr>
          <a:lstStyle/>
          <a:p>
            <a:pPr xmlns:a="http://schemas.openxmlformats.org/drawingml/2006/main" lvl="0"/>
            <a:r xmlns:a="http://schemas.openxmlformats.org/drawingml/2006/main">
              <a:rPr lang="uk" dirty="0"/>
              <a:t>Під час тестування прототипів користувачі тесту більш схильні зосереджуватися та коментувати поверхневі характеристики, а не зміст</a:t>
            </a:r>
          </a:p>
          <a:p>
            <a:pPr xmlns:a="http://schemas.openxmlformats.org/drawingml/2006/main" lvl="0"/>
            <a:r xmlns:a="http://schemas.openxmlformats.org/drawingml/2006/main">
              <a:rPr lang="uk" dirty="0"/>
              <a:t>Присвятивши години й години часу створенню точної моделі того, як продукт виглядатиме та поводитиметься, дизайнери часто не хочуть вносити зміни</a:t>
            </a:r>
          </a:p>
          <a:p>
            <a:pPr xmlns:a="http://schemas.openxmlformats.org/drawingml/2006/main" lvl="0"/>
            <a:r xmlns:a="http://schemas.openxmlformats.org/drawingml/2006/main">
              <a:rPr lang="uk" dirty="0"/>
              <a:t>Прототипи програмного забезпечення можуть створити у користувачів хибне уявлення про те, наскільки гарною може бути готова стаття</a:t>
            </a:r>
          </a:p>
          <a:p>
            <a:pPr xmlns:a="http://schemas.openxmlformats.org/drawingml/2006/main" lvl="0"/>
            <a:r xmlns:a="http://schemas.openxmlformats.org/drawingml/2006/main">
              <a:rPr lang="uk" dirty="0"/>
              <a:t>Внесення змін до прототипів може зайняти багато часу, таким чином затримуючи весь проект у процесі</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Рекомендації щодо створення прототипів</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Просто почніть будувати</a:t>
            </a:r>
          </a:p>
          <a:p>
            <a:pPr xmlns:a="http://schemas.openxmlformats.org/drawingml/2006/main" lvl="0"/>
            <a:r xmlns:a="http://schemas.openxmlformats.org/drawingml/2006/main">
              <a:rPr lang="uk" dirty="0"/>
              <a:t>Не витрачайте занадто багато часу</a:t>
            </a:r>
          </a:p>
          <a:p>
            <a:pPr xmlns:a="http://schemas.openxmlformats.org/drawingml/2006/main" lvl="0"/>
            <a:r xmlns:a="http://schemas.openxmlformats.org/drawingml/2006/main">
              <a:rPr lang="uk" dirty="0"/>
              <a:t>Пам'ятайте, для чого ви тестуєте</a:t>
            </a:r>
          </a:p>
          <a:p>
            <a:pPr xmlns:a="http://schemas.openxmlformats.org/drawingml/2006/main" lvl="0"/>
            <a:r xmlns:a="http://schemas.openxmlformats.org/drawingml/2006/main">
              <a:rPr lang="uk" dirty="0"/>
              <a:t>Створюйте з урахуванням користувача</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Розповідь</a:t>
            </a:r>
          </a:p>
        </p:txBody>
      </p:sp>
      <p:sp>
        <p:nvSpPr>
          <p:cNvPr id="3" name="Content Placeholder"/>
          <p:cNvSpPr>
            <a:spLocks noGrp="1"/>
          </p:cNvSpPr>
          <p:nvPr>
            <p:ph idx="1"/>
          </p:nvPr>
        </p:nvSpPr>
        <p:spPr/>
        <p:txBody>
          <a:bodyPr>
            <a:normAutofit fontScale="92500" lnSpcReduction="10000"/>
          </a:bodyPr>
          <a:lstStyle/>
          <a:p>
            <a:pPr xmlns:a="http://schemas.openxmlformats.org/drawingml/2006/main" lvl="0"/>
            <a:r xmlns:a="http://schemas.openxmlformats.org/drawingml/2006/main">
              <a:rPr lang="uk" dirty="0"/>
              <a:t>Ваш бренд є наставником в історії, але справжнім героєм подорожі є ваш клієнт</a:t>
            </a:r>
          </a:p>
          <a:p>
            <a:pPr xmlns:a="http://schemas.openxmlformats.org/drawingml/2006/main" lvl="0"/>
            <a:r xmlns:a="http://schemas.openxmlformats.org/drawingml/2006/main">
              <a:rPr lang="uk" dirty="0"/>
              <a:t>Чим більше ви та ваш бренд розумієте історії своїх клієнтів і співчуваєте їм, а також те, як ви можете наставляти їх у їхніх пошуках кращого життя, тим більшого зростання ви відчуєте в усіх аспектах свого бізнесу та свого життя.</a:t>
            </a:r>
          </a:p>
          <a:p>
            <a:pPr xmlns:a="http://schemas.openxmlformats.org/drawingml/2006/main" lvl="0"/>
            <a:r xmlns:a="http://schemas.openxmlformats.org/drawingml/2006/main">
              <a:rPr lang="uk" dirty="0"/>
              <a:t>Досліджуючи наведений нижче 10-кроковий сюжетний цикл, уявіть, як цей процес уже відбувається у вашому бізнесі, у житті ваших співробітників, у ваших клієнтів і у вашій особистій подорожі</a:t>
            </a:r>
          </a:p>
          <a:p>
            <a:pPr xmlns:a="http://schemas.openxmlformats.org/drawingml/2006/main" lvl="0"/>
            <a:r xmlns:a="http://schemas.openxmlformats.org/drawingml/2006/main">
              <a:rPr lang="uk" dirty="0"/>
              <a:t>Передісторія допомагає вам швидко сформулювати свою позицію №1 на ринку: те, що ви робите краще за інших</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Розповідь</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Це ваш перший крок із споконвічного бруду коммодитизації, що створює значення для вашого бренду в серцях і умах вашої аудиторії</a:t>
            </a:r>
          </a:p>
          <a:p>
            <a:pPr xmlns:a="http://schemas.openxmlformats.org/drawingml/2006/main" lvl="0"/>
            <a:r xmlns:a="http://schemas.openxmlformats.org/drawingml/2006/main">
              <a:rPr lang="uk" dirty="0"/>
              <a:t>Чого хоче ваш герой щодо продукту чи послуги, які ви пропонуєте, і як їхні пошуки перетинаються з цілями та прагненнями, які ви маєте щодо свого бренду?</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БІЗНЕС-МОДЕЛЬ КАНВА</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Полотно бізнес-моделі — це стратегічний інструмент, який використовується для візуальної розробки або відображення бізнес-моделі</a:t>
            </a:r>
          </a:p>
          <a:p>
            <a:pPr xmlns:a="http://schemas.openxmlformats.org/drawingml/2006/main" lvl="0"/>
            <a:r xmlns:a="http://schemas.openxmlformats.org/drawingml/2006/main">
              <a:rPr lang="uk" dirty="0"/>
              <a:t>BMC допомагає визначити та узгодити ключові бізнес-діяльності та їх зв’язок із вашою ціннісною пропозицією</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365125"/>
            <a:ext cx="9663260" cy="784945"/>
          </a:xfrm>
        </p:spPr>
        <p:txBody>
          <a:bodyPr>
            <a:normAutofit fontScale="90000"/>
          </a:bodyPr>
          <a:lstStyle/>
          <a:p>
            <a:r xmlns:a="http://schemas.openxmlformats.org/drawingml/2006/main">
              <a:rPr lang="uk" dirty="0"/>
              <a:t>9 елементів полотна бізнес-моделі</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Полотно надає вам дев’ять ключових бізнес-елементів для ілюстрації, узагальнення та відстеження</a:t>
            </a:r>
          </a:p>
          <a:p>
            <a:pPr xmlns:a="http://schemas.openxmlformats.org/drawingml/2006/main" lvl="0"/>
            <a:r xmlns:a="http://schemas.openxmlformats.org/drawingml/2006/main">
              <a:rPr lang="uk" dirty="0"/>
              <a:t>9 блоків BCM: Перелік ключових партнерств, які ваш бізнес використовує або на які покладається для успіху</a:t>
            </a:r>
          </a:p>
          <a:p>
            <a:pPr xmlns:a="http://schemas.openxmlformats.org/drawingml/2006/main" lvl="0"/>
            <a:r xmlns:a="http://schemas.openxmlformats.org/drawingml/2006/main">
              <a:rPr lang="uk" dirty="0"/>
              <a:t>Перелічіть ключові ресурси, на які покладається або використовує ваш бізнес для роботи та надання послуг</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Відносини з клієнтами</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Визначте та опишіть основні стосунки, які ви маєте зі своїми клієнтами, зокрема те, як ви з ними взаємодієте, як ця взаємодія відрізняється між різними типами клієнтів і рівень підтримки, яку отримують різні клієнти.</a:t>
            </a:r>
          </a:p>
          <a:p>
            <a:pPr xmlns:a="http://schemas.openxmlformats.org/drawingml/2006/main" lvl="0"/>
            <a:r xmlns:a="http://schemas.openxmlformats.org/drawingml/2006/main">
              <a:rPr lang="uk" dirty="0"/>
              <a:t>Натомість BMC використовується для узагальнення та візуальної ілюстрації найважливішої інформації бізнес-моделі та для забезпечення централізованої постійної ясності</a:t>
            </a:r>
          </a:p>
          <a:p>
            <a:pPr xmlns:a="http://schemas.openxmlformats.org/drawingml/2006/main" lvl="0"/>
            <a:r xmlns:a="http://schemas.openxmlformats.org/drawingml/2006/main">
              <a:rPr lang="uk" dirty="0"/>
              <a:t>BMC також підходить для візуалізації нових бізнес-моделей, оскільки він допомагає організувати та консолідувати ідеї навколо ваших ключових функцій</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148309"/>
            <a:ext cx="10515600" cy="1325563"/>
          </a:xfrm>
        </p:spPr>
        <p:txBody>
          <a:bodyPr/>
          <a:lstStyle/>
          <a:p>
            <a:r xmlns:a="http://schemas.openxmlformats.org/drawingml/2006/main">
              <a:rPr lang="uk" dirty="0"/>
              <a:t>Переваги використання полотна бізнес-моделі</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Полотно бізнес-моделі надзвичайно корисне для візуального структурування вашої бізнес-моделі</a:t>
            </a:r>
          </a:p>
          <a:p>
            <a:pPr xmlns:a="http://schemas.openxmlformats.org/drawingml/2006/main" lvl="0"/>
            <a:r xmlns:a="http://schemas.openxmlformats.org/drawingml/2006/main">
              <a:rPr lang="uk" dirty="0"/>
              <a:t>Це допомагає на різних етапах визначення вашої бізнес-моделі</a:t>
            </a:r>
          </a:p>
          <a:p>
            <a:pPr xmlns:a="http://schemas.openxmlformats.org/drawingml/2006/main" lvl="0"/>
            <a:r xmlns:a="http://schemas.openxmlformats.org/drawingml/2006/main">
              <a:rPr lang="uk" dirty="0"/>
              <a:t>Багатьом легше візуалізувати бізнес-модель в одному спрощеному вигляді</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ШІСТЬ КРОКІВ</a:t>
            </a:r>
          </a:p>
        </p:txBody>
      </p:sp>
      <p:sp>
        <p:nvSpPr>
          <p:cNvPr id="3" name="Content Placeholder"/>
          <p:cNvSpPr>
            <a:spLocks noGrp="1"/>
          </p:cNvSpPr>
          <p:nvPr>
            <p:ph idx="1"/>
          </p:nvPr>
        </p:nvSpPr>
        <p:spPr/>
        <p:txBody>
          <a:bodyPr>
            <a:normAutofit lnSpcReduction="10000"/>
          </a:bodyPr>
          <a:lstStyle/>
          <a:p>
            <a:pPr xmlns:a="http://schemas.openxmlformats.org/drawingml/2006/main" lvl="0"/>
            <a:r xmlns:a="http://schemas.openxmlformats.org/drawingml/2006/main">
              <a:rPr lang="uk" dirty="0"/>
              <a:t>Дизайн-мислення не слід розглядати як конкретний і негнучкий підхід до дизайну; складові етапи, визначені на зображенні вище, служать керівництвом до видів діяльності, які ви зазвичай знайдете</a:t>
            </a:r>
          </a:p>
          <a:p>
            <a:pPr xmlns:a="http://schemas.openxmlformats.org/drawingml/2006/main" lvl="0"/>
            <a:r xmlns:a="http://schemas.openxmlformats.org/drawingml/2006/main">
              <a:rPr lang="uk" dirty="0"/>
              <a:t>Це створює постійний цикл, у якому дизайнери продовжують отримувати нові ідеї, розробляти нові способи перегляду продукту та його можливого використання, а також розвивати краще розуміння користувачів і проблем, з якими вони стикаються.</a:t>
            </a:r>
          </a:p>
          <a:p>
            <a:pPr xmlns:a="http://schemas.openxmlformats.org/drawingml/2006/main" lvl="0"/>
            <a:r xmlns:a="http://schemas.openxmlformats.org/drawingml/2006/main">
              <a:rPr lang="uk" dirty="0"/>
              <a:t>Першим кроком дизайнерського мислення є «Виявлення проблеми або потреб», що означає виявлення проблеми та виявлення проблеми, яку ви намагаєтеся вирішити.</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Зосереджує вас на вашій ціннісній пропозиції</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Ціннісна пропозиція є основою всієї бізнес-моделі Canvas, тож ви можете постійно зосереджуватися на причині існування вашого бізнесу</a:t>
            </a:r>
          </a:p>
          <a:p>
            <a:pPr xmlns:a="http://schemas.openxmlformats.org/drawingml/2006/main" lvl="0"/>
            <a:r xmlns:a="http://schemas.openxmlformats.org/drawingml/2006/main">
              <a:rPr lang="uk" dirty="0"/>
              <a:t>За допомогою Business Model Canvas ви можете побачити, як усі елементи вашого бізнесу взаємопов’язані та впливають один на одного.</a:t>
            </a:r>
          </a:p>
          <a:p>
            <a:pPr xmlns:a="http://schemas.openxmlformats.org/drawingml/2006/main" lvl="0"/>
            <a:r xmlns:a="http://schemas.openxmlformats.org/drawingml/2006/main">
              <a:rPr lang="uk" dirty="0"/>
              <a:t>Оскільки візуальну презентацію легко сприйняти та зрозуміти, команди, зацікавлені сторони, радники та партнери повинні вважати полотно відносно простим і легким для розуміння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838200" y="365125"/>
            <a:ext cx="10515600" cy="1325563"/>
          </a:xfrm>
        </p:spPr>
        <p:txBody>
          <a:bodyPr/>
          <a:lstStyle/>
          <a:p>
            <a:r xmlns:a="http://schemas.openxmlformats.org/drawingml/2006/main">
              <a:rPr lang="uk" dirty="0"/>
              <a:t>Ідея</a:t>
            </a:r>
          </a:p>
        </p:txBody>
      </p:sp>
      <p:sp>
        <p:nvSpPr>
          <p:cNvPr id="3" name="Content Placeholder"/>
          <p:cNvSpPr>
            <a:spLocks noGrp="1"/>
          </p:cNvSpPr>
          <p:nvPr>
            <p:ph type="body" idx="1"/>
          </p:nvPr>
        </p:nvSpPr>
        <p:spPr>
          <a:xfrm>
            <a:off x="838200" y="1825625"/>
            <a:ext cx="10515600" cy="4351338"/>
          </a:xfrm>
        </p:spPr>
        <p:txBody>
          <a:bodyPr>
            <a:normAutofit fontScale="92500" lnSpcReduction="20000"/>
          </a:bodyPr>
          <a:lstStyle/>
          <a:p>
            <a:pPr xmlns:a="http://schemas.openxmlformats.org/drawingml/2006/main" lvl="0"/>
            <a:r xmlns:a="http://schemas.openxmlformats.org/drawingml/2006/main">
              <a:rPr lang="uk" dirty="0"/>
              <a:t>На третьому етапі процесу Design Thinking дизайнери готові почати генерувати ідеї</a:t>
            </a:r>
          </a:p>
          <a:p>
            <a:pPr xmlns:a="http://schemas.openxmlformats.org/drawingml/2006/main" lvl="0"/>
            <a:r xmlns:a="http://schemas.openxmlformats.org/drawingml/2006/main">
              <a:rPr lang="uk" dirty="0"/>
              <a:t>Ви почали розуміти своїх користувачів та їхні потреби на першому етапі, ви проаналізували та узагальнили свої спостереження на етапі визначення, і в кінцевому підсумку отримали орієнтовану на людину постановку проблеми</a:t>
            </a:r>
          </a:p>
          <a:p>
            <a:pPr xmlns:a="http://schemas.openxmlformats.org/drawingml/2006/main" lvl="0"/>
            <a:r xmlns:a="http://schemas.openxmlformats.org/drawingml/2006/main">
              <a:rPr lang="uk" dirty="0"/>
              <a:t>Маючи цей надійний досвід, ви та члени вашої команди можете почати «мислити нестандартно», щоб знайти нові рішення створеної вами постановки проблеми, і ви можете почати шукати альтернативні способи розгляду проблеми</a:t>
            </a:r>
          </a:p>
          <a:p>
            <a:pPr xmlns:a="http://schemas.openxmlformats.org/drawingml/2006/main" lvl="0"/>
            <a:r xmlns:a="http://schemas.openxmlformats.org/drawingml/2006/main">
              <a:rPr lang="uk" dirty="0"/>
              <a:t>Існують сотні технік ідей, таких як мозковий штурм, мозковий запис, метод віднімання, морфологічний аналіз і примусовий зв’язок</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Ідея</a:t>
            </a:r>
          </a:p>
        </p:txBody>
      </p:sp>
      <p:sp>
        <p:nvSpPr>
          <p:cNvPr id="3" name="Content Placeholder"/>
          <p:cNvSpPr>
            <a:spLocks noGrp="1"/>
          </p:cNvSpPr>
          <p:nvPr>
            <p:ph idx="1"/>
          </p:nvPr>
        </p:nvSpPr>
        <p:spPr/>
        <p:txBody>
          <a:bodyPr>
            <a:normAutofit fontScale="92500"/>
          </a:bodyPr>
          <a:lstStyle/>
          <a:p>
            <a:pPr xmlns:a="http://schemas.openxmlformats.org/drawingml/2006/main" lvl="0"/>
            <a:r xmlns:a="http://schemas.openxmlformats.org/drawingml/2006/main">
              <a:rPr lang="uk" dirty="0"/>
              <a:t>Заняття методом «Мозковий штурм» і «Віднімання» зазвичай використовуються для стимулювання вільного мислення та розширення проблемного простору</a:t>
            </a:r>
          </a:p>
          <a:p>
            <a:pPr xmlns:a="http://schemas.openxmlformats.org/drawingml/2006/main" lvl="0"/>
            <a:r xmlns:a="http://schemas.openxmlformats.org/drawingml/2006/main">
              <a:rPr lang="uk" dirty="0"/>
              <a:t>На початку фази ідеї важливо отримати якомога більше ідей або рішень проблеми</a:t>
            </a:r>
          </a:p>
          <a:p>
            <a:pPr xmlns:a="http://schemas.openxmlformats.org/drawingml/2006/main" lvl="0"/>
            <a:r xmlns:a="http://schemas.openxmlformats.org/drawingml/2006/main">
              <a:rPr lang="uk" dirty="0"/>
              <a:t>Важливо переконатися, що всі учасники мають глибокі базові знання з теми сеансу мозкового написання</a:t>
            </a:r>
          </a:p>
          <a:p>
            <a:pPr xmlns:a="http://schemas.openxmlformats.org/drawingml/2006/main" lvl="0"/>
            <a:r xmlns:a="http://schemas.openxmlformats.org/drawingml/2006/main">
              <a:rPr lang="uk" dirty="0"/>
              <a:t>Це робочий аркуш, який потрібно роздати кожному учаснику і складається з таблиці, де заголовки стовпців: Ідея 1, Ідея 2 та Ідея 3, а рядки вказують на імена тих, хто зробив внесок у цю конкретну пропозицію</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Прототип</a:t>
            </a:r>
          </a:p>
        </p:txBody>
      </p:sp>
      <p:sp>
        <p:nvSpPr>
          <p:cNvPr id="3" name="Content Placeholder"/>
          <p:cNvSpPr>
            <a:spLocks noGrp="1"/>
          </p:cNvSpPr>
          <p:nvPr>
            <p:ph idx="1"/>
          </p:nvPr>
        </p:nvSpPr>
        <p:spPr/>
        <p:txBody>
          <a:bodyPr>
            <a:normAutofit lnSpcReduction="10000"/>
          </a:bodyPr>
          <a:lstStyle/>
          <a:p>
            <a:pPr xmlns:a="http://schemas.openxmlformats.org/drawingml/2006/main" lvl="0"/>
            <a:r xmlns:a="http://schemas.openxmlformats.org/drawingml/2006/main">
              <a:rPr lang="uk" dirty="0"/>
              <a:t>Команда дизайнерів тепер виготовить низку недорогих, зменшених версій продукту або певних функцій, знайдених у продукті, щоб вони могли досліджувати рішення проблем, створені на попередньому етапі</a:t>
            </a:r>
          </a:p>
          <a:p>
            <a:pPr xmlns:a="http://schemas.openxmlformats.org/drawingml/2006/main" lvl="0"/>
            <a:r xmlns:a="http://schemas.openxmlformats.org/drawingml/2006/main">
              <a:rPr lang="uk" dirty="0"/>
              <a:t>Це експериментальний етап, мета якого полягає в тому, щоб визначити найкраще можливе рішення для кожної з проблем, виявлених на перших трьох етапах.</a:t>
            </a:r>
          </a:p>
          <a:p>
            <a:pPr xmlns:a="http://schemas.openxmlformats.org/drawingml/2006/main" lvl="0"/>
            <a:r xmlns:a="http://schemas.openxmlformats.org/drawingml/2006/main">
              <a:rPr lang="uk" dirty="0"/>
              <a:t>Рішення реалізуються в рамках прототипів і, одне за одним, вони досліджуються та або приймаються, вдосконалюються та переглядаються, або відхиляються на основі досвіду користувачів</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Реалізувати</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Дизайнери та оцінювачі ретельно перевіряють повний продукт, використовуючи найкращі рішення, визначені на етапі створення прототипу</a:t>
            </a:r>
          </a:p>
          <a:p>
            <a:pPr xmlns:a="http://schemas.openxmlformats.org/drawingml/2006/main" lvl="0"/>
            <a:r xmlns:a="http://schemas.openxmlformats.org/drawingml/2006/main">
              <a:rPr lang="uk" dirty="0"/>
              <a:t>Це пізня стадія моделі, але в ітераційному процесі результати, отримані під час фази тестування, часто використовуються для перевизначення однієї або кількох проблем і інформування про розуміння користувачів, умов використання, того, як люди думають, поводяться, і відчувати, і співчувати</a:t>
            </a:r>
          </a:p>
          <a:p>
            <a:pPr xmlns:a="http://schemas.openxmlformats.org/drawingml/2006/main" lvl="0"/>
            <a:r xmlns:a="http://schemas.openxmlformats.org/drawingml/2006/main">
              <a:rPr lang="uk" dirty="0"/>
              <a:t>Професійне дослідження ринку є складним і дорогим, але навіть непрофесійне дослідження ринку дасть вам інформацію про те, хто відповів цільовий ринок</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xmlns:a="http://schemas.openxmlformats.org/drawingml/2006/main">
              <a:rPr lang="uk" dirty="0"/>
              <a:t>Оцініть</a:t>
            </a:r>
          </a:p>
        </p:txBody>
      </p:sp>
      <p:sp>
        <p:nvSpPr>
          <p:cNvPr id="3" name="Content Placeholder"/>
          <p:cNvSpPr>
            <a:spLocks noGrp="1"/>
          </p:cNvSpPr>
          <p:nvPr>
            <p:ph idx="1"/>
          </p:nvPr>
        </p:nvSpPr>
        <p:spPr/>
        <p:txBody>
          <a:bodyPr/>
          <a:lstStyle/>
          <a:p>
            <a:pPr xmlns:a="http://schemas.openxmlformats.org/drawingml/2006/main" lvl="0"/>
            <a:r xmlns:a="http://schemas.openxmlformats.org/drawingml/2006/main">
              <a:rPr lang="uk" dirty="0"/>
              <a:t>Останнім етапом є оцінка ваших результатів маркетингових досліджень і залучення їх до вашої ідеї</a:t>
            </a:r>
          </a:p>
          <a:p>
            <a:pPr xmlns:a="http://schemas.openxmlformats.org/drawingml/2006/main" lvl="0"/>
            <a:r xmlns:a="http://schemas.openxmlformats.org/drawingml/2006/main">
              <a:rPr lang="uk" dirty="0"/>
              <a:t>SWOT-аналіз — хороший спосіб оцінити кінцевий продукт</a:t>
            </a:r>
          </a:p>
          <a:p>
            <a:pPr xmlns:a="http://schemas.openxmlformats.org/drawingml/2006/main" lvl="0"/>
            <a:r xmlns:a="http://schemas.openxmlformats.org/drawingml/2006/main">
              <a:rPr lang="uk" dirty="0"/>
              <a:t>Принадність дизайнерського мислення полягає в тому, що після останнього етапу ви можете почати знову та вдосконалити свою ідею тими ж кроками</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3278</Words>
  <Application>Microsoft Office PowerPoint</Application>
  <PresentationFormat>Widescreen</PresentationFormat>
  <Paragraphs>181</Paragraphs>
  <Slides>40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IDEATION PHASE: IDEATION METHODS &amp; DESIGN THINKING; FIRST STEPS TO DEVELOP YOUR IDEA</vt:lpstr>
      <vt:lpstr>Outline</vt:lpstr>
      <vt:lpstr>THE DESIGN THINKING APPROACH</vt:lpstr>
      <vt:lpstr>THE SIX STEPS</vt:lpstr>
      <vt:lpstr>Ideation</vt:lpstr>
      <vt:lpstr>Ideation</vt:lpstr>
      <vt:lpstr>Prototype</vt:lpstr>
      <vt:lpstr>Implement</vt:lpstr>
      <vt:lpstr>Evaluate</vt:lpstr>
      <vt:lpstr>THE BUSINESS MODEL IDEATION TECHNIQUES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Customer Insights</vt:lpstr>
      <vt:lpstr>WHERE PRODUCT DEVELOPMENT SHOULD START</vt:lpstr>
      <vt:lpstr>WHERE PRODUCT DEVELOPMENT SHOULD START</vt:lpstr>
      <vt:lpstr>Do you know your customers?</vt:lpstr>
      <vt:lpstr>How to discover your prospects world view</vt:lpstr>
      <vt:lpstr>Difference between worldview and personas</vt:lpstr>
      <vt:lpstr>The Empathy Map</vt:lpstr>
      <vt:lpstr>Empathy map basics</vt:lpstr>
      <vt:lpstr>Prototyping</vt:lpstr>
      <vt:lpstr>Prototyping Process</vt:lpstr>
      <vt:lpstr>Types of Prototyping</vt:lpstr>
      <vt:lpstr>Low-Fidelity Prototyping</vt:lpstr>
      <vt:lpstr>Low-Fidelity Prototyping</vt:lpstr>
      <vt:lpstr>Low-Fidelity Prototyping</vt:lpstr>
      <vt:lpstr>Guidelines for Prototyping</vt:lpstr>
      <vt:lpstr>Storytelling</vt:lpstr>
      <vt:lpstr>Storytelling</vt:lpstr>
      <vt:lpstr>THE BUSINESS MODEL CANVAS</vt:lpstr>
      <vt:lpstr>The 9 elements of a business model canvas</vt:lpstr>
      <vt:lpstr>Customer relationships</vt:lpstr>
      <vt:lpstr>Benefits of using a business model canvas</vt:lpstr>
      <vt:lpstr>Focuses you on your value proposition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IDEATION PHASE: IDEATION METHODS &amp; DESIGN THINKING; FIRST STEPS TO DEVELOP YOUR IDEA</dc:title>
  <dc:creator>Tulip Gonsalves</dc:creator>
  <cp:lastModifiedBy>Tulip Gonsalves</cp:lastModifiedBy>
  <cp:revision>8</cp:revision>
  <dcterms:created xsi:type="dcterms:W3CDTF">2023-08-28T15:06:23Z</dcterms:created>
  <dcterms:modified xsi:type="dcterms:W3CDTF">2024-06-24T11:44:34Z</dcterms:modified>
</cp:coreProperties>
</file>