
<file path=[Content_Types].xml><?xml version="1.0" encoding="utf-8"?>
<Types xmlns="http://schemas.openxmlformats.org/package/2006/content-types">
  <Default Extension="avif" ContentType="image/av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58" r:id="rId5"/>
    <p:sldId id="259" r:id="rId6"/>
    <p:sldId id="260" r:id="rId7"/>
    <p:sldId id="261" r:id="rId8"/>
    <p:sldId id="262" r:id="rId9"/>
    <p:sldId id="273" r:id="rId10"/>
    <p:sldId id="276" r:id="rId11"/>
    <p:sldId id="277" r:id="rId12"/>
    <p:sldId id="278" r:id="rId13"/>
    <p:sldId id="279" r:id="rId14"/>
    <p:sldId id="280" r:id="rId15"/>
    <p:sldId id="281" r:id="rId16"/>
    <p:sldId id="282" r:id="rId17"/>
    <p:sldId id="283" r:id="rId18"/>
    <p:sldId id="284" r:id="rId19"/>
    <p:sldId id="274" r:id="rId20"/>
    <p:sldId id="275" r:id="rId21"/>
    <p:sldId id="285" r:id="rId22"/>
    <p:sldId id="286" r:id="rId23"/>
    <p:sldId id="287" r:id="rId24"/>
    <p:sldId id="290" r:id="rId25"/>
    <p:sldId id="291" r:id="rId26"/>
    <p:sldId id="288" r:id="rId27"/>
    <p:sldId id="289" r:id="rId28"/>
    <p:sldId id="293" r:id="rId29"/>
    <p:sldId id="294" r:id="rId30"/>
    <p:sldId id="295" r:id="rId31"/>
    <p:sldId id="296" r:id="rId32"/>
    <p:sldId id="298" r:id="rId33"/>
    <p:sldId id="297" r:id="rId34"/>
    <p:sldId id="299" r:id="rId35"/>
    <p:sldId id="300" r:id="rId36"/>
    <p:sldId id="301" r:id="rId37"/>
    <p:sldId id="303" r:id="rId38"/>
    <p:sldId id="302" r:id="rId39"/>
  </p:sldIdLst>
  <p:sldSz cx="12192000" cy="6858000"/>
  <p:notesSz cx="6858000" cy="9144000"/>
  <p:defaultTextStyle>
    <a:defPPr>
      <a:defRPr lang="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3399FF"/>
    <a:srgbClr val="F0EA00"/>
    <a:srgbClr val="FF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D287E-F1E0-4C36-BC01-0D8A800766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85370C4-41A5-B1D6-31B2-DBD61E4EB9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00FF82F3-743B-31CC-A1E9-57B088BCA313}"/>
              </a:ext>
            </a:extLst>
          </p:cNvPr>
          <p:cNvSpPr>
            <a:spLocks noGrp="1"/>
          </p:cNvSpPr>
          <p:nvPr>
            <p:ph type="sldNum" sz="quarter" idx="12"/>
          </p:nvPr>
        </p:nvSpPr>
        <p:spPr/>
        <p:txBody>
          <a:bodyPr/>
          <a:lstStyle/>
          <a:p>
            <a:fld id="{CA2D318B-ADD7-49DC-8A72-845286B371E5}" type="slidenum">
              <a:rPr lang="en-GB" smtClean="0"/>
              <a:t>‹#›</a:t>
            </a:fld>
            <a:endParaRPr lang="en-GB" dirty="0"/>
          </a:p>
        </p:txBody>
      </p:sp>
      <p:pic>
        <p:nvPicPr>
          <p:cNvPr id="10" name="Picture 9">
            <a:extLst>
              <a:ext uri="{FF2B5EF4-FFF2-40B4-BE49-F238E27FC236}">
                <a16:creationId xmlns:a16="http://schemas.microsoft.com/office/drawing/2014/main" id="{99B08049-B914-3B28-8259-2D66186030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685" y="5335844"/>
            <a:ext cx="2141777" cy="885396"/>
          </a:xfrm>
          <a:prstGeom prst="rect">
            <a:avLst/>
          </a:prstGeom>
        </p:spPr>
      </p:pic>
      <p:pic>
        <p:nvPicPr>
          <p:cNvPr id="12" name="Picture 11">
            <a:extLst>
              <a:ext uri="{FF2B5EF4-FFF2-40B4-BE49-F238E27FC236}">
                <a16:creationId xmlns:a16="http://schemas.microsoft.com/office/drawing/2014/main" id="{FF0D851A-544B-B90D-FEA2-EA04DC7CDA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67433" y="5046675"/>
            <a:ext cx="3086367" cy="937341"/>
          </a:xfrm>
          <a:prstGeom prst="rect">
            <a:avLst/>
          </a:prstGeom>
        </p:spPr>
      </p:pic>
      <p:cxnSp>
        <p:nvCxnSpPr>
          <p:cNvPr id="13" name="Straight Connector 12">
            <a:extLst>
              <a:ext uri="{FF2B5EF4-FFF2-40B4-BE49-F238E27FC236}">
                <a16:creationId xmlns:a16="http://schemas.microsoft.com/office/drawing/2014/main" id="{BC553746-7E84-2DF7-D04D-E8DD3C52F2B0}"/>
              </a:ext>
            </a:extLst>
          </p:cNvPr>
          <p:cNvCxnSpPr>
            <a:cxnSpLocks/>
          </p:cNvCxnSpPr>
          <p:nvPr userDrawn="1"/>
        </p:nvCxnSpPr>
        <p:spPr>
          <a:xfrm>
            <a:off x="1180684" y="3533533"/>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1C0C700-5C82-4780-0794-BC07B7936F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36981" y="5693531"/>
            <a:ext cx="2443575" cy="662819"/>
          </a:xfrm>
          <a:prstGeom prst="rect">
            <a:avLst/>
          </a:prstGeom>
        </p:spPr>
      </p:pic>
    </p:spTree>
    <p:extLst>
      <p:ext uri="{BB962C8B-B14F-4D97-AF65-F5344CB8AC3E}">
        <p14:creationId xmlns:p14="http://schemas.microsoft.com/office/powerpoint/2010/main" val="1878643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E6F41-E2F0-2937-D1B9-0A36FDF9F9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7ED6BB-4D14-4E98-D3E4-79A028629E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8046794-0A86-DF07-CD9D-CF8C8C486523}"/>
              </a:ext>
            </a:extLst>
          </p:cNvPr>
          <p:cNvSpPr>
            <a:spLocks noGrp="1"/>
          </p:cNvSpPr>
          <p:nvPr>
            <p:ph type="sldNum" sz="quarter" idx="12"/>
          </p:nvPr>
        </p:nvSpPr>
        <p:spPr/>
        <p:txBody>
          <a:bodyPr/>
          <a:lstStyle/>
          <a:p>
            <a:fld id="{CA2D318B-ADD7-49DC-8A72-845286B371E5}" type="slidenum">
              <a:rPr lang="en-GB" smtClean="0"/>
              <a:t>‹#›</a:t>
            </a:fld>
            <a:endParaRPr lang="en-GB" dirty="0"/>
          </a:p>
        </p:txBody>
      </p:sp>
      <p:cxnSp>
        <p:nvCxnSpPr>
          <p:cNvPr id="7" name="Straight Connector 6">
            <a:extLst>
              <a:ext uri="{FF2B5EF4-FFF2-40B4-BE49-F238E27FC236}">
                <a16:creationId xmlns:a16="http://schemas.microsoft.com/office/drawing/2014/main" id="{9ACB24E2-1FEF-2829-AC9D-AB1950C3F109}"/>
              </a:ext>
            </a:extLst>
          </p:cNvPr>
          <p:cNvCxnSpPr>
            <a:cxnSpLocks/>
          </p:cNvCxnSpPr>
          <p:nvPr userDrawn="1"/>
        </p:nvCxnSpPr>
        <p:spPr>
          <a:xfrm>
            <a:off x="838200" y="1404695"/>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40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635B5-BACA-720E-D373-0B849973AD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DC347C-C5F0-2A67-BBDE-4F8E93759F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34512551-D10B-4A0F-C151-0ECC193A35B5}"/>
              </a:ext>
            </a:extLst>
          </p:cNvPr>
          <p:cNvSpPr>
            <a:spLocks noGrp="1"/>
          </p:cNvSpPr>
          <p:nvPr>
            <p:ph type="sldNum" sz="quarter" idx="12"/>
          </p:nvPr>
        </p:nvSpPr>
        <p:spPr/>
        <p:txBody>
          <a:bodyPr/>
          <a:lstStyle/>
          <a:p>
            <a:fld id="{CA2D318B-ADD7-49DC-8A72-845286B371E5}" type="slidenum">
              <a:rPr lang="en-GB" smtClean="0"/>
              <a:t>‹#›</a:t>
            </a:fld>
            <a:endParaRPr lang="en-GB" dirty="0"/>
          </a:p>
        </p:txBody>
      </p:sp>
      <p:cxnSp>
        <p:nvCxnSpPr>
          <p:cNvPr id="7" name="Straight Connector 6">
            <a:extLst>
              <a:ext uri="{FF2B5EF4-FFF2-40B4-BE49-F238E27FC236}">
                <a16:creationId xmlns:a16="http://schemas.microsoft.com/office/drawing/2014/main" id="{1C2D1A21-EE16-2790-D558-8A0F9315B6CD}"/>
              </a:ext>
            </a:extLst>
          </p:cNvPr>
          <p:cNvCxnSpPr>
            <a:cxnSpLocks/>
          </p:cNvCxnSpPr>
          <p:nvPr userDrawn="1"/>
        </p:nvCxnSpPr>
        <p:spPr>
          <a:xfrm>
            <a:off x="9286875" y="365125"/>
            <a:ext cx="0" cy="5811838"/>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66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BF0FE-F903-B35B-DCC2-0A904F45E1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94B87C-061D-A113-7C5A-A7B46A4395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01E187D8-3ED3-269C-B5E8-5AF05E05DA28}"/>
              </a:ext>
            </a:extLst>
          </p:cNvPr>
          <p:cNvSpPr>
            <a:spLocks noGrp="1"/>
          </p:cNvSpPr>
          <p:nvPr>
            <p:ph type="sldNum" sz="quarter" idx="12"/>
          </p:nvPr>
        </p:nvSpPr>
        <p:spPr/>
        <p:txBody>
          <a:bodyPr/>
          <a:lstStyle/>
          <a:p>
            <a:fld id="{CA2D318B-ADD7-49DC-8A72-845286B371E5}" type="slidenum">
              <a:rPr lang="en-GB" smtClean="0"/>
              <a:t>‹#›</a:t>
            </a:fld>
            <a:endParaRPr lang="en-GB" dirty="0"/>
          </a:p>
        </p:txBody>
      </p:sp>
      <p:cxnSp>
        <p:nvCxnSpPr>
          <p:cNvPr id="7" name="Straight Connector 6">
            <a:extLst>
              <a:ext uri="{FF2B5EF4-FFF2-40B4-BE49-F238E27FC236}">
                <a16:creationId xmlns:a16="http://schemas.microsoft.com/office/drawing/2014/main" id="{FDE63C18-D59D-69DD-B128-6F1A678C296E}"/>
              </a:ext>
            </a:extLst>
          </p:cNvPr>
          <p:cNvCxnSpPr>
            <a:cxnSpLocks/>
          </p:cNvCxnSpPr>
          <p:nvPr userDrawn="1"/>
        </p:nvCxnSpPr>
        <p:spPr>
          <a:xfrm>
            <a:off x="838200" y="1414220"/>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76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0B99E-3FFC-C6D7-2120-DC405E83BD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D4BC149-AFF2-24C2-25B3-F008B28125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930AE55-EBF3-1703-A860-38797E2F3E0A}"/>
              </a:ext>
            </a:extLst>
          </p:cNvPr>
          <p:cNvSpPr>
            <a:spLocks noGrp="1"/>
          </p:cNvSpPr>
          <p:nvPr>
            <p:ph type="sldNum" sz="quarter" idx="12"/>
          </p:nvPr>
        </p:nvSpPr>
        <p:spPr/>
        <p:txBody>
          <a:bodyPr/>
          <a:lstStyle/>
          <a:p>
            <a:fld id="{CA2D318B-ADD7-49DC-8A72-845286B371E5}" type="slidenum">
              <a:rPr lang="en-GB" smtClean="0"/>
              <a:t>‹#›</a:t>
            </a:fld>
            <a:endParaRPr lang="en-GB" dirty="0"/>
          </a:p>
        </p:txBody>
      </p:sp>
      <p:cxnSp>
        <p:nvCxnSpPr>
          <p:cNvPr id="7" name="Straight Connector 6">
            <a:extLst>
              <a:ext uri="{FF2B5EF4-FFF2-40B4-BE49-F238E27FC236}">
                <a16:creationId xmlns:a16="http://schemas.microsoft.com/office/drawing/2014/main" id="{B1FEC1ED-965D-80DE-960D-4ABFD982FF4E}"/>
              </a:ext>
            </a:extLst>
          </p:cNvPr>
          <p:cNvCxnSpPr>
            <a:cxnSpLocks/>
          </p:cNvCxnSpPr>
          <p:nvPr userDrawn="1"/>
        </p:nvCxnSpPr>
        <p:spPr>
          <a:xfrm>
            <a:off x="831850" y="4613033"/>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331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EF66-AA21-0FEE-DD48-548BD874EA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230535-9934-C54D-4C8A-0361680623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550CEB-E966-CB9B-3CFD-7E13988684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9077A9D6-3F05-5B69-538D-650470626A9A}"/>
              </a:ext>
            </a:extLst>
          </p:cNvPr>
          <p:cNvSpPr>
            <a:spLocks noGrp="1"/>
          </p:cNvSpPr>
          <p:nvPr>
            <p:ph type="sldNum" sz="quarter" idx="12"/>
          </p:nvPr>
        </p:nvSpPr>
        <p:spPr/>
        <p:txBody>
          <a:bodyPr/>
          <a:lstStyle/>
          <a:p>
            <a:fld id="{CA2D318B-ADD7-49DC-8A72-845286B371E5}" type="slidenum">
              <a:rPr lang="en-GB" smtClean="0"/>
              <a:t>‹#›</a:t>
            </a:fld>
            <a:endParaRPr lang="en-GB" dirty="0"/>
          </a:p>
        </p:txBody>
      </p:sp>
      <p:cxnSp>
        <p:nvCxnSpPr>
          <p:cNvPr id="8" name="Straight Connector 7">
            <a:extLst>
              <a:ext uri="{FF2B5EF4-FFF2-40B4-BE49-F238E27FC236}">
                <a16:creationId xmlns:a16="http://schemas.microsoft.com/office/drawing/2014/main" id="{963A932E-E8C4-8719-FBDE-EE5A43090610}"/>
              </a:ext>
            </a:extLst>
          </p:cNvPr>
          <p:cNvCxnSpPr>
            <a:cxnSpLocks/>
          </p:cNvCxnSpPr>
          <p:nvPr userDrawn="1"/>
        </p:nvCxnSpPr>
        <p:spPr>
          <a:xfrm>
            <a:off x="942559" y="1404695"/>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56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8A31B-BD57-DED7-7B6F-DAAA31E0A2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57D215-A3F1-7BB8-C68F-3523BF247E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082602-4AA3-AE3C-462A-EE7DDC964A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311796-4608-B28F-0F1D-D7313CC2BB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938D7-701E-E60E-D749-87B97F592A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ADC76DA8-4C1C-F9FA-70DB-9CF460DEB03C}"/>
              </a:ext>
            </a:extLst>
          </p:cNvPr>
          <p:cNvSpPr>
            <a:spLocks noGrp="1"/>
          </p:cNvSpPr>
          <p:nvPr>
            <p:ph type="sldNum" sz="quarter" idx="12"/>
          </p:nvPr>
        </p:nvSpPr>
        <p:spPr/>
        <p:txBody>
          <a:bodyPr/>
          <a:lstStyle/>
          <a:p>
            <a:fld id="{CA2D318B-ADD7-49DC-8A72-845286B371E5}" type="slidenum">
              <a:rPr lang="en-GB" smtClean="0"/>
              <a:t>‹#›</a:t>
            </a:fld>
            <a:endParaRPr lang="en-GB" dirty="0"/>
          </a:p>
        </p:txBody>
      </p:sp>
      <p:cxnSp>
        <p:nvCxnSpPr>
          <p:cNvPr id="10" name="Straight Connector 9">
            <a:extLst>
              <a:ext uri="{FF2B5EF4-FFF2-40B4-BE49-F238E27FC236}">
                <a16:creationId xmlns:a16="http://schemas.microsoft.com/office/drawing/2014/main" id="{EB5B25A0-D3A1-C13E-C240-8D25EAD35209}"/>
              </a:ext>
            </a:extLst>
          </p:cNvPr>
          <p:cNvCxnSpPr>
            <a:cxnSpLocks/>
          </p:cNvCxnSpPr>
          <p:nvPr userDrawn="1"/>
        </p:nvCxnSpPr>
        <p:spPr>
          <a:xfrm>
            <a:off x="838200" y="1414220"/>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017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7BAD1-F7EF-E5FC-05C8-821E997140AC}"/>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7AD075A1-CB9C-7998-543F-2A42913C9DE7}"/>
              </a:ext>
            </a:extLst>
          </p:cNvPr>
          <p:cNvSpPr>
            <a:spLocks noGrp="1"/>
          </p:cNvSpPr>
          <p:nvPr>
            <p:ph type="sldNum" sz="quarter" idx="12"/>
          </p:nvPr>
        </p:nvSpPr>
        <p:spPr/>
        <p:txBody>
          <a:bodyPr/>
          <a:lstStyle/>
          <a:p>
            <a:fld id="{CA2D318B-ADD7-49DC-8A72-845286B371E5}" type="slidenum">
              <a:rPr lang="en-GB" smtClean="0"/>
              <a:t>‹#›</a:t>
            </a:fld>
            <a:endParaRPr lang="en-GB" dirty="0"/>
          </a:p>
        </p:txBody>
      </p:sp>
      <p:cxnSp>
        <p:nvCxnSpPr>
          <p:cNvPr id="6" name="Straight Connector 5">
            <a:extLst>
              <a:ext uri="{FF2B5EF4-FFF2-40B4-BE49-F238E27FC236}">
                <a16:creationId xmlns:a16="http://schemas.microsoft.com/office/drawing/2014/main" id="{DCEDF58A-06F2-F90A-5FB4-9FDF0CB3DC92}"/>
              </a:ext>
            </a:extLst>
          </p:cNvPr>
          <p:cNvCxnSpPr>
            <a:cxnSpLocks/>
          </p:cNvCxnSpPr>
          <p:nvPr userDrawn="1"/>
        </p:nvCxnSpPr>
        <p:spPr>
          <a:xfrm>
            <a:off x="838200" y="1395170"/>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93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A16C61-E282-ECD0-667D-A3CB26C2248B}"/>
              </a:ext>
            </a:extLst>
          </p:cNvPr>
          <p:cNvSpPr>
            <a:spLocks noGrp="1"/>
          </p:cNvSpPr>
          <p:nvPr>
            <p:ph type="sldNum" sz="quarter" idx="12"/>
          </p:nvPr>
        </p:nvSpPr>
        <p:spPr/>
        <p:txBody>
          <a:bodyPr/>
          <a:lstStyle/>
          <a:p>
            <a:fld id="{CA2D318B-ADD7-49DC-8A72-845286B371E5}" type="slidenum">
              <a:rPr lang="en-GB" smtClean="0"/>
              <a:t>‹#›</a:t>
            </a:fld>
            <a:endParaRPr lang="en-GB" dirty="0"/>
          </a:p>
        </p:txBody>
      </p:sp>
    </p:spTree>
    <p:extLst>
      <p:ext uri="{BB962C8B-B14F-4D97-AF65-F5344CB8AC3E}">
        <p14:creationId xmlns:p14="http://schemas.microsoft.com/office/powerpoint/2010/main" val="1707034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6E931-65B7-CEA3-EF2B-752BEFB737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6A6547-1409-9391-9F67-71F1CDEAB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F8B430-1CCF-85C0-77A0-2E719A073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EC12E72-CDFF-FF1A-5ECC-C54EF224668B}"/>
              </a:ext>
            </a:extLst>
          </p:cNvPr>
          <p:cNvSpPr>
            <a:spLocks noGrp="1"/>
          </p:cNvSpPr>
          <p:nvPr>
            <p:ph type="sldNum" sz="quarter" idx="12"/>
          </p:nvPr>
        </p:nvSpPr>
        <p:spPr/>
        <p:txBody>
          <a:bodyPr/>
          <a:lstStyle/>
          <a:p>
            <a:fld id="{CA2D318B-ADD7-49DC-8A72-845286B371E5}" type="slidenum">
              <a:rPr lang="en-GB" smtClean="0"/>
              <a:t>‹#›</a:t>
            </a:fld>
            <a:endParaRPr lang="en-GB" dirty="0"/>
          </a:p>
        </p:txBody>
      </p:sp>
      <p:cxnSp>
        <p:nvCxnSpPr>
          <p:cNvPr id="8" name="Straight Connector 7">
            <a:extLst>
              <a:ext uri="{FF2B5EF4-FFF2-40B4-BE49-F238E27FC236}">
                <a16:creationId xmlns:a16="http://schemas.microsoft.com/office/drawing/2014/main" id="{F19D2ED8-6A93-96AD-423D-41D5808BEBB9}"/>
              </a:ext>
            </a:extLst>
          </p:cNvPr>
          <p:cNvCxnSpPr>
            <a:cxnSpLocks/>
          </p:cNvCxnSpPr>
          <p:nvPr userDrawn="1"/>
        </p:nvCxnSpPr>
        <p:spPr>
          <a:xfrm>
            <a:off x="875884" y="2057400"/>
            <a:ext cx="3591341"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98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A6D50-71C0-71B0-AE18-F7042ED5EC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D1AF81-B711-1072-DD8A-110FEFD03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9DBDAF09-60D2-4D35-B2C4-F5F7F40F8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452F9A75-F139-AD9B-04B8-F272ABAAE659}"/>
              </a:ext>
            </a:extLst>
          </p:cNvPr>
          <p:cNvSpPr>
            <a:spLocks noGrp="1"/>
          </p:cNvSpPr>
          <p:nvPr>
            <p:ph type="sldNum" sz="quarter" idx="12"/>
          </p:nvPr>
        </p:nvSpPr>
        <p:spPr/>
        <p:txBody>
          <a:bodyPr/>
          <a:lstStyle/>
          <a:p>
            <a:fld id="{CA2D318B-ADD7-49DC-8A72-845286B371E5}" type="slidenum">
              <a:rPr lang="en-GB" smtClean="0"/>
              <a:t>‹#›</a:t>
            </a:fld>
            <a:endParaRPr lang="en-GB" dirty="0"/>
          </a:p>
        </p:txBody>
      </p:sp>
      <p:cxnSp>
        <p:nvCxnSpPr>
          <p:cNvPr id="8" name="Straight Connector 7">
            <a:extLst>
              <a:ext uri="{FF2B5EF4-FFF2-40B4-BE49-F238E27FC236}">
                <a16:creationId xmlns:a16="http://schemas.microsoft.com/office/drawing/2014/main" id="{9EA7974E-108B-E5FF-E1FD-D0B192F4D5EE}"/>
              </a:ext>
            </a:extLst>
          </p:cNvPr>
          <p:cNvCxnSpPr>
            <a:cxnSpLocks/>
          </p:cNvCxnSpPr>
          <p:nvPr userDrawn="1"/>
        </p:nvCxnSpPr>
        <p:spPr>
          <a:xfrm>
            <a:off x="838200" y="2057400"/>
            <a:ext cx="3933825"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392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ED9B4E-9E4C-438D-66FC-DA13E383B8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30F8BD9-543B-D5AD-C1D5-964D1DD89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6F4DD460-9F69-AF56-2D78-36FDD0AEA9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3399"/>
                </a:solidFill>
              </a:defRPr>
            </a:lvl1pPr>
          </a:lstStyle>
          <a:p>
            <a:fld id="{CA2D318B-ADD7-49DC-8A72-845286B371E5}" type="slidenum">
              <a:rPr lang="en-GB" smtClean="0"/>
              <a:pPr/>
              <a:t>‹#›</a:t>
            </a:fld>
            <a:endParaRPr lang="en-GB" dirty="0"/>
          </a:p>
        </p:txBody>
      </p:sp>
      <p:pic>
        <p:nvPicPr>
          <p:cNvPr id="9" name="Picture 8">
            <a:extLst>
              <a:ext uri="{FF2B5EF4-FFF2-40B4-BE49-F238E27FC236}">
                <a16:creationId xmlns:a16="http://schemas.microsoft.com/office/drawing/2014/main" id="{8435A6A7-FED7-C597-70CF-B9650549C8D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830757" y="33578"/>
            <a:ext cx="1294917" cy="1294917"/>
          </a:xfrm>
          <a:prstGeom prst="rect">
            <a:avLst/>
          </a:prstGeom>
        </p:spPr>
      </p:pic>
    </p:spTree>
    <p:extLst>
      <p:ext uri="{BB962C8B-B14F-4D97-AF65-F5344CB8AC3E}">
        <p14:creationId xmlns:p14="http://schemas.microsoft.com/office/powerpoint/2010/main" val="3888508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kern="1200" cap="none" spc="0">
          <a:ln w="0"/>
          <a:solidFill>
            <a:srgbClr val="3399FF"/>
          </a:solidFill>
          <a:effectLst>
            <a:reflection blurRad="6350" stA="53000" endA="300" endPos="35500" dir="5400000" sy="-90000" algn="bl" rotWithShape="0"/>
          </a:effectLst>
          <a:latin typeface="Bahnschrift SemiBold SemiConden"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Bahnschrift Semi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Bahnschrift Semi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Bahnschrift Semi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Bahnschrift Semi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Bahnschrift Semi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av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av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av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av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av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av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7FEEE-6C49-E419-339F-FE395218CBD6}"/>
              </a:ext>
            </a:extLst>
          </p:cNvPr>
          <p:cNvSpPr>
            <a:spLocks noGrp="1"/>
          </p:cNvSpPr>
          <p:nvPr>
            <p:ph type="ctrTitle"/>
          </p:nvPr>
        </p:nvSpPr>
        <p:spPr/>
        <p:txBody>
          <a:bodyPr/>
          <a:lstStyle/>
          <a:p>
            <a:r xmlns:a="http://schemas.openxmlformats.org/drawingml/2006/main">
              <a:rPr lang="uk" dirty="0"/>
              <a:t>Вступ до підприємництва</a:t>
            </a:r>
          </a:p>
        </p:txBody>
      </p:sp>
    </p:spTree>
    <p:extLst>
      <p:ext uri="{BB962C8B-B14F-4D97-AF65-F5344CB8AC3E}">
        <p14:creationId xmlns:p14="http://schemas.microsoft.com/office/powerpoint/2010/main" val="2221250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1E4E-6466-F81D-D9C1-27BA838F5C62}"/>
              </a:ext>
            </a:extLst>
          </p:cNvPr>
          <p:cNvSpPr>
            <a:spLocks noGrp="1"/>
          </p:cNvSpPr>
          <p:nvPr>
            <p:ph type="title"/>
          </p:nvPr>
        </p:nvSpPr>
        <p:spPr>
          <a:xfrm>
            <a:off x="838200" y="18255"/>
            <a:ext cx="10515600" cy="1325563"/>
          </a:xfrm>
        </p:spPr>
        <p:txBody>
          <a:bodyPr/>
          <a:lstStyle/>
          <a:p>
            <a:r xmlns:a="http://schemas.openxmlformats.org/drawingml/2006/main">
              <a:rPr lang="uk" i="0" dirty="0">
                <a:latin typeface="Bahnschrift SemiBold" panose="020B0502040204020203" pitchFamily="34" charset="0"/>
              </a:rPr>
              <a:t>Як визначити та оцінити підприємницькі можливості?</a:t>
            </a:r>
            <a:endParaRPr xmlns:a="http://schemas.openxmlformats.org/drawingml/2006/main" lang="en-GB" dirty="0"/>
          </a:p>
        </p:txBody>
      </p:sp>
      <p:sp>
        <p:nvSpPr>
          <p:cNvPr id="3" name="Content Placeholder 2">
            <a:extLst>
              <a:ext uri="{FF2B5EF4-FFF2-40B4-BE49-F238E27FC236}">
                <a16:creationId xmlns:a16="http://schemas.microsoft.com/office/drawing/2014/main" id="{6FF8A7A5-6DAF-B09C-FE30-95B6A5EDA352}"/>
              </a:ext>
            </a:extLst>
          </p:cNvPr>
          <p:cNvSpPr>
            <a:spLocks noGrp="1"/>
          </p:cNvSpPr>
          <p:nvPr>
            <p:ph idx="1"/>
          </p:nvPr>
        </p:nvSpPr>
        <p:spPr/>
        <p:txBody>
          <a:bodyPr>
            <a:normAutofit lnSpcReduction="10000"/>
          </a:bodyPr>
          <a:lstStyle/>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Підхід ощадливого стартапу, який є методологією, яка наголошує на експериментуванні, відгуках клієнтів та ітеративному навчанні. </a:t>
            </a:r>
            <a:r xmlns:a="http://schemas.openxmlformats.org/drawingml/2006/main">
              <a:rPr lang="uk" dirty="0">
                <a:latin typeface="Bahnschrift Light Condensed" panose="020B0502040204020203" pitchFamily="34" charset="0"/>
              </a:rPr>
              <a:t>Це допоможе вам перевірити свої припущення та підтвердити свою бізнес-ідею, перш ніж вкладати занадто багато часу та грошей </a:t>
            </a:r>
            <a:r xmlns:a="http://schemas.openxmlformats.org/drawingml/2006/main">
              <a:rPr lang="uk" b="0" i="0" dirty="0">
                <a:effectLst/>
                <a:latin typeface="Bahnschrift Light Condensed" panose="020B0502040204020203" pitchFamily="34" charset="0"/>
              </a:rPr>
              <a:t>.</a:t>
            </a:r>
          </a:p>
          <a:p>
            <a:pPr xmlns:a="http://schemas.openxmlformats.org/drawingml/2006/main" algn="just"/>
            <a:r xmlns:a="http://schemas.openxmlformats.org/drawingml/2006/main">
              <a:rPr lang="uk" b="0" i="0" dirty="0">
                <a:effectLst/>
                <a:latin typeface="Bahnschrift Light Condensed" panose="020B0502040204020203" pitchFamily="34" charset="0"/>
              </a:rPr>
              <a:t>Щоб виявити та оцінити підприємницькі можливості, вам потрібно провести як первинне, так і вторинне дослідження, щоб зібрати відповідні дані та інформацію про ваш цільовий ринок, сегменти споживачів, конкурентів, галузеві тенденції та передовий досвід. </a:t>
            </a:r>
            <a:r xmlns:a="http://schemas.openxmlformats.org/drawingml/2006/main">
              <a:rPr lang="uk" dirty="0">
                <a:latin typeface="Bahnschrift Light Condensed" panose="020B0502040204020203" pitchFamily="34" charset="0"/>
              </a:rPr>
              <a:t>Ви також повинні застосувати критичне мислення та креативність, щоб генерувати та вдосконалювати свої ідеї, а також оцінювати їх потенційну життєздатність і здійсненність </a:t>
            </a:r>
            <a:r xmlns:a="http://schemas.openxmlformats.org/drawingml/2006/main">
              <a:rPr lang="uk" b="0" i="0" dirty="0">
                <a:effectLst/>
                <a:latin typeface="Bahnschrift Light Condensed" panose="020B0502040204020203" pitchFamily="34" charset="0"/>
              </a:rPr>
              <a:t>. </a:t>
            </a:r>
            <a:r xmlns:a="http://schemas.openxmlformats.org/drawingml/2006/main">
              <a:rPr lang="uk" dirty="0">
                <a:latin typeface="Bahnschrift Light Condensed" panose="020B0502040204020203" pitchFamily="34" charset="0"/>
              </a:rPr>
              <a:t>Нарешті, вам потрібно ефективно повідомити про свої підприємницькі можливості, написавши та представивши переконливий бізнес-план, який демонструє вашу ціннісну пропозицію, ринкові можливості, конкурентні переваги та фінансові прогнози </a:t>
            </a:r>
            <a:r xmlns:a="http://schemas.openxmlformats.org/drawingml/2006/main">
              <a:rPr lang="uk" b="0" i="0" dirty="0">
                <a:effectLst/>
                <a:latin typeface="Bahnschrift Light Condensed" panose="020B0502040204020203" pitchFamily="34" charset="0"/>
              </a:rPr>
              <a:t>.</a:t>
            </a:r>
          </a:p>
          <a:p>
            <a:endParaRPr lang="en-GB" dirty="0"/>
          </a:p>
        </p:txBody>
      </p:sp>
    </p:spTree>
    <p:extLst>
      <p:ext uri="{BB962C8B-B14F-4D97-AF65-F5344CB8AC3E}">
        <p14:creationId xmlns:p14="http://schemas.microsoft.com/office/powerpoint/2010/main" val="3132621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7D209-3A7F-4DF4-6393-0559AC3766BC}"/>
              </a:ext>
            </a:extLst>
          </p:cNvPr>
          <p:cNvSpPr>
            <a:spLocks noGrp="1"/>
          </p:cNvSpPr>
          <p:nvPr>
            <p:ph type="title"/>
          </p:nvPr>
        </p:nvSpPr>
        <p:spPr/>
        <p:txBody>
          <a:bodyPr>
            <a:normAutofit fontScale="90000"/>
          </a:bodyPr>
          <a:lstStyle/>
          <a:p>
            <a:r xmlns:a="http://schemas.openxmlformats.org/drawingml/2006/main">
              <a:rPr lang="uk" i="0" dirty="0">
                <a:latin typeface="Bahnschrift SemiBold" panose="020B0502040204020203" pitchFamily="34" charset="0"/>
              </a:rPr>
              <a:t>Які характеристики та навички успішних підприємців?</a:t>
            </a:r>
            <a:br xmlns:a="http://schemas.openxmlformats.org/drawingml/2006/main">
              <a:rPr lang="en-GB" b="0" i="0" dirty="0">
                <a:effectLst/>
                <a:latin typeface="Bahnschrift Light Condensed" panose="020B0502040204020203" pitchFamily="34" charset="0"/>
              </a:rPr>
            </a:br>
            <a:endParaRPr xmlns:a="http://schemas.openxmlformats.org/drawingml/2006/main" lang="en-GB" dirty="0"/>
          </a:p>
        </p:txBody>
      </p:sp>
      <p:sp>
        <p:nvSpPr>
          <p:cNvPr id="3" name="Content Placeholder 2">
            <a:extLst>
              <a:ext uri="{FF2B5EF4-FFF2-40B4-BE49-F238E27FC236}">
                <a16:creationId xmlns:a16="http://schemas.microsoft.com/office/drawing/2014/main" id="{5F1B3426-5115-F8B1-82F9-640794C9CD90}"/>
              </a:ext>
            </a:extLst>
          </p:cNvPr>
          <p:cNvSpPr>
            <a:spLocks noGrp="1"/>
          </p:cNvSpPr>
          <p:nvPr>
            <p:ph idx="1"/>
          </p:nvPr>
        </p:nvSpPr>
        <p:spPr>
          <a:xfrm>
            <a:off x="838200" y="1825625"/>
            <a:ext cx="7678271" cy="4351338"/>
          </a:xfrm>
        </p:spPr>
        <p:txBody>
          <a:bodyPr>
            <a:normAutofit fontScale="92500" lnSpcReduction="20000"/>
          </a:bodyPr>
          <a:lstStyle/>
          <a:p>
            <a:pPr xmlns:a="http://schemas.openxmlformats.org/drawingml/2006/main" algn="just"/>
            <a:r xmlns:a="http://schemas.openxmlformats.org/drawingml/2006/main">
              <a:rPr lang="uk" b="0" i="0" dirty="0">
                <a:effectLst/>
                <a:latin typeface="Bahnschrift Light Condensed" panose="020B0502040204020203" pitchFamily="34" charset="0"/>
              </a:rPr>
              <a:t>Успішні підприємці – це ті, хто може втілювати свої ідеї в реальність, долати труднощі та створювати цінність для себе та інших. Існує багато характеристик і навичок, які можуть допомогти підприємцям досягти своїх цілей, але деякі з найпоширеніших:</a:t>
            </a:r>
          </a:p>
          <a:p>
            <a:pPr xmlns:a="http://schemas.openxmlformats.org/drawingml/2006/main" algn="just">
              <a:buFont typeface="Arial" panose="020B0604020202020204" pitchFamily="34" charset="0"/>
              <a:buChar char="•"/>
            </a:pPr>
            <a:r xmlns:a="http://schemas.openxmlformats.org/drawingml/2006/main">
              <a:rPr lang="uk" b="1" i="0" dirty="0">
                <a:effectLst/>
                <a:latin typeface="Bahnschrift Light Condensed" panose="020B0502040204020203" pitchFamily="34" charset="0"/>
              </a:rPr>
              <a:t>Цікавість </a:t>
            </a:r>
            <a:r xmlns:a="http://schemas.openxmlformats.org/drawingml/2006/main">
              <a:rPr lang="uk" b="0" i="0" dirty="0">
                <a:effectLst/>
                <a:latin typeface="Bahnschrift Light Condensed" panose="020B0502040204020203" pitchFamily="34" charset="0"/>
              </a:rPr>
              <a:t>: підприємці завжди прагнуть дізнаватися нове, досліджувати нові можливості та задавати запитання, які кидають виклик статус-кво. </a:t>
            </a:r>
            <a:r xmlns:a="http://schemas.openxmlformats.org/drawingml/2006/main">
              <a:rPr lang="uk" dirty="0">
                <a:latin typeface="Bahnschrift Light Condensed" panose="020B0502040204020203" pitchFamily="34" charset="0"/>
              </a:rPr>
              <a:t>Вони не задовольняються тим, що вже знають, а прагнуть відкрити нові можливості та рішення </a:t>
            </a:r>
            <a:r xmlns:a="http://schemas.openxmlformats.org/drawingml/2006/main">
              <a:rPr lang="uk" b="0" i="0" dirty="0">
                <a:effectLst/>
                <a:latin typeface="Bahnschrift Light Condensed" panose="020B0502040204020203" pitchFamily="34" charset="0"/>
              </a:rPr>
              <a:t>.</a:t>
            </a:r>
          </a:p>
          <a:p>
            <a:pPr xmlns:a="http://schemas.openxmlformats.org/drawingml/2006/main" algn="just">
              <a:buFont typeface="Arial" panose="020B0604020202020204" pitchFamily="34" charset="0"/>
              <a:buChar char="•"/>
            </a:pPr>
            <a:r xmlns:a="http://schemas.openxmlformats.org/drawingml/2006/main">
              <a:rPr lang="uk" b="1" i="0" dirty="0">
                <a:effectLst/>
                <a:latin typeface="Bahnschrift Light Condensed" panose="020B0502040204020203" pitchFamily="34" charset="0"/>
              </a:rPr>
              <a:t>Креативність </a:t>
            </a:r>
            <a:r xmlns:a="http://schemas.openxmlformats.org/drawingml/2006/main">
              <a:rPr lang="uk" b="0" i="0" dirty="0">
                <a:effectLst/>
                <a:latin typeface="Bahnschrift Light Condensed" panose="020B0502040204020203" pitchFamily="34" charset="0"/>
              </a:rPr>
              <a:t>: підприємці здатні генерувати оригінальні та інноваційні ідеї, які можуть вирішити проблеми або задовольнити потреби клієнтів. </a:t>
            </a:r>
            <a:r xmlns:a="http://schemas.openxmlformats.org/drawingml/2006/main">
              <a:rPr lang="uk" dirty="0">
                <a:latin typeface="Bahnschrift Light Condensed" panose="020B0502040204020203" pitchFamily="34" charset="0"/>
              </a:rPr>
              <a:t>Вони не бояться мислити нестандартно, експериментувати з різними підходами та поєднувати наявні елементи по-новому </a:t>
            </a:r>
            <a:r xmlns:a="http://schemas.openxmlformats.org/drawingml/2006/main">
              <a:rPr lang="uk" b="0" i="0" dirty="0">
                <a:effectLst/>
                <a:latin typeface="Bahnschrift Light Condensed" panose="020B0502040204020203" pitchFamily="34" charset="0"/>
              </a:rPr>
              <a:t>.</a:t>
            </a:r>
          </a:p>
          <a:p>
            <a:endParaRPr lang="en-GB" dirty="0"/>
          </a:p>
        </p:txBody>
      </p:sp>
      <p:pic>
        <p:nvPicPr>
          <p:cNvPr id="5" name="Picture 4">
            <a:extLst>
              <a:ext uri="{FF2B5EF4-FFF2-40B4-BE49-F238E27FC236}">
                <a16:creationId xmlns:a16="http://schemas.microsoft.com/office/drawing/2014/main" id="{D35AD812-E16D-36E3-F865-1F797B20C1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6471" y="2554941"/>
            <a:ext cx="3340194" cy="2303929"/>
          </a:xfrm>
          <a:prstGeom prst="rect">
            <a:avLst/>
          </a:prstGeom>
          <a:ln>
            <a:noFill/>
          </a:ln>
          <a:effectLst>
            <a:softEdge rad="112500"/>
          </a:effectLst>
        </p:spPr>
      </p:pic>
    </p:spTree>
    <p:extLst>
      <p:ext uri="{BB962C8B-B14F-4D97-AF65-F5344CB8AC3E}">
        <p14:creationId xmlns:p14="http://schemas.microsoft.com/office/powerpoint/2010/main" val="632494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CE709-60AA-5CA1-922E-69670BA066D3}"/>
              </a:ext>
            </a:extLst>
          </p:cNvPr>
          <p:cNvSpPr>
            <a:spLocks noGrp="1"/>
          </p:cNvSpPr>
          <p:nvPr>
            <p:ph type="title"/>
          </p:nvPr>
        </p:nvSpPr>
        <p:spPr>
          <a:xfrm>
            <a:off x="838200" y="18255"/>
            <a:ext cx="10515600" cy="1325563"/>
          </a:xfrm>
        </p:spPr>
        <p:txBody>
          <a:bodyPr/>
          <a:lstStyle/>
          <a:p>
            <a:r xmlns:a="http://schemas.openxmlformats.org/drawingml/2006/main">
              <a:rPr lang="uk" i="0" dirty="0">
                <a:latin typeface="Bahnschrift SemiBold" panose="020B0502040204020203" pitchFamily="34" charset="0"/>
              </a:rPr>
              <a:t>Які характеристики та навички успішних підприємців?</a:t>
            </a:r>
            <a:endParaRPr xmlns:a="http://schemas.openxmlformats.org/drawingml/2006/main" lang="en-GB" dirty="0"/>
          </a:p>
        </p:txBody>
      </p:sp>
      <p:sp>
        <p:nvSpPr>
          <p:cNvPr id="3" name="Content Placeholder 2">
            <a:extLst>
              <a:ext uri="{FF2B5EF4-FFF2-40B4-BE49-F238E27FC236}">
                <a16:creationId xmlns:a16="http://schemas.microsoft.com/office/drawing/2014/main" id="{C46A6BCC-0FB9-B887-01E1-7377683C99DE}"/>
              </a:ext>
            </a:extLst>
          </p:cNvPr>
          <p:cNvSpPr>
            <a:spLocks noGrp="1"/>
          </p:cNvSpPr>
          <p:nvPr>
            <p:ph idx="1"/>
          </p:nvPr>
        </p:nvSpPr>
        <p:spPr/>
        <p:txBody>
          <a:bodyPr>
            <a:normAutofit fontScale="92500"/>
          </a:bodyPr>
          <a:lstStyle/>
          <a:p>
            <a:pPr xmlns:a="http://schemas.openxmlformats.org/drawingml/2006/main" algn="just">
              <a:buFont typeface="Arial" panose="020B0604020202020204" pitchFamily="34" charset="0"/>
              <a:buChar char="•"/>
            </a:pPr>
            <a:r xmlns:a="http://schemas.openxmlformats.org/drawingml/2006/main">
              <a:rPr lang="uk" b="1" i="0" dirty="0">
                <a:effectLst/>
                <a:latin typeface="Bahnschrift Light Condensed" panose="020B0502040204020203" pitchFamily="34" charset="0"/>
              </a:rPr>
              <a:t>Переконливість </a:t>
            </a:r>
            <a:r xmlns:a="http://schemas.openxmlformats.org/drawingml/2006/main">
              <a:rPr lang="uk" b="0" i="0" dirty="0">
                <a:effectLst/>
                <a:latin typeface="Bahnschrift Light Condensed" panose="020B0502040204020203" pitchFamily="34" charset="0"/>
              </a:rPr>
              <a:t>: підприємці здатні ефективно донести своє бачення та ціннісну пропозицію до різних зацікавлених сторін, таких як клієнти, інвестори, партнери та співробітники. </a:t>
            </a:r>
            <a:r xmlns:a="http://schemas.openxmlformats.org/drawingml/2006/main">
              <a:rPr lang="uk" dirty="0">
                <a:latin typeface="Bahnschrift Light Condensed" panose="020B0502040204020203" pitchFamily="34" charset="0"/>
              </a:rPr>
              <a:t>Вони можуть переконати інших підтримати їхнє підприємство, купити їхній продукт чи послугу або приєднатися до їх команди </a:t>
            </a:r>
            <a:r xmlns:a="http://schemas.openxmlformats.org/drawingml/2006/main">
              <a:rPr lang="uk" b="0" i="0" dirty="0">
                <a:effectLst/>
                <a:latin typeface="Bahnschrift Light Condensed" panose="020B0502040204020203" pitchFamily="34" charset="0"/>
              </a:rPr>
              <a:t>.</a:t>
            </a:r>
          </a:p>
          <a:p>
            <a:pPr xmlns:a="http://schemas.openxmlformats.org/drawingml/2006/main" algn="just">
              <a:buFont typeface="Arial" panose="020B0604020202020204" pitchFamily="34" charset="0"/>
              <a:buChar char="•"/>
            </a:pPr>
            <a:r xmlns:a="http://schemas.openxmlformats.org/drawingml/2006/main">
              <a:rPr lang="uk" b="1" i="0" dirty="0">
                <a:effectLst/>
                <a:latin typeface="Bahnschrift Light Condensed" panose="020B0502040204020203" pitchFamily="34" charset="0"/>
              </a:rPr>
              <a:t>Фокус </a:t>
            </a:r>
            <a:r xmlns:a="http://schemas.openxmlformats.org/drawingml/2006/main">
              <a:rPr lang="uk" b="0" i="0" dirty="0">
                <a:effectLst/>
                <a:latin typeface="Bahnschrift Light Condensed" panose="020B0502040204020203" pitchFamily="34" charset="0"/>
              </a:rPr>
              <a:t>: підприємці здатні зосередитися на своїх цілях і визначити пріоритети своїх завдань. Їх нелегко відволікти на несуттєві або дріб’язкові справи, але вони не відводять очей від виграшу. </a:t>
            </a:r>
            <a:r xmlns:a="http://schemas.openxmlformats.org/drawingml/2006/main">
              <a:rPr lang="uk" dirty="0">
                <a:latin typeface="Bahnschrift Light Condensed" panose="020B0502040204020203" pitchFamily="34" charset="0"/>
              </a:rPr>
              <a:t>Вони також здатні врівноважувати свою пристрасть із дисципліною та не згоріти або не втратити свою мету </a:t>
            </a:r>
            <a:r xmlns:a="http://schemas.openxmlformats.org/drawingml/2006/main">
              <a:rPr lang="uk" b="0" i="0" dirty="0">
                <a:effectLst/>
                <a:latin typeface="Bahnschrift Light Condensed" panose="020B0502040204020203" pitchFamily="34" charset="0"/>
              </a:rPr>
              <a:t>.</a:t>
            </a:r>
          </a:p>
          <a:p>
            <a:pPr xmlns:a="http://schemas.openxmlformats.org/drawingml/2006/main" algn="just">
              <a:buFont typeface="Arial" panose="020B0604020202020204" pitchFamily="34" charset="0"/>
              <a:buChar char="•"/>
            </a:pPr>
            <a:r xmlns:a="http://schemas.openxmlformats.org/drawingml/2006/main">
              <a:rPr lang="uk" b="1" i="0" dirty="0">
                <a:effectLst/>
                <a:latin typeface="Bahnschrift Light Condensed" panose="020B0502040204020203" pitchFamily="34" charset="0"/>
              </a:rPr>
              <a:t>Гнучкість </a:t>
            </a:r>
            <a:r xmlns:a="http://schemas.openxmlformats.org/drawingml/2006/main">
              <a:rPr lang="uk" b="0" i="0" dirty="0">
                <a:effectLst/>
                <a:latin typeface="Bahnschrift Light Condensed" panose="020B0502040204020203" pitchFamily="34" charset="0"/>
              </a:rPr>
              <a:t>: підприємці здатні адаптуватися до мінливих обставин і відгуків. Вони не жорсткі чи догматичні, але відкриті до нової інформації та перспектив. </a:t>
            </a:r>
            <a:r xmlns:a="http://schemas.openxmlformats.org/drawingml/2006/main">
              <a:rPr lang="uk" dirty="0">
                <a:latin typeface="Bahnschrift Light Condensed" panose="020B0502040204020203" pitchFamily="34" charset="0"/>
              </a:rPr>
              <a:t>Вони готові змінити свою стратегію, модифікувати свій продукт або скорегувати свою бізнес-модель, якщо це необхідно </a:t>
            </a:r>
            <a:r xmlns:a="http://schemas.openxmlformats.org/drawingml/2006/main">
              <a:rPr lang="uk" b="0" i="0" dirty="0">
                <a:effectLst/>
                <a:latin typeface="Bahnschrift Light Condensed" panose="020B0502040204020203" pitchFamily="34" charset="0"/>
              </a:rPr>
              <a:t>.</a:t>
            </a:r>
          </a:p>
          <a:p>
            <a:endParaRPr lang="en-GB" dirty="0"/>
          </a:p>
        </p:txBody>
      </p:sp>
    </p:spTree>
    <p:extLst>
      <p:ext uri="{BB962C8B-B14F-4D97-AF65-F5344CB8AC3E}">
        <p14:creationId xmlns:p14="http://schemas.microsoft.com/office/powerpoint/2010/main" val="3553831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0F6BC-49F9-06AA-38FA-CAFF8CDC8D3A}"/>
              </a:ext>
            </a:extLst>
          </p:cNvPr>
          <p:cNvSpPr>
            <a:spLocks noGrp="1"/>
          </p:cNvSpPr>
          <p:nvPr>
            <p:ph type="title"/>
          </p:nvPr>
        </p:nvSpPr>
        <p:spPr>
          <a:xfrm>
            <a:off x="838200" y="87219"/>
            <a:ext cx="10515600" cy="1325563"/>
          </a:xfrm>
        </p:spPr>
        <p:txBody>
          <a:bodyPr/>
          <a:lstStyle/>
          <a:p>
            <a:r xmlns:a="http://schemas.openxmlformats.org/drawingml/2006/main">
              <a:rPr lang="uk" i="0" dirty="0">
                <a:latin typeface="Bahnschrift SemiBold" panose="020B0502040204020203" pitchFamily="34" charset="0"/>
              </a:rPr>
              <a:t>Які характеристики та навички успішних підприємців?</a:t>
            </a:r>
            <a:endParaRPr xmlns:a="http://schemas.openxmlformats.org/drawingml/2006/main" lang="en-GB" dirty="0"/>
          </a:p>
        </p:txBody>
      </p:sp>
      <p:sp>
        <p:nvSpPr>
          <p:cNvPr id="3" name="Content Placeholder 2">
            <a:extLst>
              <a:ext uri="{FF2B5EF4-FFF2-40B4-BE49-F238E27FC236}">
                <a16:creationId xmlns:a16="http://schemas.microsoft.com/office/drawing/2014/main" id="{62D16721-0AC1-7463-5A58-04E982D72849}"/>
              </a:ext>
            </a:extLst>
          </p:cNvPr>
          <p:cNvSpPr>
            <a:spLocks noGrp="1"/>
          </p:cNvSpPr>
          <p:nvPr>
            <p:ph idx="1"/>
          </p:nvPr>
        </p:nvSpPr>
        <p:spPr>
          <a:xfrm>
            <a:off x="838200" y="1825625"/>
            <a:ext cx="7140388" cy="4351338"/>
          </a:xfrm>
        </p:spPr>
        <p:txBody>
          <a:bodyPr>
            <a:normAutofit fontScale="85000" lnSpcReduction="20000"/>
          </a:bodyPr>
          <a:lstStyle/>
          <a:p>
            <a:pPr xmlns:a="http://schemas.openxmlformats.org/drawingml/2006/main" algn="just">
              <a:buFont typeface="Arial" panose="020B0604020202020204" pitchFamily="34" charset="0"/>
              <a:buChar char="•"/>
            </a:pPr>
            <a:r xmlns:a="http://schemas.openxmlformats.org/drawingml/2006/main">
              <a:rPr lang="uk" b="1" i="0" dirty="0">
                <a:effectLst/>
                <a:latin typeface="Bahnschrift Light Condensed" panose="020B0502040204020203" pitchFamily="34" charset="0"/>
              </a:rPr>
              <a:t>Толерантність до ризику </a:t>
            </a:r>
            <a:r xmlns:a="http://schemas.openxmlformats.org/drawingml/2006/main">
              <a:rPr lang="uk" b="0" i="0" dirty="0">
                <a:effectLst/>
                <a:latin typeface="Bahnschrift Light Condensed" panose="020B0502040204020203" pitchFamily="34" charset="0"/>
              </a:rPr>
              <a:t>: підприємці здатні справлятися з невизначеністю та двозначністю. Вони не паралізовані страхом невдачі, але приймають її як можливість навчитися. </a:t>
            </a:r>
            <a:r xmlns:a="http://schemas.openxmlformats.org/drawingml/2006/main">
              <a:rPr lang="uk" dirty="0">
                <a:latin typeface="Bahnschrift Light Condensed" panose="020B0502040204020203" pitchFamily="34" charset="0"/>
              </a:rPr>
              <a:t>Вони також здатні керувати та зменшувати ризики, пов’язані з їх підприємством, і готуватися до різних сценаріїв </a:t>
            </a:r>
            <a:r xmlns:a="http://schemas.openxmlformats.org/drawingml/2006/main">
              <a:rPr lang="uk" b="0" i="0" dirty="0">
                <a:effectLst/>
                <a:latin typeface="Bahnschrift Light Condensed" panose="020B0502040204020203" pitchFamily="34" charset="0"/>
              </a:rPr>
              <a:t>.</a:t>
            </a:r>
          </a:p>
          <a:p>
            <a:pPr xmlns:a="http://schemas.openxmlformats.org/drawingml/2006/main" algn="just">
              <a:buFont typeface="Arial" panose="020B0604020202020204" pitchFamily="34" charset="0"/>
              <a:buChar char="•"/>
            </a:pPr>
            <a:r xmlns:a="http://schemas.openxmlformats.org/drawingml/2006/main">
              <a:rPr lang="uk" b="1" i="0" dirty="0">
                <a:effectLst/>
                <a:latin typeface="Bahnschrift Light Condensed" panose="020B0502040204020203" pitchFamily="34" charset="0"/>
              </a:rPr>
              <a:t>Стійкість </a:t>
            </a:r>
            <a:r xmlns:a="http://schemas.openxmlformats.org/drawingml/2006/main">
              <a:rPr lang="uk" b="0" i="0" dirty="0">
                <a:effectLst/>
                <a:latin typeface="Bahnschrift Light Condensed" panose="020B0502040204020203" pitchFamily="34" charset="0"/>
              </a:rPr>
              <a:t>: підприємці здатні відновлюватися після невдач і викликів. Труднощі їх не знеохочують, а мотивують. </a:t>
            </a:r>
            <a:r xmlns:a="http://schemas.openxmlformats.org/drawingml/2006/main">
              <a:rPr lang="uk" dirty="0">
                <a:latin typeface="Bahnschrift Light Condensed" panose="020B0502040204020203" pitchFamily="34" charset="0"/>
              </a:rPr>
              <a:t>Вони також можуть вчитися на своїх помилках і покращувати свою продуктивність і результати </a:t>
            </a:r>
            <a:r xmlns:a="http://schemas.openxmlformats.org/drawingml/2006/main">
              <a:rPr lang="uk" b="0" i="0" dirty="0">
                <a:effectLst/>
                <a:latin typeface="Bahnschrift Light Condensed" panose="020B0502040204020203" pitchFamily="34" charset="0"/>
              </a:rPr>
              <a:t>.</a:t>
            </a:r>
          </a:p>
          <a:p>
            <a:pPr xmlns:a="http://schemas.openxmlformats.org/drawingml/2006/main" algn="just"/>
            <a:r xmlns:a="http://schemas.openxmlformats.org/drawingml/2006/main">
              <a:rPr lang="uk" b="0" i="0" dirty="0">
                <a:effectLst/>
                <a:latin typeface="Bahnschrift Light Condensed" panose="020B0502040204020203" pitchFamily="34" charset="0"/>
              </a:rPr>
              <a:t>Це деякі характеристики та навички успішних підприємців, але вони не є вичерпними чи виключними. Різні підприємці можуть мати різні сильні та слабкі сторони та з часом можуть розвивати свої навички. Найважливішим </a:t>
            </a:r>
            <a:r xmlns:a="http://schemas.openxmlformats.org/drawingml/2006/main">
              <a:rPr lang="uk" b="1" i="1" dirty="0">
                <a:effectLst/>
                <a:latin typeface="Bahnschrift Light Condensed" panose="020B0502040204020203" pitchFamily="34" charset="0"/>
              </a:rPr>
              <a:t>є мислення про зростання та бажання вчитися та вдосконалюватися </a:t>
            </a:r>
            <a:r xmlns:a="http://schemas.openxmlformats.org/drawingml/2006/main">
              <a:rPr lang="uk" b="0" i="0" dirty="0">
                <a:effectLst/>
                <a:latin typeface="Bahnschrift Light Condensed" panose="020B0502040204020203" pitchFamily="34" charset="0"/>
              </a:rPr>
              <a:t>.</a:t>
            </a:r>
          </a:p>
          <a:p>
            <a:endParaRPr lang="en-GB" dirty="0"/>
          </a:p>
        </p:txBody>
      </p:sp>
      <p:pic>
        <p:nvPicPr>
          <p:cNvPr id="5" name="Picture 4">
            <a:extLst>
              <a:ext uri="{FF2B5EF4-FFF2-40B4-BE49-F238E27FC236}">
                <a16:creationId xmlns:a16="http://schemas.microsoft.com/office/drawing/2014/main" id="{474AFD31-3090-7DD4-1C7C-08245FC7D9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0634" y="2231285"/>
            <a:ext cx="3263154" cy="2650406"/>
          </a:xfrm>
          <a:prstGeom prst="rect">
            <a:avLst/>
          </a:prstGeom>
          <a:ln>
            <a:noFill/>
          </a:ln>
          <a:effectLst>
            <a:softEdge rad="112500"/>
          </a:effectLst>
        </p:spPr>
      </p:pic>
    </p:spTree>
    <p:extLst>
      <p:ext uri="{BB962C8B-B14F-4D97-AF65-F5344CB8AC3E}">
        <p14:creationId xmlns:p14="http://schemas.microsoft.com/office/powerpoint/2010/main" val="541288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A01FF-6472-745D-749A-769FDE920071}"/>
              </a:ext>
            </a:extLst>
          </p:cNvPr>
          <p:cNvSpPr>
            <a:spLocks noGrp="1"/>
          </p:cNvSpPr>
          <p:nvPr>
            <p:ph type="title"/>
          </p:nvPr>
        </p:nvSpPr>
        <p:spPr>
          <a:xfrm>
            <a:off x="838200" y="18255"/>
            <a:ext cx="10515600" cy="1325563"/>
          </a:xfrm>
        </p:spPr>
        <p:txBody>
          <a:bodyPr>
            <a:normAutofit/>
          </a:bodyPr>
          <a:lstStyle/>
          <a:p>
            <a:r xmlns:a="http://schemas.openxmlformats.org/drawingml/2006/main">
              <a:rPr lang="uk" i="0" dirty="0">
                <a:latin typeface="Bahnschrift SemiBold" panose="020B0502040204020203" pitchFamily="34" charset="0"/>
              </a:rPr>
              <a:t>Як розробити та протестувати бізнес-модель для нового підприємства?</a:t>
            </a:r>
            <a:endParaRPr xmlns:a="http://schemas.openxmlformats.org/drawingml/2006/main" lang="en-GB" dirty="0">
              <a:latin typeface="Bahnschrift SemiBold" panose="020B0502040204020203" pitchFamily="34" charset="0"/>
            </a:endParaRPr>
          </a:p>
        </p:txBody>
      </p:sp>
      <p:sp>
        <p:nvSpPr>
          <p:cNvPr id="3" name="Content Placeholder 2">
            <a:extLst>
              <a:ext uri="{FF2B5EF4-FFF2-40B4-BE49-F238E27FC236}">
                <a16:creationId xmlns:a16="http://schemas.microsoft.com/office/drawing/2014/main" id="{A5EF6221-815F-FE43-B48E-1E4AAC7D5D21}"/>
              </a:ext>
            </a:extLst>
          </p:cNvPr>
          <p:cNvSpPr>
            <a:spLocks noGrp="1"/>
          </p:cNvSpPr>
          <p:nvPr>
            <p:ph idx="1"/>
          </p:nvPr>
        </p:nvSpPr>
        <p:spPr/>
        <p:txBody>
          <a:bodyPr>
            <a:normAutofit/>
          </a:bodyPr>
          <a:lstStyle/>
          <a:p>
            <a:pPr xmlns:a="http://schemas.openxmlformats.org/drawingml/2006/main" algn="just"/>
            <a:r xmlns:a="http://schemas.openxmlformats.org/drawingml/2006/main">
              <a:rPr lang="uk" b="0" i="0" dirty="0">
                <a:effectLst/>
                <a:latin typeface="Bahnschrift Light Condensed" panose="020B0502040204020203" pitchFamily="34" charset="0"/>
              </a:rPr>
              <a:t>Розробка та тестування бізнес-моделі для нового підприємства – це процес, який передбачає визначення та перевірку ключових аспектів вашої ціннісної пропозиції, сегментів клієнтів, потоків доходів, структури витрат і конкурентної переваги. Існують різні методи та рамки, які можуть допомогти вам це зробити, наприклад:</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Полотно бізнес-моделі, яке є інструментом, який допомагає вам описати, проаналізувати та спроектувати свою бізнес-модель у структурований спосіб. </a:t>
            </a:r>
            <a:r xmlns:a="http://schemas.openxmlformats.org/drawingml/2006/main">
              <a:rPr lang="uk" dirty="0">
                <a:latin typeface="Bahnschrift Light Condensed" panose="020B0502040204020203" pitchFamily="34" charset="0"/>
              </a:rPr>
              <a:t>Він складається з дев’яти будівельних блоків, які охоплюють ключові аспекти вашої ціннісної пропозиції, клієнтів, каналів, потоків доходів, структури витрат, ключових ресурсів, ключових видів діяльності, ключових партнерств і конкурентних переваг </a:t>
            </a:r>
            <a:r xmlns:a="http://schemas.openxmlformats.org/drawingml/2006/main">
              <a:rPr lang="uk" b="0" i="0" dirty="0">
                <a:effectLst/>
                <a:latin typeface="Bahnschrift Light Condensed" panose="020B0502040204020203" pitchFamily="34" charset="0"/>
              </a:rPr>
              <a:t>.</a:t>
            </a:r>
          </a:p>
          <a:p>
            <a:endParaRPr lang="en-GB" dirty="0"/>
          </a:p>
        </p:txBody>
      </p:sp>
    </p:spTree>
    <p:extLst>
      <p:ext uri="{BB962C8B-B14F-4D97-AF65-F5344CB8AC3E}">
        <p14:creationId xmlns:p14="http://schemas.microsoft.com/office/powerpoint/2010/main" val="2253408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F71F2-3B28-B1A9-EDF2-4476B3148BFE}"/>
              </a:ext>
            </a:extLst>
          </p:cNvPr>
          <p:cNvSpPr>
            <a:spLocks noGrp="1"/>
          </p:cNvSpPr>
          <p:nvPr>
            <p:ph type="title"/>
          </p:nvPr>
        </p:nvSpPr>
        <p:spPr>
          <a:xfrm>
            <a:off x="838200" y="-74146"/>
            <a:ext cx="10515600" cy="1325563"/>
          </a:xfrm>
        </p:spPr>
        <p:txBody>
          <a:bodyPr/>
          <a:lstStyle/>
          <a:p>
            <a:r xmlns:a="http://schemas.openxmlformats.org/drawingml/2006/main">
              <a:rPr lang="uk" i="0" dirty="0">
                <a:latin typeface="Bahnschrift SemiBold" panose="020B0502040204020203" pitchFamily="34" charset="0"/>
              </a:rPr>
              <a:t>Як розробити та протестувати бізнес-модель для нового підприємства?</a:t>
            </a:r>
            <a:endParaRPr xmlns:a="http://schemas.openxmlformats.org/drawingml/2006/main" lang="en-GB" dirty="0"/>
          </a:p>
        </p:txBody>
      </p:sp>
      <p:sp>
        <p:nvSpPr>
          <p:cNvPr id="3" name="Content Placeholder 2">
            <a:extLst>
              <a:ext uri="{FF2B5EF4-FFF2-40B4-BE49-F238E27FC236}">
                <a16:creationId xmlns:a16="http://schemas.microsoft.com/office/drawing/2014/main" id="{CC393E96-739B-5BA9-0071-7341F64CCA23}"/>
              </a:ext>
            </a:extLst>
          </p:cNvPr>
          <p:cNvSpPr>
            <a:spLocks noGrp="1"/>
          </p:cNvSpPr>
          <p:nvPr>
            <p:ph idx="1"/>
          </p:nvPr>
        </p:nvSpPr>
        <p:spPr>
          <a:xfrm>
            <a:off x="838200" y="1825625"/>
            <a:ext cx="7292788" cy="4351338"/>
          </a:xfrm>
        </p:spPr>
        <p:txBody>
          <a:bodyPr/>
          <a:lstStyle/>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Підхід ощадливого стартапу, який є методологією, яка наголошує на експериментуванні, відгуках клієнтів та ітеративному навчанні. </a:t>
            </a:r>
            <a:r xmlns:a="http://schemas.openxmlformats.org/drawingml/2006/main">
              <a:rPr lang="uk" dirty="0">
                <a:latin typeface="Bahnschrift Light Condensed" panose="020B0502040204020203" pitchFamily="34" charset="0"/>
              </a:rPr>
              <a:t>Це допоможе вам перевірити свої припущення та підтвердити свою бізнес-ідею, перш ніж вкладати занадто багато часу та грошей </a:t>
            </a:r>
            <a:r xmlns:a="http://schemas.openxmlformats.org/drawingml/2006/main">
              <a:rPr lang="uk" b="0" i="0" dirty="0">
                <a:effectLst/>
                <a:latin typeface="Bahnschrift Light Condensed" panose="020B0502040204020203" pitchFamily="34" charset="0"/>
              </a:rPr>
              <a:t>.</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Процес розвитку підприємства, який є покроковим посібником, який допоможе вам створити компанію на основі інтелектуальної власності університету. </a:t>
            </a:r>
            <a:r xmlns:a="http://schemas.openxmlformats.org/drawingml/2006/main">
              <a:rPr lang="uk" dirty="0">
                <a:latin typeface="Bahnschrift Light Condensed" panose="020B0502040204020203" pitchFamily="34" charset="0"/>
              </a:rPr>
              <a:t>Він включає такі етапи, як оцінка можливостей, бізнес-планування, формування команди, фінансування та запуск </a:t>
            </a:r>
            <a:r xmlns:a="http://schemas.openxmlformats.org/drawingml/2006/main">
              <a:rPr lang="uk" b="0" i="0" dirty="0">
                <a:effectLst/>
                <a:latin typeface="Bahnschrift Light Condensed" panose="020B0502040204020203" pitchFamily="34" charset="0"/>
              </a:rPr>
              <a:t>.</a:t>
            </a:r>
          </a:p>
          <a:p>
            <a:endParaRPr lang="en-GB" dirty="0"/>
          </a:p>
        </p:txBody>
      </p:sp>
      <p:pic>
        <p:nvPicPr>
          <p:cNvPr id="5" name="Picture 4">
            <a:extLst>
              <a:ext uri="{FF2B5EF4-FFF2-40B4-BE49-F238E27FC236}">
                <a16:creationId xmlns:a16="http://schemas.microsoft.com/office/drawing/2014/main" id="{DC8AB66C-2E0E-E160-AD76-F4DC740A929B}"/>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381205" y="2223247"/>
            <a:ext cx="3362882" cy="3281082"/>
          </a:xfrm>
          <a:prstGeom prst="rect">
            <a:avLst/>
          </a:prstGeom>
          <a:ln>
            <a:noFill/>
          </a:ln>
          <a:effectLst>
            <a:softEdge rad="112500"/>
          </a:effectLst>
        </p:spPr>
      </p:pic>
    </p:spTree>
    <p:extLst>
      <p:ext uri="{BB962C8B-B14F-4D97-AF65-F5344CB8AC3E}">
        <p14:creationId xmlns:p14="http://schemas.microsoft.com/office/powerpoint/2010/main" val="952384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6635-B9FB-E030-ECC1-58C079E7C2A8}"/>
              </a:ext>
            </a:extLst>
          </p:cNvPr>
          <p:cNvSpPr>
            <a:spLocks noGrp="1"/>
          </p:cNvSpPr>
          <p:nvPr>
            <p:ph type="title"/>
          </p:nvPr>
        </p:nvSpPr>
        <p:spPr>
          <a:xfrm>
            <a:off x="838200" y="18255"/>
            <a:ext cx="10515600" cy="1325563"/>
          </a:xfrm>
        </p:spPr>
        <p:txBody>
          <a:bodyPr/>
          <a:lstStyle/>
          <a:p>
            <a:r xmlns:a="http://schemas.openxmlformats.org/drawingml/2006/main">
              <a:rPr lang="uk" i="0" dirty="0">
                <a:latin typeface="Bahnschrift SemiBold" panose="020B0502040204020203" pitchFamily="34" charset="0"/>
              </a:rPr>
              <a:t>Як розробити та протестувати бізнес-модель для нового підприємства?</a:t>
            </a:r>
            <a:endParaRPr xmlns:a="http://schemas.openxmlformats.org/drawingml/2006/main" lang="en-GB" dirty="0"/>
          </a:p>
        </p:txBody>
      </p:sp>
      <p:sp>
        <p:nvSpPr>
          <p:cNvPr id="3" name="Content Placeholder 2">
            <a:extLst>
              <a:ext uri="{FF2B5EF4-FFF2-40B4-BE49-F238E27FC236}">
                <a16:creationId xmlns:a16="http://schemas.microsoft.com/office/drawing/2014/main" id="{EB11EA65-AFB3-F5D4-4F9F-A312A2E031D8}"/>
              </a:ext>
            </a:extLst>
          </p:cNvPr>
          <p:cNvSpPr>
            <a:spLocks noGrp="1"/>
          </p:cNvSpPr>
          <p:nvPr>
            <p:ph idx="1"/>
          </p:nvPr>
        </p:nvSpPr>
        <p:spPr/>
        <p:txBody>
          <a:bodyPr>
            <a:normAutofit/>
          </a:bodyPr>
          <a:lstStyle/>
          <a:p>
            <a:pPr xmlns:a="http://schemas.openxmlformats.org/drawingml/2006/main" algn="just"/>
            <a:r xmlns:a="http://schemas.openxmlformats.org/drawingml/2006/main">
              <a:rPr lang="uk" b="0" i="0" dirty="0">
                <a:effectLst/>
                <a:latin typeface="Bahnschrift Light Condensed" panose="020B0502040204020203" pitchFamily="34" charset="0"/>
              </a:rPr>
              <a:t>Щоб розробити та перевірити бізнес-модель для нового підприємства, вам потрібно виконати такі загальні кроки:</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Визначте та оцініть проблему або потребу, яку ваш продукт або послуга має вирішити або задовольнити для ваших цільових клієнтів. Проведіть первинне та вторинне дослідження, щоб зібрати релевантні дані та інформацію про ваш ринок, сегменти споживачів, конкурентів, галузеві тенденції та передовий досвід.</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Створіть і вдосконаліть свою ціннісну пропозицію, яка є чітким і лаконічним твердженням, яке описує, як ваш продукт або послуга створює цінність для ваших клієнтів і чому вони повинні вибрати вас, а не ваших конкурентів. Використовуйте такі інструменти, як канва ціннісних пропозицій або теорія робіт, які необхідно виконати, щоб допомогти вам у цьому кроці.</a:t>
            </a:r>
          </a:p>
          <a:p>
            <a:endParaRPr lang="en-GB" dirty="0"/>
          </a:p>
        </p:txBody>
      </p:sp>
    </p:spTree>
    <p:extLst>
      <p:ext uri="{BB962C8B-B14F-4D97-AF65-F5344CB8AC3E}">
        <p14:creationId xmlns:p14="http://schemas.microsoft.com/office/powerpoint/2010/main" val="3630568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987E-7F92-2578-B603-8F27FA843621}"/>
              </a:ext>
            </a:extLst>
          </p:cNvPr>
          <p:cNvSpPr>
            <a:spLocks noGrp="1"/>
          </p:cNvSpPr>
          <p:nvPr>
            <p:ph type="title"/>
          </p:nvPr>
        </p:nvSpPr>
        <p:spPr>
          <a:xfrm>
            <a:off x="838200" y="96184"/>
            <a:ext cx="10515600" cy="1325563"/>
          </a:xfrm>
        </p:spPr>
        <p:txBody>
          <a:bodyPr/>
          <a:lstStyle/>
          <a:p>
            <a:r xmlns:a="http://schemas.openxmlformats.org/drawingml/2006/main">
              <a:rPr lang="uk" i="0" dirty="0">
                <a:latin typeface="Bahnschrift SemiBold" panose="020B0502040204020203" pitchFamily="34" charset="0"/>
              </a:rPr>
              <a:t>Як розробити та протестувати бізнес-модель для нового підприємства?</a:t>
            </a:r>
            <a:endParaRPr xmlns:a="http://schemas.openxmlformats.org/drawingml/2006/main" lang="en-GB" dirty="0"/>
          </a:p>
        </p:txBody>
      </p:sp>
      <p:sp>
        <p:nvSpPr>
          <p:cNvPr id="3" name="Content Placeholder 2">
            <a:extLst>
              <a:ext uri="{FF2B5EF4-FFF2-40B4-BE49-F238E27FC236}">
                <a16:creationId xmlns:a16="http://schemas.microsoft.com/office/drawing/2014/main" id="{E839BE03-EC5D-B741-0B23-24D854E20E7F}"/>
              </a:ext>
            </a:extLst>
          </p:cNvPr>
          <p:cNvSpPr>
            <a:spLocks noGrp="1"/>
          </p:cNvSpPr>
          <p:nvPr>
            <p:ph idx="1"/>
          </p:nvPr>
        </p:nvSpPr>
        <p:spPr>
          <a:xfrm>
            <a:off x="838200" y="1825625"/>
            <a:ext cx="6925235" cy="4351338"/>
          </a:xfrm>
        </p:spPr>
        <p:txBody>
          <a:bodyPr>
            <a:normAutofit fontScale="92500" lnSpcReduction="10000"/>
          </a:bodyPr>
          <a:lstStyle/>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Виберіть свою модель доходу, яка є способом отримання доходу від вашого продукту чи послуги. Враховуйте такі фактори, як структура витрат, цінова стратегія, готовність клієнтів платити та ринковий попит. Деякі з поширених моделей доходу: підписка, безкоштовна плата, реклама, комісія, ліцензування та прямі продажі.</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Розробіть і протестуйте свою бізнес-модель за допомогою полотна бізнес-моделі або подібного інструменту. Заповніть дев’ять будівельних блоків своїми припущеннями та гіпотезами, а потім перевірте їх за допомогою експериментів і відгуків клієнтів. Використовуйте підхід ощадливого стартапу або подібну методологію, щоб допомогти вам у цьому кроці. Ітеруйте та змінюйте свою бізнес-модель за потреби на основі ваших знань і результатів.</a:t>
            </a:r>
          </a:p>
          <a:p>
            <a:endParaRPr lang="en-GB" dirty="0"/>
          </a:p>
        </p:txBody>
      </p:sp>
      <p:pic>
        <p:nvPicPr>
          <p:cNvPr id="5" name="Picture 4">
            <a:extLst>
              <a:ext uri="{FF2B5EF4-FFF2-40B4-BE49-F238E27FC236}">
                <a16:creationId xmlns:a16="http://schemas.microsoft.com/office/drawing/2014/main" id="{0FA62EC7-ED22-76BC-E353-1ED0270C2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2985" y="2896150"/>
            <a:ext cx="3380815" cy="2210288"/>
          </a:xfrm>
          <a:prstGeom prst="rect">
            <a:avLst/>
          </a:prstGeom>
          <a:ln>
            <a:noFill/>
          </a:ln>
          <a:effectLst>
            <a:softEdge rad="112500"/>
          </a:effectLst>
        </p:spPr>
      </p:pic>
    </p:spTree>
    <p:extLst>
      <p:ext uri="{BB962C8B-B14F-4D97-AF65-F5344CB8AC3E}">
        <p14:creationId xmlns:p14="http://schemas.microsoft.com/office/powerpoint/2010/main" val="140626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FEAD5-1A46-F4C7-C46D-E3A108146FCA}"/>
              </a:ext>
            </a:extLst>
          </p:cNvPr>
          <p:cNvSpPr>
            <a:spLocks noGrp="1"/>
          </p:cNvSpPr>
          <p:nvPr>
            <p:ph type="title"/>
          </p:nvPr>
        </p:nvSpPr>
        <p:spPr>
          <a:xfrm>
            <a:off x="838200" y="18255"/>
            <a:ext cx="10515600" cy="1325563"/>
          </a:xfrm>
        </p:spPr>
        <p:txBody>
          <a:bodyPr/>
          <a:lstStyle/>
          <a:p>
            <a:r xmlns:a="http://schemas.openxmlformats.org/drawingml/2006/main">
              <a:rPr lang="uk" i="0" dirty="0">
                <a:latin typeface="Bahnschrift SemiBold" panose="020B0502040204020203" pitchFamily="34" charset="0"/>
              </a:rPr>
              <a:t>Як розробити та протестувати бізнес-модель для нового підприємства?</a:t>
            </a:r>
            <a:endParaRPr xmlns:a="http://schemas.openxmlformats.org/drawingml/2006/main" lang="en-GB" dirty="0"/>
          </a:p>
        </p:txBody>
      </p:sp>
      <p:sp>
        <p:nvSpPr>
          <p:cNvPr id="3" name="Content Placeholder 2">
            <a:extLst>
              <a:ext uri="{FF2B5EF4-FFF2-40B4-BE49-F238E27FC236}">
                <a16:creationId xmlns:a16="http://schemas.microsoft.com/office/drawing/2014/main" id="{2CA327BC-0514-221A-3FDD-44C276061D54}"/>
              </a:ext>
            </a:extLst>
          </p:cNvPr>
          <p:cNvSpPr>
            <a:spLocks noGrp="1"/>
          </p:cNvSpPr>
          <p:nvPr>
            <p:ph idx="1"/>
          </p:nvPr>
        </p:nvSpPr>
        <p:spPr/>
        <p:txBody>
          <a:bodyPr/>
          <a:lstStyle/>
          <a:p>
            <a:pPr xmlns:a="http://schemas.openxmlformats.org/drawingml/2006/main" algn="just"/>
            <a:r xmlns:a="http://schemas.openxmlformats.org/drawingml/2006/main">
              <a:rPr lang="uk" b="0" i="0" dirty="0">
                <a:effectLst/>
                <a:latin typeface="Bahnschrift Light Condensed" panose="020B0502040204020203" pitchFamily="34" charset="0"/>
              </a:rPr>
              <a:t>Ефективно повідомляйте про свою бізнес-модель різним зацікавленим сторонам, таким як клієнти, інвестори, партнери та співробітники.</a:t>
            </a:r>
          </a:p>
          <a:p>
            <a:pPr xmlns:a="http://schemas.openxmlformats.org/drawingml/2006/main" algn="just"/>
            <a:r xmlns:a="http://schemas.openxmlformats.org/drawingml/2006/main">
              <a:rPr lang="uk" b="0" i="0" dirty="0">
                <a:effectLst/>
                <a:latin typeface="Bahnschrift Light Condensed" panose="020B0502040204020203" pitchFamily="34" charset="0"/>
              </a:rPr>
              <a:t>Використовуйте такі інструменти, як історія бізнес-моделі або презентація, щоб допомогти вам у цьому кроці.</a:t>
            </a:r>
          </a:p>
          <a:p>
            <a:pPr xmlns:a="http://schemas.openxmlformats.org/drawingml/2006/main" algn="just"/>
            <a:r xmlns:a="http://schemas.openxmlformats.org/drawingml/2006/main">
              <a:rPr lang="uk" b="0" i="0" dirty="0">
                <a:effectLst/>
                <a:latin typeface="Bahnschrift Light Condensed" panose="020B0502040204020203" pitchFamily="34" charset="0"/>
              </a:rPr>
              <a:t>Підкресліть свою ціннісну пропозицію, ринкові можливості, конкурентні переваги та фінансові прогнози.</a:t>
            </a:r>
          </a:p>
          <a:p>
            <a:endParaRPr lang="en-GB" dirty="0"/>
          </a:p>
        </p:txBody>
      </p:sp>
    </p:spTree>
    <p:extLst>
      <p:ext uri="{BB962C8B-B14F-4D97-AF65-F5344CB8AC3E}">
        <p14:creationId xmlns:p14="http://schemas.microsoft.com/office/powerpoint/2010/main" val="3100932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5B96C-1235-7EEA-51A1-3E1D273D6D2B}"/>
              </a:ext>
            </a:extLst>
          </p:cNvPr>
          <p:cNvSpPr>
            <a:spLocks noGrp="1"/>
          </p:cNvSpPr>
          <p:nvPr>
            <p:ph type="title"/>
          </p:nvPr>
        </p:nvSpPr>
        <p:spPr/>
        <p:txBody>
          <a:bodyPr>
            <a:normAutofit fontScale="90000"/>
          </a:bodyPr>
          <a:lstStyle/>
          <a:p>
            <a:r xmlns:a="http://schemas.openxmlformats.org/drawingml/2006/main">
              <a:rPr lang="uk" i="0" dirty="0">
                <a:latin typeface="Bahnschrift SemiBold" panose="020B0502040204020203" pitchFamily="34" charset="0"/>
              </a:rPr>
              <a:t>Які джерела та методи фінансування підприємницької діяльності?</a:t>
            </a:r>
            <a:br xmlns:a="http://schemas.openxmlformats.org/drawingml/2006/main">
              <a:rPr lang="en-GB" b="0" i="0" dirty="0">
                <a:effectLst/>
                <a:latin typeface="Bahnschrift Light Condensed" panose="020B0502040204020203" pitchFamily="34" charset="0"/>
              </a:rPr>
            </a:br>
            <a:endParaRPr xmlns:a="http://schemas.openxmlformats.org/drawingml/2006/main" lang="en-GB" dirty="0"/>
          </a:p>
        </p:txBody>
      </p:sp>
      <p:sp>
        <p:nvSpPr>
          <p:cNvPr id="3" name="Content Placeholder 2">
            <a:extLst>
              <a:ext uri="{FF2B5EF4-FFF2-40B4-BE49-F238E27FC236}">
                <a16:creationId xmlns:a16="http://schemas.microsoft.com/office/drawing/2014/main" id="{B04875E0-EF81-AD41-4A33-B03C0A877E91}"/>
              </a:ext>
            </a:extLst>
          </p:cNvPr>
          <p:cNvSpPr>
            <a:spLocks noGrp="1"/>
          </p:cNvSpPr>
          <p:nvPr>
            <p:ph idx="1"/>
          </p:nvPr>
        </p:nvSpPr>
        <p:spPr>
          <a:xfrm>
            <a:off x="838200" y="1825625"/>
            <a:ext cx="7400365" cy="4351338"/>
          </a:xfrm>
        </p:spPr>
        <p:txBody>
          <a:bodyPr>
            <a:normAutofit fontScale="92500" lnSpcReduction="10000"/>
          </a:bodyPr>
          <a:lstStyle/>
          <a:p>
            <a:pPr xmlns:a="http://schemas.openxmlformats.org/drawingml/2006/main" algn="just"/>
            <a:r xmlns:a="http://schemas.openxmlformats.org/drawingml/2006/main">
              <a:rPr lang="uk" b="0" i="0" dirty="0">
                <a:effectLst/>
                <a:latin typeface="Bahnschrift Light Condensed" panose="020B0502040204020203" pitchFamily="34" charset="0"/>
              </a:rPr>
              <a:t>Фінансування підприємницької діяльності є критичною проблемою для багатьох підприємців, особливо на ранніх етапах розвитку їхнього бізнесу. Існують різні джерела та методи фінансування, які підприємці можуть використовувати для фінансування своїх підприємств, залежно від стадії, галузі та стратегії. Деякі з найпоширеніших:</a:t>
            </a:r>
          </a:p>
          <a:p>
            <a:pPr xmlns:a="http://schemas.openxmlformats.org/drawingml/2006/main" algn="just">
              <a:buFont typeface="Arial" panose="020B0604020202020204" pitchFamily="34" charset="0"/>
              <a:buChar char="•"/>
            </a:pPr>
            <a:r xmlns:a="http://schemas.openxmlformats.org/drawingml/2006/main">
              <a:rPr lang="uk" b="1" i="0" dirty="0">
                <a:effectLst/>
                <a:latin typeface="Bahnschrift Light Condensed" panose="020B0502040204020203" pitchFamily="34" charset="0"/>
              </a:rPr>
              <a:t>Особисті інвестиції або особисті заощадження </a:t>
            </a:r>
            <a:r xmlns:a="http://schemas.openxmlformats.org/drawingml/2006/main">
              <a:rPr lang="uk" b="0" i="0" dirty="0">
                <a:effectLst/>
                <a:latin typeface="Bahnschrift Light Condensed" panose="020B0502040204020203" pitchFamily="34" charset="0"/>
              </a:rPr>
              <a:t>: це найпростіше та найпоширеніше джерело фінансування для підприємців, які використовують власні гроші чи активи для відкриття або розвитку свого бізнесу. Це може включати ощадні рахунки, кредитні картки, позики під нерухомість або особисті позики від друзів чи родини. </a:t>
            </a:r>
            <a:r xmlns:a="http://schemas.openxmlformats.org/drawingml/2006/main">
              <a:rPr lang="uk" dirty="0">
                <a:latin typeface="Bahnschrift Light Condensed" panose="020B0502040204020203" pitchFamily="34" charset="0"/>
              </a:rPr>
              <a:t>Перевага цього методу полягає в тому, що він простий і швидкий, але він також передбачає високий ступінь особистого ризику та обмежені ресурси </a:t>
            </a:r>
            <a:r xmlns:a="http://schemas.openxmlformats.org/drawingml/2006/main">
              <a:rPr lang="uk" b="0" i="0" dirty="0">
                <a:effectLst/>
                <a:latin typeface="Bahnschrift Light Condensed" panose="020B0502040204020203" pitchFamily="34" charset="0"/>
              </a:rPr>
              <a:t>.</a:t>
            </a:r>
          </a:p>
          <a:p>
            <a:endParaRPr lang="en-GB" dirty="0"/>
          </a:p>
        </p:txBody>
      </p:sp>
      <p:pic>
        <p:nvPicPr>
          <p:cNvPr id="5" name="Picture 4">
            <a:extLst>
              <a:ext uri="{FF2B5EF4-FFF2-40B4-BE49-F238E27FC236}">
                <a16:creationId xmlns:a16="http://schemas.microsoft.com/office/drawing/2014/main" id="{8DCD7E2B-E162-53A3-279D-C92BD2F7ED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1441" y="2918525"/>
            <a:ext cx="3251373" cy="2165537"/>
          </a:xfrm>
          <a:prstGeom prst="rect">
            <a:avLst/>
          </a:prstGeom>
          <a:ln>
            <a:noFill/>
          </a:ln>
          <a:effectLst>
            <a:softEdge rad="112500"/>
          </a:effectLst>
        </p:spPr>
      </p:pic>
    </p:spTree>
    <p:extLst>
      <p:ext uri="{BB962C8B-B14F-4D97-AF65-F5344CB8AC3E}">
        <p14:creationId xmlns:p14="http://schemas.microsoft.com/office/powerpoint/2010/main" val="4163505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855B2-33EF-E196-A1F8-E567B03A9D6B}"/>
              </a:ext>
            </a:extLst>
          </p:cNvPr>
          <p:cNvSpPr>
            <a:spLocks noGrp="1"/>
          </p:cNvSpPr>
          <p:nvPr>
            <p:ph type="title"/>
          </p:nvPr>
        </p:nvSpPr>
        <p:spPr/>
        <p:txBody>
          <a:bodyPr/>
          <a:lstStyle/>
          <a:p>
            <a:r xmlns:a="http://schemas.openxmlformats.org/drawingml/2006/main">
              <a:rPr lang="uk" dirty="0"/>
              <a:t>Результати навчання</a:t>
            </a:r>
          </a:p>
        </p:txBody>
      </p:sp>
      <p:sp>
        <p:nvSpPr>
          <p:cNvPr id="3" name="Content Placeholder 2">
            <a:extLst>
              <a:ext uri="{FF2B5EF4-FFF2-40B4-BE49-F238E27FC236}">
                <a16:creationId xmlns:a16="http://schemas.microsoft.com/office/drawing/2014/main" id="{AB0BB2DF-5390-7FD3-A5E8-EAC58E6C7FFE}"/>
              </a:ext>
            </a:extLst>
          </p:cNvPr>
          <p:cNvSpPr>
            <a:spLocks noGrp="1"/>
          </p:cNvSpPr>
          <p:nvPr>
            <p:ph idx="1"/>
          </p:nvPr>
        </p:nvSpPr>
        <p:spPr/>
        <p:txBody>
          <a:bodyPr>
            <a:normAutofit fontScale="92500" lnSpcReduction="20000"/>
          </a:bodyPr>
          <a:lstStyle/>
          <a:p>
            <a:pPr xmlns:a="http://schemas.openxmlformats.org/drawingml/2006/main" algn="l">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Що таке підприємництво і чому воно важливе?</a:t>
            </a:r>
          </a:p>
          <a:p>
            <a:pPr xmlns:a="http://schemas.openxmlformats.org/drawingml/2006/main" algn="l">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Як визначити та оцінити підприємницькі можливості?</a:t>
            </a:r>
          </a:p>
          <a:p>
            <a:pPr xmlns:a="http://schemas.openxmlformats.org/drawingml/2006/main" algn="l">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Які характеристики та навички успішних підприємців?</a:t>
            </a:r>
          </a:p>
          <a:p>
            <a:pPr xmlns:a="http://schemas.openxmlformats.org/drawingml/2006/main" algn="l">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Як розробити та протестувати бізнес-модель для нового підприємства?</a:t>
            </a:r>
          </a:p>
          <a:p>
            <a:pPr xmlns:a="http://schemas.openxmlformats.org/drawingml/2006/main" algn="l">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Які джерела та методи фінансування підприємницької діяльності?</a:t>
            </a:r>
          </a:p>
          <a:p>
            <a:pPr xmlns:a="http://schemas.openxmlformats.org/drawingml/2006/main" algn="l">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Які виклики та ризики пов’язані із запуском та розвитком нового підприємства?</a:t>
            </a:r>
          </a:p>
          <a:p>
            <a:pPr xmlns:a="http://schemas.openxmlformats.org/drawingml/2006/main" algn="l">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Як керувати інноваціями та змінами в підприємницькому контексті?</a:t>
            </a:r>
          </a:p>
          <a:p>
            <a:pPr xmlns:a="http://schemas.openxmlformats.org/drawingml/2006/main" algn="l">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Які етичні та соціальні обов’язки підприємців?</a:t>
            </a:r>
          </a:p>
          <a:p>
            <a:pPr xmlns:a="http://schemas.openxmlformats.org/drawingml/2006/main" algn="l">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Як виховувати культуру підприємництва в організації чи громаді?</a:t>
            </a:r>
          </a:p>
          <a:p>
            <a:pPr xmlns:a="http://schemas.openxmlformats.org/drawingml/2006/main" algn="l">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Які тенденції та можливості у світовому підприємницькому середовищі?</a:t>
            </a:r>
          </a:p>
          <a:p>
            <a:pPr marL="0" indent="0">
              <a:buNone/>
            </a:pPr>
            <a:endParaRPr lang="en-GB" dirty="0"/>
          </a:p>
        </p:txBody>
      </p:sp>
    </p:spTree>
    <p:extLst>
      <p:ext uri="{BB962C8B-B14F-4D97-AF65-F5344CB8AC3E}">
        <p14:creationId xmlns:p14="http://schemas.microsoft.com/office/powerpoint/2010/main" val="569025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6D3FA-0D1B-3163-FA0D-B0F841F29FC6}"/>
              </a:ext>
            </a:extLst>
          </p:cNvPr>
          <p:cNvSpPr>
            <a:spLocks noGrp="1"/>
          </p:cNvSpPr>
          <p:nvPr>
            <p:ph type="title"/>
          </p:nvPr>
        </p:nvSpPr>
        <p:spPr>
          <a:xfrm>
            <a:off x="838200" y="18255"/>
            <a:ext cx="10515600" cy="1325563"/>
          </a:xfrm>
        </p:spPr>
        <p:txBody>
          <a:bodyPr/>
          <a:lstStyle/>
          <a:p>
            <a:r xmlns:a="http://schemas.openxmlformats.org/drawingml/2006/main">
              <a:rPr lang="uk" i="0" dirty="0">
                <a:latin typeface="Bahnschrift SemiBold" panose="020B0502040204020203" pitchFamily="34" charset="0"/>
              </a:rPr>
              <a:t>Які джерела та методи фінансування підприємницької діяльності?</a:t>
            </a:r>
            <a:endParaRPr xmlns:a="http://schemas.openxmlformats.org/drawingml/2006/main" lang="en-GB" dirty="0"/>
          </a:p>
        </p:txBody>
      </p:sp>
      <p:sp>
        <p:nvSpPr>
          <p:cNvPr id="3" name="Content Placeholder 2">
            <a:extLst>
              <a:ext uri="{FF2B5EF4-FFF2-40B4-BE49-F238E27FC236}">
                <a16:creationId xmlns:a16="http://schemas.microsoft.com/office/drawing/2014/main" id="{E594E839-9FDA-19C0-1DAF-8A76DE77C4AF}"/>
              </a:ext>
            </a:extLst>
          </p:cNvPr>
          <p:cNvSpPr>
            <a:spLocks noGrp="1"/>
          </p:cNvSpPr>
          <p:nvPr>
            <p:ph idx="1"/>
          </p:nvPr>
        </p:nvSpPr>
        <p:spPr/>
        <p:txBody>
          <a:bodyPr>
            <a:normAutofit fontScale="92500" lnSpcReduction="20000"/>
          </a:bodyPr>
          <a:lstStyle/>
          <a:p>
            <a:pPr xmlns:a="http://schemas.openxmlformats.org/drawingml/2006/main" algn="just">
              <a:buFont typeface="Arial" panose="020B0604020202020204" pitchFamily="34" charset="0"/>
              <a:buChar char="•"/>
            </a:pPr>
            <a:r xmlns:a="http://schemas.openxmlformats.org/drawingml/2006/main">
              <a:rPr lang="uk" b="1" i="0" dirty="0">
                <a:effectLst/>
                <a:latin typeface="Bahnschrift Light Condensed" panose="020B0502040204020203" pitchFamily="34" charset="0"/>
              </a:rPr>
              <a:t>Венчурний капітал </a:t>
            </a:r>
            <a:r xmlns:a="http://schemas.openxmlformats.org/drawingml/2006/main">
              <a:rPr lang="uk" b="0" i="0" dirty="0">
                <a:effectLst/>
                <a:latin typeface="Bahnschrift Light Condensed" panose="020B0502040204020203" pitchFamily="34" charset="0"/>
              </a:rPr>
              <a:t>: це форма акціонерного фінансування, коли інвестори надають капітал підприємцям в обмін на частку власності та контролю в їхньому бізнесі. Венчурні капіталісти, як правило, є професійними інвесторами, які спеціалізуються на фінансуванні швидкозростаючих, високоризикованих та інноваційних підприємств, особливо в технологічному секторі. Вони також надають підприємцям наставництво, мережеве спілкування та стратегічне керівництво. </a:t>
            </a:r>
            <a:r xmlns:a="http://schemas.openxmlformats.org/drawingml/2006/main">
              <a:rPr lang="uk" dirty="0">
                <a:latin typeface="Bahnschrift Light Condensed" panose="020B0502040204020203" pitchFamily="34" charset="0"/>
              </a:rPr>
              <a:t>Перевага цього методу полягає в тому, що він забезпечує великі обсяги капіталу та досвіду, але він також передбачає відмову від певної автономії та потенційних прибутків </a:t>
            </a:r>
            <a:r xmlns:a="http://schemas.openxmlformats.org/drawingml/2006/main">
              <a:rPr lang="uk" b="0" i="0" dirty="0">
                <a:effectLst/>
                <a:latin typeface="Bahnschrift Light Condensed" panose="020B0502040204020203" pitchFamily="34" charset="0"/>
              </a:rPr>
              <a:t>.</a:t>
            </a:r>
          </a:p>
          <a:p>
            <a:pPr xmlns:a="http://schemas.openxmlformats.org/drawingml/2006/main" algn="just">
              <a:buFont typeface="Arial" panose="020B0604020202020204" pitchFamily="34" charset="0"/>
              <a:buChar char="•"/>
            </a:pPr>
            <a:r xmlns:a="http://schemas.openxmlformats.org/drawingml/2006/main">
              <a:rPr lang="uk" b="1" i="0" dirty="0">
                <a:effectLst/>
                <a:latin typeface="Bahnschrift Light Condensed" panose="020B0502040204020203" pitchFamily="34" charset="0"/>
              </a:rPr>
              <a:t>Бізнес-ангели </a:t>
            </a:r>
            <a:r xmlns:a="http://schemas.openxmlformats.org/drawingml/2006/main">
              <a:rPr lang="uk" b="0" i="0" dirty="0">
                <a:effectLst/>
                <a:latin typeface="Bahnschrift Light Condensed" panose="020B0502040204020203" pitchFamily="34" charset="0"/>
              </a:rPr>
              <a:t>: це також форма акціонерного фінансування, коли окремі інвестори надають капітал підприємцям в обмін на частку власності та контролю в їхньому бізнесі. Бізнес-ангели, як правило, заможні люди, які мають підприємницький досвід або знання галузі. Вони також надають підприємцям наставництво, мережеве спілкування та стратегічне керівництво. </a:t>
            </a:r>
            <a:r xmlns:a="http://schemas.openxmlformats.org/drawingml/2006/main">
              <a:rPr lang="uk" dirty="0">
                <a:latin typeface="Bahnschrift Light Condensed" panose="020B0502040204020203" pitchFamily="34" charset="0"/>
              </a:rPr>
              <a:t>Перевагою цього методу є надання більш гнучкого та персоналізованого капіталу та підтримки, але він також передбачає відмову від певної автономії та потенційних прибутків </a:t>
            </a:r>
            <a:r xmlns:a="http://schemas.openxmlformats.org/drawingml/2006/main">
              <a:rPr lang="uk" baseline="30000" dirty="0">
                <a:latin typeface="Bahnschrift Light Condensed" panose="020B0502040204020203" pitchFamily="34" charset="0"/>
              </a:rPr>
              <a:t>.</a:t>
            </a:r>
            <a:endParaRPr xmlns:a="http://schemas.openxmlformats.org/drawingml/2006/main" lang="en-GB" b="0" i="0" dirty="0">
              <a:effectLst/>
              <a:latin typeface="Bahnschrift Light Condensed" panose="020B0502040204020203" pitchFamily="34" charset="0"/>
            </a:endParaRPr>
          </a:p>
          <a:p>
            <a:endParaRPr lang="en-GB" dirty="0"/>
          </a:p>
        </p:txBody>
      </p:sp>
    </p:spTree>
    <p:extLst>
      <p:ext uri="{BB962C8B-B14F-4D97-AF65-F5344CB8AC3E}">
        <p14:creationId xmlns:p14="http://schemas.microsoft.com/office/powerpoint/2010/main" val="1019149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AAFCE-DAFB-3707-17C4-23A92FCD432B}"/>
              </a:ext>
            </a:extLst>
          </p:cNvPr>
          <p:cNvSpPr>
            <a:spLocks noGrp="1"/>
          </p:cNvSpPr>
          <p:nvPr>
            <p:ph type="title"/>
          </p:nvPr>
        </p:nvSpPr>
        <p:spPr>
          <a:xfrm>
            <a:off x="838200" y="18255"/>
            <a:ext cx="10515600" cy="1325563"/>
          </a:xfrm>
        </p:spPr>
        <p:txBody>
          <a:bodyPr/>
          <a:lstStyle/>
          <a:p>
            <a:r xmlns:a="http://schemas.openxmlformats.org/drawingml/2006/main">
              <a:rPr lang="uk" i="0" dirty="0">
                <a:latin typeface="Bahnschrift SemiBold" panose="020B0502040204020203" pitchFamily="34" charset="0"/>
              </a:rPr>
              <a:t>Які джерела та методи фінансування підприємницької діяльності?</a:t>
            </a:r>
            <a:endParaRPr xmlns:a="http://schemas.openxmlformats.org/drawingml/2006/main" lang="en-GB" dirty="0"/>
          </a:p>
        </p:txBody>
      </p:sp>
      <p:sp>
        <p:nvSpPr>
          <p:cNvPr id="3" name="Content Placeholder 2">
            <a:extLst>
              <a:ext uri="{FF2B5EF4-FFF2-40B4-BE49-F238E27FC236}">
                <a16:creationId xmlns:a16="http://schemas.microsoft.com/office/drawing/2014/main" id="{E0CB24AF-6BD1-A461-25B2-055C3D5AF3BA}"/>
              </a:ext>
            </a:extLst>
          </p:cNvPr>
          <p:cNvSpPr>
            <a:spLocks noGrp="1"/>
          </p:cNvSpPr>
          <p:nvPr>
            <p:ph idx="1"/>
          </p:nvPr>
        </p:nvSpPr>
        <p:spPr>
          <a:xfrm>
            <a:off x="838200" y="1825625"/>
            <a:ext cx="7543800" cy="4351338"/>
          </a:xfrm>
        </p:spPr>
        <p:txBody>
          <a:bodyPr>
            <a:normAutofit fontScale="85000" lnSpcReduction="20000"/>
          </a:bodyPr>
          <a:lstStyle/>
          <a:p>
            <a:pPr xmlns:a="http://schemas.openxmlformats.org/drawingml/2006/main" algn="just">
              <a:buFont typeface="Arial" panose="020B0604020202020204" pitchFamily="34" charset="0"/>
              <a:buChar char="•"/>
            </a:pPr>
            <a:r xmlns:a="http://schemas.openxmlformats.org/drawingml/2006/main">
              <a:rPr lang="uk" b="1" i="0" dirty="0">
                <a:effectLst/>
                <a:latin typeface="Bahnschrift Light Condensed" panose="020B0502040204020203" pitchFamily="34" charset="0"/>
              </a:rPr>
              <a:t>Державна допомога </a:t>
            </a:r>
            <a:r xmlns:a="http://schemas.openxmlformats.org/drawingml/2006/main">
              <a:rPr lang="uk" b="0" i="0" dirty="0">
                <a:effectLst/>
                <a:latin typeface="Bahnschrift Light Condensed" panose="020B0502040204020203" pitchFamily="34" charset="0"/>
              </a:rPr>
              <a:t>: це форма боргового чи грантового фінансування, коли державні установи чи установи надають позики, субсидії, податкові пільги чи гранти підприємцям для підтримки розвитку їхнього бізнесу. Державна допомога зазвичай спрямована на сприяння підприємництву, інноваціям, соціальному впливу або регіональному розвитку. </a:t>
            </a:r>
            <a:r xmlns:a="http://schemas.openxmlformats.org/drawingml/2006/main">
              <a:rPr lang="uk" dirty="0">
                <a:latin typeface="Bahnschrift Light Condensed" panose="020B0502040204020203" pitchFamily="34" charset="0"/>
              </a:rPr>
              <a:t>Перевага цього методу полягає в тому, що він надає недорогий або безкоштовний капітал і підтримку, але він також передбачає відповідність певним критеріям прийнятності та дотримання правил </a:t>
            </a:r>
            <a:r xmlns:a="http://schemas.openxmlformats.org/drawingml/2006/main">
              <a:rPr lang="uk" b="0" i="0" dirty="0">
                <a:effectLst/>
                <a:latin typeface="Bahnschrift Light Condensed" panose="020B0502040204020203" pitchFamily="34" charset="0"/>
              </a:rPr>
              <a:t>.</a:t>
            </a:r>
          </a:p>
          <a:p>
            <a:pPr xmlns:a="http://schemas.openxmlformats.org/drawingml/2006/main" algn="just">
              <a:buFont typeface="Arial" panose="020B0604020202020204" pitchFamily="34" charset="0"/>
              <a:buChar char="•"/>
            </a:pPr>
            <a:r xmlns:a="http://schemas.openxmlformats.org/drawingml/2006/main">
              <a:rPr lang="uk" b="1" i="0" dirty="0">
                <a:effectLst/>
                <a:latin typeface="Bahnschrift Light Condensed" panose="020B0502040204020203" pitchFamily="34" charset="0"/>
              </a:rPr>
              <a:t>Комерційні банківські позики та овердрафти </a:t>
            </a:r>
            <a:r xmlns:a="http://schemas.openxmlformats.org/drawingml/2006/main">
              <a:rPr lang="uk" b="0" i="0" dirty="0">
                <a:effectLst/>
                <a:latin typeface="Bahnschrift Light Condensed" panose="020B0502040204020203" pitchFamily="34" charset="0"/>
              </a:rPr>
              <a:t>: це форми боргового фінансування, коли банки чи інші фінансові установи надають позики чи овердрафти підприємцям для фінансування їхньої діяльності чи розширення. Комерційні банківські кредити та овердрафти зазвичай базуються на кредитоспроможності та заставі підприємців і вимагають погашення з відсотками. </a:t>
            </a:r>
            <a:r xmlns:a="http://schemas.openxmlformats.org/drawingml/2006/main">
              <a:rPr lang="uk" dirty="0">
                <a:latin typeface="Bahnschrift Light Condensed" panose="020B0502040204020203" pitchFamily="34" charset="0"/>
              </a:rPr>
              <a:t>Перевага цього методу полягає в тому, що він забезпечує відносно легкий і швидкий капітал, але він також передбачає високу вартість капіталу та високий ризик дефолту </a:t>
            </a:r>
            <a:r xmlns:a="http://schemas.openxmlformats.org/drawingml/2006/main">
              <a:rPr lang="uk" b="0" i="0" dirty="0">
                <a:effectLst/>
                <a:latin typeface="Bahnschrift Light Condensed" panose="020B0502040204020203" pitchFamily="34" charset="0"/>
              </a:rPr>
              <a:t>.</a:t>
            </a:r>
          </a:p>
          <a:p>
            <a:endParaRPr lang="en-GB" dirty="0"/>
          </a:p>
        </p:txBody>
      </p:sp>
      <p:pic>
        <p:nvPicPr>
          <p:cNvPr id="6" name="Picture 5">
            <a:extLst>
              <a:ext uri="{FF2B5EF4-FFF2-40B4-BE49-F238E27FC236}">
                <a16:creationId xmlns:a16="http://schemas.microsoft.com/office/drawing/2014/main" id="{C38AFC4B-8683-14B4-FCF1-CA8A32219A2F}"/>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8601192" y="2680446"/>
            <a:ext cx="3143694" cy="2093819"/>
          </a:xfrm>
          <a:prstGeom prst="rect">
            <a:avLst/>
          </a:prstGeom>
          <a:ln>
            <a:noFill/>
          </a:ln>
          <a:effectLst>
            <a:softEdge rad="112500"/>
          </a:effectLst>
        </p:spPr>
      </p:pic>
    </p:spTree>
    <p:extLst>
      <p:ext uri="{BB962C8B-B14F-4D97-AF65-F5344CB8AC3E}">
        <p14:creationId xmlns:p14="http://schemas.microsoft.com/office/powerpoint/2010/main" val="4132166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3BFC5-D10B-D5A3-272C-56678CF35D03}"/>
              </a:ext>
            </a:extLst>
          </p:cNvPr>
          <p:cNvSpPr>
            <a:spLocks noGrp="1"/>
          </p:cNvSpPr>
          <p:nvPr>
            <p:ph type="title"/>
          </p:nvPr>
        </p:nvSpPr>
        <p:spPr>
          <a:xfrm>
            <a:off x="838200" y="0"/>
            <a:ext cx="10515600" cy="1325563"/>
          </a:xfrm>
        </p:spPr>
        <p:txBody>
          <a:bodyPr/>
          <a:lstStyle/>
          <a:p>
            <a:r xmlns:a="http://schemas.openxmlformats.org/drawingml/2006/main">
              <a:rPr lang="uk" i="0" dirty="0">
                <a:latin typeface="Bahnschrift SemiBold" panose="020B0502040204020203" pitchFamily="34" charset="0"/>
              </a:rPr>
              <a:t>Які джерела та методи фінансування підприємницької діяльності?</a:t>
            </a:r>
            <a:endParaRPr xmlns:a="http://schemas.openxmlformats.org/drawingml/2006/main" lang="en-GB" dirty="0"/>
          </a:p>
        </p:txBody>
      </p:sp>
      <p:sp>
        <p:nvSpPr>
          <p:cNvPr id="3" name="Content Placeholder 2">
            <a:extLst>
              <a:ext uri="{FF2B5EF4-FFF2-40B4-BE49-F238E27FC236}">
                <a16:creationId xmlns:a16="http://schemas.microsoft.com/office/drawing/2014/main" id="{C859A901-CE1F-72E0-0BB4-B50809093A3F}"/>
              </a:ext>
            </a:extLst>
          </p:cNvPr>
          <p:cNvSpPr>
            <a:spLocks noGrp="1"/>
          </p:cNvSpPr>
          <p:nvPr>
            <p:ph idx="1"/>
          </p:nvPr>
        </p:nvSpPr>
        <p:spPr/>
        <p:txBody>
          <a:bodyPr/>
          <a:lstStyle/>
          <a:p>
            <a:pPr xmlns:a="http://schemas.openxmlformats.org/drawingml/2006/main" algn="just"/>
            <a:r xmlns:a="http://schemas.openxmlformats.org/drawingml/2006/main">
              <a:rPr lang="uk" b="0" i="0" dirty="0">
                <a:effectLst/>
                <a:latin typeface="Bahnschrift Light Condensed" panose="020B0502040204020203" pitchFamily="34" charset="0"/>
              </a:rPr>
              <a:t>Це деякі з джерел і методів фінансування підприємницької діяльності, але вони не є вичерпними чи виключними. Підприємці можуть використовувати комбінацію різних джерел і методів залежно від своїх потреб і можливостей. </a:t>
            </a:r>
            <a:r xmlns:a="http://schemas.openxmlformats.org/drawingml/2006/main">
              <a:rPr lang="uk" dirty="0">
                <a:latin typeface="Bahnschrift Light Condensed" panose="020B0502040204020203" pitchFamily="34" charset="0"/>
              </a:rPr>
              <a:t>Вони також можуть використовувати інші джерела та методи, такі як краудфандинг, запуск, лізинг, факторинг або викуп </a:t>
            </a:r>
            <a:r xmlns:a="http://schemas.openxmlformats.org/drawingml/2006/main">
              <a:rPr lang="uk" b="0" i="0" dirty="0">
                <a:effectLst/>
                <a:latin typeface="Bahnschrift Light Condensed" panose="020B0502040204020203" pitchFamily="34" charset="0"/>
              </a:rPr>
              <a:t>. </a:t>
            </a:r>
            <a:r xmlns:a="http://schemas.openxmlformats.org/drawingml/2006/main">
              <a:rPr lang="uk" dirty="0">
                <a:latin typeface="Bahnschrift Light Condensed" panose="020B0502040204020203" pitchFamily="34" charset="0"/>
              </a:rPr>
              <a:t>Вибір фінансування залежить від різних факторів, таких як стадія, сектор і стратегія підприємства, наявність і вартість капіталу, ризик і очікування прибутку підприємців та інвесторів, а також правове та нормативне середовище </a:t>
            </a:r>
            <a:r xmlns:a="http://schemas.openxmlformats.org/drawingml/2006/main">
              <a:rPr lang="uk" b="0" i="0" dirty="0">
                <a:effectLst/>
                <a:latin typeface="Bahnschrift Light Condensed" panose="020B0502040204020203" pitchFamily="34" charset="0"/>
              </a:rPr>
              <a:t>.</a:t>
            </a:r>
            <a:endParaRPr xmlns:a="http://schemas.openxmlformats.org/drawingml/2006/main" lang="en-GB" dirty="0">
              <a:latin typeface="Bahnschrift Light Condensed" panose="020B0502040204020203" pitchFamily="34" charset="0"/>
            </a:endParaRPr>
          </a:p>
        </p:txBody>
      </p:sp>
    </p:spTree>
    <p:extLst>
      <p:ext uri="{BB962C8B-B14F-4D97-AF65-F5344CB8AC3E}">
        <p14:creationId xmlns:p14="http://schemas.microsoft.com/office/powerpoint/2010/main" val="3447558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2B5DC-5D02-B7F2-46CA-BA925290C6A7}"/>
              </a:ext>
            </a:extLst>
          </p:cNvPr>
          <p:cNvSpPr>
            <a:spLocks noGrp="1"/>
          </p:cNvSpPr>
          <p:nvPr>
            <p:ph type="title"/>
          </p:nvPr>
        </p:nvSpPr>
        <p:spPr>
          <a:xfrm>
            <a:off x="838200" y="96184"/>
            <a:ext cx="10349753" cy="1325563"/>
          </a:xfrm>
        </p:spPr>
        <p:txBody>
          <a:bodyPr>
            <a:normAutofit/>
          </a:bodyPr>
          <a:lstStyle/>
          <a:p>
            <a:r xmlns:a="http://schemas.openxmlformats.org/drawingml/2006/main">
              <a:rPr lang="uk" i="0" dirty="0">
                <a:latin typeface="Bahnschrift SemiBold" panose="020B0502040204020203" pitchFamily="34" charset="0"/>
              </a:rPr>
              <a:t>Як керувати інноваціями та змінами в підприємницькому контексті?</a:t>
            </a:r>
            <a:endParaRPr xmlns:a="http://schemas.openxmlformats.org/drawingml/2006/main" lang="en-GB" dirty="0">
              <a:latin typeface="Bahnschrift SemiBold" panose="020B0502040204020203" pitchFamily="34" charset="0"/>
            </a:endParaRPr>
          </a:p>
        </p:txBody>
      </p:sp>
      <p:sp>
        <p:nvSpPr>
          <p:cNvPr id="3" name="Content Placeholder 2">
            <a:extLst>
              <a:ext uri="{FF2B5EF4-FFF2-40B4-BE49-F238E27FC236}">
                <a16:creationId xmlns:a16="http://schemas.microsoft.com/office/drawing/2014/main" id="{44BB7C97-CFB0-C1F1-CE67-4B5A70265E3A}"/>
              </a:ext>
            </a:extLst>
          </p:cNvPr>
          <p:cNvSpPr>
            <a:spLocks noGrp="1"/>
          </p:cNvSpPr>
          <p:nvPr>
            <p:ph idx="1"/>
          </p:nvPr>
        </p:nvSpPr>
        <p:spPr>
          <a:xfrm>
            <a:off x="838200" y="1825625"/>
            <a:ext cx="7633447" cy="4351338"/>
          </a:xfrm>
        </p:spPr>
        <p:txBody>
          <a:bodyPr>
            <a:normAutofit fontScale="92500" lnSpcReduction="20000"/>
          </a:bodyPr>
          <a:lstStyle/>
          <a:p>
            <a:pPr xmlns:a="http://schemas.openxmlformats.org/drawingml/2006/main" algn="just"/>
            <a:r xmlns:a="http://schemas.openxmlformats.org/drawingml/2006/main">
              <a:rPr lang="uk" b="0" i="0" dirty="0">
                <a:effectLst/>
                <a:latin typeface="Bahnschrift Light Condensed" panose="020B0502040204020203" pitchFamily="34" charset="0"/>
              </a:rPr>
              <a:t>Управління інноваціями та змінами в підприємницькому контексті є складним, але корисним завданням, яке вимагає креативності, лідерства та стратегічного мислення. Інновація – це процес створення нових або вдосконалених продуктів, послуг, процесів або бізнес-моделей, які відповідають потребам і очікуванням клієнтів і зацікавлених сторін. Зміна — це процес впровадження та адаптації до інновацій з метою досягнення конкурентної переваги та організаційних цілей.</a:t>
            </a:r>
          </a:p>
          <a:p>
            <a:pPr xmlns:a="http://schemas.openxmlformats.org/drawingml/2006/main" algn="just"/>
            <a:r xmlns:a="http://schemas.openxmlformats.org/drawingml/2006/main">
              <a:rPr lang="uk" b="0" i="0" dirty="0">
                <a:effectLst/>
                <a:latin typeface="Bahnschrift Light Condensed" panose="020B0502040204020203" pitchFamily="34" charset="0"/>
              </a:rPr>
              <a:t>Деякі кроки, пов’язані з управлінням інноваціями та змінами:</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Визначте проблему або можливість, які необхідно вирішити за допомогою інновацій. Це можна зробити шляхом проведення дослідження ринку, відгуків клієнтів, аналізу конкурентів або внутрішнього аудиту.</a:t>
            </a:r>
          </a:p>
          <a:p>
            <a:endParaRPr lang="en-GB" dirty="0"/>
          </a:p>
        </p:txBody>
      </p:sp>
      <p:pic>
        <p:nvPicPr>
          <p:cNvPr id="7" name="Picture 6">
            <a:extLst>
              <a:ext uri="{FF2B5EF4-FFF2-40B4-BE49-F238E27FC236}">
                <a16:creationId xmlns:a16="http://schemas.microsoft.com/office/drawing/2014/main" id="{3541515A-ADB4-8528-E23E-41E022B29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1647" y="2902697"/>
            <a:ext cx="3294236" cy="2197193"/>
          </a:xfrm>
          <a:prstGeom prst="rect">
            <a:avLst/>
          </a:prstGeom>
          <a:ln>
            <a:noFill/>
          </a:ln>
          <a:effectLst>
            <a:softEdge rad="112500"/>
          </a:effectLst>
        </p:spPr>
      </p:pic>
    </p:spTree>
    <p:extLst>
      <p:ext uri="{BB962C8B-B14F-4D97-AF65-F5344CB8AC3E}">
        <p14:creationId xmlns:p14="http://schemas.microsoft.com/office/powerpoint/2010/main" val="1026816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8701E-0976-21B5-B985-96DBFA2389E4}"/>
              </a:ext>
            </a:extLst>
          </p:cNvPr>
          <p:cNvSpPr>
            <a:spLocks noGrp="1"/>
          </p:cNvSpPr>
          <p:nvPr>
            <p:ph type="title"/>
          </p:nvPr>
        </p:nvSpPr>
        <p:spPr>
          <a:xfrm>
            <a:off x="838200" y="0"/>
            <a:ext cx="10515600" cy="1325563"/>
          </a:xfrm>
        </p:spPr>
        <p:txBody>
          <a:bodyPr/>
          <a:lstStyle/>
          <a:p>
            <a:r xmlns:a="http://schemas.openxmlformats.org/drawingml/2006/main">
              <a:rPr lang="uk" i="0" dirty="0">
                <a:latin typeface="Bahnschrift SemiBold" panose="020B0502040204020203" pitchFamily="34" charset="0"/>
              </a:rPr>
              <a:t>Як керувати інноваціями та змінами </a:t>
            </a:r>
            <a:br xmlns:a="http://schemas.openxmlformats.org/drawingml/2006/main">
              <a:rPr lang="en-GB" i="0" dirty="0">
                <a:latin typeface="Bahnschrift SemiBold" panose="020B0502040204020203" pitchFamily="34" charset="0"/>
              </a:rPr>
            </a:br>
            <a:r xmlns:a="http://schemas.openxmlformats.org/drawingml/2006/main">
              <a:rPr lang="uk" i="0" dirty="0">
                <a:latin typeface="Bahnschrift SemiBold" panose="020B0502040204020203" pitchFamily="34" charset="0"/>
              </a:rPr>
              <a:t>в підприємницькому контексті?</a:t>
            </a:r>
            <a:endParaRPr xmlns:a="http://schemas.openxmlformats.org/drawingml/2006/main" lang="en-GB" dirty="0"/>
          </a:p>
        </p:txBody>
      </p:sp>
      <p:sp>
        <p:nvSpPr>
          <p:cNvPr id="3" name="Content Placeholder 2">
            <a:extLst>
              <a:ext uri="{FF2B5EF4-FFF2-40B4-BE49-F238E27FC236}">
                <a16:creationId xmlns:a16="http://schemas.microsoft.com/office/drawing/2014/main" id="{4C14979E-45C5-902D-41C4-248C188705D5}"/>
              </a:ext>
            </a:extLst>
          </p:cNvPr>
          <p:cNvSpPr>
            <a:spLocks noGrp="1"/>
          </p:cNvSpPr>
          <p:nvPr>
            <p:ph idx="1"/>
          </p:nvPr>
        </p:nvSpPr>
        <p:spPr/>
        <p:txBody>
          <a:bodyPr>
            <a:normAutofit/>
          </a:bodyPr>
          <a:lstStyle/>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Створіть і оцініть можливі рішення або альтернативи, які можуть вирішити проблему або скористайтеся можливістю. Це можна зробити за допомогою різних методів, таких як мозковий штурм, створення прототипів, тестування або порівняльний аналіз.</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Виберіть і запровадьте найкраще рішення або альтернативу, яка відповідає критеріям здійсненності, бажаності та життєздатності. Це можна зробити за допомогою інструментів управління проектами, залучення зацікавлених сторін, моделей управління змінами або гнучких методів.</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Моніторинг і вимірювання результатів і впливу інновацій і змін. Це можна зробити за допомогою ключових показників ефективності, опитувань щодо задоволеності клієнтів, фінансового аналізу або оцінки соціального впливу.</a:t>
            </a:r>
          </a:p>
          <a:p>
            <a:endParaRPr lang="en-GB" dirty="0"/>
          </a:p>
        </p:txBody>
      </p:sp>
    </p:spTree>
    <p:extLst>
      <p:ext uri="{BB962C8B-B14F-4D97-AF65-F5344CB8AC3E}">
        <p14:creationId xmlns:p14="http://schemas.microsoft.com/office/powerpoint/2010/main" val="2698176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E067-19F1-10D7-5DF6-B87E8F2C8395}"/>
              </a:ext>
            </a:extLst>
          </p:cNvPr>
          <p:cNvSpPr>
            <a:spLocks noGrp="1"/>
          </p:cNvSpPr>
          <p:nvPr>
            <p:ph type="title"/>
          </p:nvPr>
        </p:nvSpPr>
        <p:spPr>
          <a:xfrm>
            <a:off x="838200" y="18255"/>
            <a:ext cx="10515600" cy="1325563"/>
          </a:xfrm>
        </p:spPr>
        <p:txBody>
          <a:bodyPr/>
          <a:lstStyle/>
          <a:p>
            <a:r xmlns:a="http://schemas.openxmlformats.org/drawingml/2006/main">
              <a:rPr lang="uk" i="0" dirty="0">
                <a:latin typeface="Bahnschrift SemiBold" panose="020B0502040204020203" pitchFamily="34" charset="0"/>
              </a:rPr>
              <a:t>Як керувати інноваціями та змінами </a:t>
            </a:r>
            <a:br xmlns:a="http://schemas.openxmlformats.org/drawingml/2006/main">
              <a:rPr lang="en-GB" i="0" dirty="0">
                <a:latin typeface="Bahnschrift SemiBold" panose="020B0502040204020203" pitchFamily="34" charset="0"/>
              </a:rPr>
            </a:br>
            <a:r xmlns:a="http://schemas.openxmlformats.org/drawingml/2006/main">
              <a:rPr lang="uk" i="0" dirty="0">
                <a:latin typeface="Bahnschrift SemiBold" panose="020B0502040204020203" pitchFamily="34" charset="0"/>
              </a:rPr>
              <a:t>в підприємницькому контексті?</a:t>
            </a:r>
            <a:endParaRPr xmlns:a="http://schemas.openxmlformats.org/drawingml/2006/main" lang="en-GB" dirty="0"/>
          </a:p>
        </p:txBody>
      </p:sp>
      <p:sp>
        <p:nvSpPr>
          <p:cNvPr id="3" name="Content Placeholder 2">
            <a:extLst>
              <a:ext uri="{FF2B5EF4-FFF2-40B4-BE49-F238E27FC236}">
                <a16:creationId xmlns:a16="http://schemas.microsoft.com/office/drawing/2014/main" id="{D2F627FC-621D-551C-74A7-497699662C1F}"/>
              </a:ext>
            </a:extLst>
          </p:cNvPr>
          <p:cNvSpPr>
            <a:spLocks noGrp="1"/>
          </p:cNvSpPr>
          <p:nvPr>
            <p:ph idx="1"/>
          </p:nvPr>
        </p:nvSpPr>
        <p:spPr>
          <a:xfrm>
            <a:off x="838200" y="1825625"/>
            <a:ext cx="7212106" cy="4351338"/>
          </a:xfrm>
        </p:spPr>
        <p:txBody>
          <a:bodyPr>
            <a:normAutofit fontScale="92500" lnSpcReduction="20000"/>
          </a:bodyPr>
          <a:lstStyle/>
          <a:p>
            <a:pPr xmlns:a="http://schemas.openxmlformats.org/drawingml/2006/main" marL="0" indent="0" algn="just">
              <a:buNone/>
            </a:pPr>
            <a:r xmlns:a="http://schemas.openxmlformats.org/drawingml/2006/main">
              <a:rPr lang="uk" b="0" i="0" dirty="0">
                <a:effectLst/>
                <a:latin typeface="Bahnschrift Light Condensed" panose="020B0502040204020203" pitchFamily="34" charset="0"/>
              </a:rPr>
              <a:t>Деякі переваги управління інноваціями та змінами:</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Підвищення лояльності та утримання клієнтів завдяки пропозиції найвищої цінності та задоволення.</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Покращена конкурентна перевага та частка ринку завдяки диференціації від конкурентів і створенню бар’єрів входу.</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Підвищення ефективності та продуктивності за рахунок зменшення витрат і відходів, а також підвищення якості та швидкості.</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Вища прибутковість і зростання завдяки виходу на нові ринки та сегменти та створенню нових джерел доходу.</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Більша соціальна та екологічна відповідальність шляхом вирішення соціальних та екологічних проблем і створення позитивних змін.</a:t>
            </a:r>
          </a:p>
          <a:p>
            <a:endParaRPr lang="en-GB" dirty="0"/>
          </a:p>
        </p:txBody>
      </p:sp>
      <p:pic>
        <p:nvPicPr>
          <p:cNvPr id="5" name="Picture 4">
            <a:extLst>
              <a:ext uri="{FF2B5EF4-FFF2-40B4-BE49-F238E27FC236}">
                <a16:creationId xmlns:a16="http://schemas.microsoft.com/office/drawing/2014/main" id="{4E56569F-5E9D-FCAC-D10C-67652CEC476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498540" y="2344784"/>
            <a:ext cx="3313019" cy="3313019"/>
          </a:xfrm>
          <a:prstGeom prst="rect">
            <a:avLst/>
          </a:prstGeom>
          <a:ln>
            <a:noFill/>
          </a:ln>
          <a:effectLst>
            <a:softEdge rad="112500"/>
          </a:effectLst>
        </p:spPr>
      </p:pic>
    </p:spTree>
    <p:extLst>
      <p:ext uri="{BB962C8B-B14F-4D97-AF65-F5344CB8AC3E}">
        <p14:creationId xmlns:p14="http://schemas.microsoft.com/office/powerpoint/2010/main" val="3671455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C4615-79B7-4103-352A-11970AD6B4FD}"/>
              </a:ext>
            </a:extLst>
          </p:cNvPr>
          <p:cNvSpPr>
            <a:spLocks noGrp="1"/>
          </p:cNvSpPr>
          <p:nvPr>
            <p:ph type="title"/>
          </p:nvPr>
        </p:nvSpPr>
        <p:spPr>
          <a:xfrm>
            <a:off x="838200" y="18255"/>
            <a:ext cx="10421471" cy="1325563"/>
          </a:xfrm>
        </p:spPr>
        <p:txBody>
          <a:bodyPr/>
          <a:lstStyle/>
          <a:p>
            <a:r xmlns:a="http://schemas.openxmlformats.org/drawingml/2006/main">
              <a:rPr lang="uk" i="0" dirty="0">
                <a:latin typeface="Bahnschrift SemiBold" panose="020B0502040204020203" pitchFamily="34" charset="0"/>
              </a:rPr>
              <a:t>Як керувати інноваціями та змінами в підприємницькому контексті?</a:t>
            </a:r>
            <a:endParaRPr xmlns:a="http://schemas.openxmlformats.org/drawingml/2006/main" lang="en-GB" dirty="0"/>
          </a:p>
        </p:txBody>
      </p:sp>
      <p:sp>
        <p:nvSpPr>
          <p:cNvPr id="3" name="Content Placeholder 2">
            <a:extLst>
              <a:ext uri="{FF2B5EF4-FFF2-40B4-BE49-F238E27FC236}">
                <a16:creationId xmlns:a16="http://schemas.microsoft.com/office/drawing/2014/main" id="{826B1C94-1CC5-4AD8-3BBF-923C3F861DFE}"/>
              </a:ext>
            </a:extLst>
          </p:cNvPr>
          <p:cNvSpPr>
            <a:spLocks noGrp="1"/>
          </p:cNvSpPr>
          <p:nvPr>
            <p:ph idx="1"/>
          </p:nvPr>
        </p:nvSpPr>
        <p:spPr/>
        <p:txBody>
          <a:bodyPr>
            <a:normAutofit/>
          </a:bodyPr>
          <a:lstStyle/>
          <a:p>
            <a:pPr xmlns:a="http://schemas.openxmlformats.org/drawingml/2006/main" marL="0" indent="0" algn="just">
              <a:buNone/>
            </a:pPr>
            <a:r xmlns:a="http://schemas.openxmlformats.org/drawingml/2006/main">
              <a:rPr lang="uk" b="0" i="0" dirty="0">
                <a:effectLst/>
                <a:latin typeface="Bahnschrift Light Condensed" panose="020B0502040204020203" pitchFamily="34" charset="0"/>
              </a:rPr>
              <a:t>Деякі з проблем управління інноваціями та змінами:</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Опір та інерція з боку співробітників, клієнтів або інших зацікавлених сторін, які не бажають або бояться змін і віддають перевагу статус-кво.</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Невизначеність і ризик зовнішніх факторів, таких як технологічні, економічні, політичні чи культурні зміни, які є непередбачуваними та неконтрольованими.</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Складність і неоднозначність через внутрішні фактори, такі як організаційна структура, культура або процеси, які взаємопов’язані та взаємозалежні.</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Обмеження ресурсів і часу через обмежену доступність або розподіл фінансових, людських або фізичних ресурсів і кінцевих термінів або графіків.</a:t>
            </a:r>
          </a:p>
          <a:p>
            <a:endParaRPr lang="en-GB" dirty="0"/>
          </a:p>
        </p:txBody>
      </p:sp>
    </p:spTree>
    <p:extLst>
      <p:ext uri="{BB962C8B-B14F-4D97-AF65-F5344CB8AC3E}">
        <p14:creationId xmlns:p14="http://schemas.microsoft.com/office/powerpoint/2010/main" val="3780241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5034E-B2E7-8137-D4E6-A805132E401A}"/>
              </a:ext>
            </a:extLst>
          </p:cNvPr>
          <p:cNvSpPr>
            <a:spLocks noGrp="1"/>
          </p:cNvSpPr>
          <p:nvPr>
            <p:ph type="title"/>
          </p:nvPr>
        </p:nvSpPr>
        <p:spPr>
          <a:xfrm>
            <a:off x="838200" y="18255"/>
            <a:ext cx="10349753" cy="1325563"/>
          </a:xfrm>
        </p:spPr>
        <p:txBody>
          <a:bodyPr/>
          <a:lstStyle/>
          <a:p>
            <a:r xmlns:a="http://schemas.openxmlformats.org/drawingml/2006/main">
              <a:rPr lang="uk" i="0" dirty="0">
                <a:latin typeface="Bahnschrift SemiBold" panose="020B0502040204020203" pitchFamily="34" charset="0"/>
              </a:rPr>
              <a:t>Як керувати інноваціями та змінами в підприємницькому контексті?</a:t>
            </a:r>
            <a:endParaRPr xmlns:a="http://schemas.openxmlformats.org/drawingml/2006/main" lang="en-GB" dirty="0"/>
          </a:p>
        </p:txBody>
      </p:sp>
      <p:sp>
        <p:nvSpPr>
          <p:cNvPr id="3" name="Content Placeholder 2">
            <a:extLst>
              <a:ext uri="{FF2B5EF4-FFF2-40B4-BE49-F238E27FC236}">
                <a16:creationId xmlns:a16="http://schemas.microsoft.com/office/drawing/2014/main" id="{4D059C36-819D-2DC2-A814-C55CA3898CE6}"/>
              </a:ext>
            </a:extLst>
          </p:cNvPr>
          <p:cNvSpPr>
            <a:spLocks noGrp="1"/>
          </p:cNvSpPr>
          <p:nvPr>
            <p:ph idx="1"/>
          </p:nvPr>
        </p:nvSpPr>
        <p:spPr>
          <a:xfrm>
            <a:off x="838200" y="1825625"/>
            <a:ext cx="7355541" cy="4351338"/>
          </a:xfrm>
        </p:spPr>
        <p:txBody>
          <a:bodyPr>
            <a:normAutofit fontScale="70000" lnSpcReduction="20000"/>
          </a:bodyPr>
          <a:lstStyle/>
          <a:p>
            <a:pPr xmlns:a="http://schemas.openxmlformats.org/drawingml/2006/main" marL="0" indent="0" algn="just">
              <a:buNone/>
            </a:pPr>
            <a:r xmlns:a="http://schemas.openxmlformats.org/drawingml/2006/main">
              <a:rPr lang="uk" b="0" i="0" dirty="0">
                <a:effectLst/>
                <a:latin typeface="Bahnschrift Light Condensed" panose="020B0502040204020203" pitchFamily="34" charset="0"/>
              </a:rPr>
              <a:t>Деякі з найкращих практик управління інноваціями та змінами:</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Залучайте всіх і створюйте розмови, щоб зробити інноваційну культуру ефективною, залучення кожного працівника залишається вирішальним.</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Не штовхайте співробітників, тягніть їх до розвитку внутрішньої сторони відкритих інновацій, що посилює участь.</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Проводьте інформаційні кампанії, щоб навчати та інформувати співробітників, клієнтів та інших зацікавлених сторін про переваги та вплив інновацій і змін.</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Запровадьте спільний простір для інновацій за допомогою інструменту управління інноваціями, щоб полегшити генерацію, оцінку, відбір і реалізацію ідей.</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Прозорість, щоб поділитися баченням, місією та цілями інновації та змін, а також регулярно повідомляти про прогрес і відгуки.</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Винагороди та визнання, щоб мотивувати та цінувати працівників, клієнтів та інших зацікавлених сторін, які роблять внесок в інновації та зміни.</a:t>
            </a:r>
          </a:p>
          <a:p>
            <a:endParaRPr lang="en-GB" dirty="0"/>
          </a:p>
        </p:txBody>
      </p:sp>
      <p:pic>
        <p:nvPicPr>
          <p:cNvPr id="5" name="Picture 4">
            <a:extLst>
              <a:ext uri="{FF2B5EF4-FFF2-40B4-BE49-F238E27FC236}">
                <a16:creationId xmlns:a16="http://schemas.microsoft.com/office/drawing/2014/main" id="{F38E02C6-5FE1-2B95-92EF-60C0A59FE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741" y="2171097"/>
            <a:ext cx="3524250" cy="2515805"/>
          </a:xfrm>
          <a:prstGeom prst="rect">
            <a:avLst/>
          </a:prstGeom>
          <a:ln>
            <a:noFill/>
          </a:ln>
          <a:effectLst>
            <a:softEdge rad="112500"/>
          </a:effectLst>
        </p:spPr>
      </p:pic>
    </p:spTree>
    <p:extLst>
      <p:ext uri="{BB962C8B-B14F-4D97-AF65-F5344CB8AC3E}">
        <p14:creationId xmlns:p14="http://schemas.microsoft.com/office/powerpoint/2010/main" val="1396470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365C6-CAC9-6B20-AD1A-5EA0273C73A4}"/>
              </a:ext>
            </a:extLst>
          </p:cNvPr>
          <p:cNvSpPr>
            <a:spLocks noGrp="1"/>
          </p:cNvSpPr>
          <p:nvPr>
            <p:ph type="title"/>
          </p:nvPr>
        </p:nvSpPr>
        <p:spPr/>
        <p:txBody>
          <a:bodyPr>
            <a:normAutofit fontScale="90000"/>
          </a:bodyPr>
          <a:lstStyle/>
          <a:p>
            <a:r xmlns:a="http://schemas.openxmlformats.org/drawingml/2006/main">
              <a:rPr lang="uk" i="0" dirty="0">
                <a:latin typeface="Bahnschrift SemiBold" panose="020B0502040204020203" pitchFamily="34" charset="0"/>
              </a:rPr>
              <a:t>Які етичні та соціальні обов’язки підприємців?</a:t>
            </a:r>
            <a:br xmlns:a="http://schemas.openxmlformats.org/drawingml/2006/main">
              <a:rPr lang="en-GB" b="0" i="0" dirty="0">
                <a:effectLst/>
                <a:latin typeface="Bahnschrift Light Condensed" panose="020B0502040204020203" pitchFamily="34" charset="0"/>
              </a:rPr>
            </a:br>
            <a:endParaRPr xmlns:a="http://schemas.openxmlformats.org/drawingml/2006/main" lang="en-GB" dirty="0"/>
          </a:p>
        </p:txBody>
      </p:sp>
      <p:sp>
        <p:nvSpPr>
          <p:cNvPr id="3" name="Content Placeholder 2">
            <a:extLst>
              <a:ext uri="{FF2B5EF4-FFF2-40B4-BE49-F238E27FC236}">
                <a16:creationId xmlns:a16="http://schemas.microsoft.com/office/drawing/2014/main" id="{8549BDD7-F80E-3DBE-C173-42F8AB8C5F5F}"/>
              </a:ext>
            </a:extLst>
          </p:cNvPr>
          <p:cNvSpPr>
            <a:spLocks noGrp="1"/>
          </p:cNvSpPr>
          <p:nvPr>
            <p:ph idx="1"/>
          </p:nvPr>
        </p:nvSpPr>
        <p:spPr/>
        <p:txBody>
          <a:bodyPr/>
          <a:lstStyle/>
          <a:p>
            <a:pPr xmlns:a="http://schemas.openxmlformats.org/drawingml/2006/main" algn="just"/>
            <a:r xmlns:a="http://schemas.openxmlformats.org/drawingml/2006/main">
              <a:rPr lang="uk" b="0" i="0" dirty="0">
                <a:effectLst/>
                <a:latin typeface="Bahnschrift Light Condensed" panose="020B0502040204020203" pitchFamily="34" charset="0"/>
              </a:rPr>
              <a:t>Етична та соціальна відповідальність підприємців – це обов’язки та зобов’язання, які вони мають діяти морально та на користь своїм зацікавленим сторонам та суспільству в цілому. Деякі приклади цих обов’язків: повага до прав людини, захист навколишнього середовища, забезпечення чесної трудової практики, дотримання законів і правил, сплата податків, підтримка соціальних справ і внесок в економічний розвиток.</a:t>
            </a:r>
            <a:endParaRPr xmlns:a="http://schemas.openxmlformats.org/drawingml/2006/main" lang="en-GB" dirty="0">
              <a:latin typeface="Bahnschrift Light Condensed" panose="020B0502040204020203" pitchFamily="34" charset="0"/>
            </a:endParaRPr>
          </a:p>
        </p:txBody>
      </p:sp>
    </p:spTree>
    <p:extLst>
      <p:ext uri="{BB962C8B-B14F-4D97-AF65-F5344CB8AC3E}">
        <p14:creationId xmlns:p14="http://schemas.microsoft.com/office/powerpoint/2010/main" val="833564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7F660-EBB9-FD9C-F359-D7A336E71152}"/>
              </a:ext>
            </a:extLst>
          </p:cNvPr>
          <p:cNvSpPr>
            <a:spLocks noGrp="1"/>
          </p:cNvSpPr>
          <p:nvPr>
            <p:ph type="title"/>
          </p:nvPr>
        </p:nvSpPr>
        <p:spPr/>
        <p:txBody>
          <a:bodyPr>
            <a:normAutofit fontScale="90000"/>
          </a:bodyPr>
          <a:lstStyle/>
          <a:p>
            <a:r xmlns:a="http://schemas.openxmlformats.org/drawingml/2006/main">
              <a:rPr lang="uk" i="0" dirty="0">
                <a:latin typeface="Bahnschrift SemiBold" panose="020B0502040204020203" pitchFamily="34" charset="0"/>
              </a:rPr>
              <a:t>Як виховувати культуру підприємництва в організації чи громаді?</a:t>
            </a:r>
            <a:br xmlns:a="http://schemas.openxmlformats.org/drawingml/2006/main">
              <a:rPr lang="en-GB" b="0" i="0" dirty="0">
                <a:effectLst/>
                <a:latin typeface="Bahnschrift Light Condensed" panose="020B0502040204020203" pitchFamily="34" charset="0"/>
              </a:rPr>
            </a:br>
            <a:endParaRPr xmlns:a="http://schemas.openxmlformats.org/drawingml/2006/main" lang="en-GB" dirty="0"/>
          </a:p>
        </p:txBody>
      </p:sp>
      <p:sp>
        <p:nvSpPr>
          <p:cNvPr id="3" name="Content Placeholder 2">
            <a:extLst>
              <a:ext uri="{FF2B5EF4-FFF2-40B4-BE49-F238E27FC236}">
                <a16:creationId xmlns:a16="http://schemas.microsoft.com/office/drawing/2014/main" id="{B9132938-A3BA-4B76-CF6C-CF9156CE4976}"/>
              </a:ext>
            </a:extLst>
          </p:cNvPr>
          <p:cNvSpPr>
            <a:spLocks noGrp="1"/>
          </p:cNvSpPr>
          <p:nvPr>
            <p:ph idx="1"/>
          </p:nvPr>
        </p:nvSpPr>
        <p:spPr>
          <a:xfrm>
            <a:off x="838200" y="1825625"/>
            <a:ext cx="7445188" cy="4351338"/>
          </a:xfrm>
        </p:spPr>
        <p:txBody>
          <a:bodyPr>
            <a:normAutofit fontScale="85000" lnSpcReduction="20000"/>
          </a:bodyPr>
          <a:lstStyle/>
          <a:p>
            <a:pPr xmlns:a="http://schemas.openxmlformats.org/drawingml/2006/main" algn="just"/>
            <a:r xmlns:a="http://schemas.openxmlformats.org/drawingml/2006/main">
              <a:rPr lang="uk" b="0" i="0" dirty="0">
                <a:effectLst/>
                <a:latin typeface="Bahnschrift Light Condensed" panose="020B0502040204020203" pitchFamily="34" charset="0"/>
              </a:rPr>
              <a:t>Щоб сприяти розвитку культури підприємництва в організації чи спільноті, деякі стратегії, які можна реалізувати:</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Наймання та розширення можливостей підприємців-початківців, які мають пристрасть, навички та мислення, щоб шукати інноваційні можливості та можливості створення цінності. Їм можна надати автономію, гнучкість і підтримку для реалізації своїх ідей і проектів.</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Створення середовища інновацій та ризику, де експерименти, навчання та невдачі заохочуються та відзначаються. Це може сприяти розвитку культури допитливості, креативності та стійкості серед членів організації чи спільноти.</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Повідомлення про бачення та напрямок організації чи спільноти, а також про те, як підприємництво може сприяти їх досягненню. Це може надихнути та мотивувати членів узгоджувати свої цілі та дії з більшою метою та місією організації чи спільноти.</a:t>
            </a:r>
          </a:p>
          <a:p>
            <a:endParaRPr lang="en-GB" dirty="0"/>
          </a:p>
        </p:txBody>
      </p:sp>
      <p:pic>
        <p:nvPicPr>
          <p:cNvPr id="5" name="Picture 4">
            <a:extLst>
              <a:ext uri="{FF2B5EF4-FFF2-40B4-BE49-F238E27FC236}">
                <a16:creationId xmlns:a16="http://schemas.microsoft.com/office/drawing/2014/main" id="{11617FFF-254B-2348-2800-4707A9696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3388" y="2662518"/>
            <a:ext cx="3574407" cy="2380690"/>
          </a:xfrm>
          <a:prstGeom prst="rect">
            <a:avLst/>
          </a:prstGeom>
          <a:ln>
            <a:noFill/>
          </a:ln>
          <a:effectLst>
            <a:softEdge rad="112500"/>
          </a:effectLst>
        </p:spPr>
      </p:pic>
    </p:spTree>
    <p:extLst>
      <p:ext uri="{BB962C8B-B14F-4D97-AF65-F5344CB8AC3E}">
        <p14:creationId xmlns:p14="http://schemas.microsoft.com/office/powerpoint/2010/main" val="1533204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F583-3536-1F97-0512-CA33DBD549A9}"/>
              </a:ext>
            </a:extLst>
          </p:cNvPr>
          <p:cNvSpPr>
            <a:spLocks noGrp="1"/>
          </p:cNvSpPr>
          <p:nvPr>
            <p:ph type="title"/>
          </p:nvPr>
        </p:nvSpPr>
        <p:spPr/>
        <p:txBody>
          <a:bodyPr/>
          <a:lstStyle/>
          <a:p>
            <a:r xmlns:a="http://schemas.openxmlformats.org/drawingml/2006/main">
              <a:rPr lang="uk" i="0" dirty="0">
                <a:latin typeface="Bahnschrift SemiBold" panose="020B0502040204020203" pitchFamily="34" charset="0"/>
              </a:rPr>
              <a:t>Що таке підприємництво?</a:t>
            </a:r>
            <a:br xmlns:a="http://schemas.openxmlformats.org/drawingml/2006/main">
              <a:rPr lang="en-GB" b="1" i="0" dirty="0">
                <a:solidFill>
                  <a:srgbClr val="111111"/>
                </a:solidFill>
                <a:effectLst/>
                <a:latin typeface="-apple-system"/>
              </a:rPr>
            </a:br>
            <a:endParaRPr xmlns:a="http://schemas.openxmlformats.org/drawingml/2006/main" lang="en-GB" dirty="0"/>
          </a:p>
        </p:txBody>
      </p:sp>
      <p:sp>
        <p:nvSpPr>
          <p:cNvPr id="3" name="Content Placeholder 2">
            <a:extLst>
              <a:ext uri="{FF2B5EF4-FFF2-40B4-BE49-F238E27FC236}">
                <a16:creationId xmlns:a16="http://schemas.microsoft.com/office/drawing/2014/main" id="{37142CB1-8966-FE43-2E68-4ABE58CA7322}"/>
              </a:ext>
            </a:extLst>
          </p:cNvPr>
          <p:cNvSpPr>
            <a:spLocks noGrp="1"/>
          </p:cNvSpPr>
          <p:nvPr>
            <p:ph idx="1"/>
          </p:nvPr>
        </p:nvSpPr>
        <p:spPr>
          <a:xfrm>
            <a:off x="838200" y="1825625"/>
            <a:ext cx="7131424" cy="4351338"/>
          </a:xfrm>
        </p:spPr>
        <p:txBody>
          <a:bodyPr/>
          <a:lstStyle/>
          <a:p>
            <a:pPr xmlns:a="http://schemas.openxmlformats.org/drawingml/2006/main" algn="just"/>
            <a:r xmlns:a="http://schemas.openxmlformats.org/drawingml/2006/main">
              <a:rPr lang="uk" b="0" i="0" dirty="0">
                <a:effectLst/>
                <a:latin typeface="Bahnschrift Light Condensed" panose="020B0502040204020203" pitchFamily="34" charset="0"/>
              </a:rPr>
              <a:t>Підприємництво – це процес створення, запуску та управління новим бізнесом.</a:t>
            </a:r>
          </a:p>
          <a:p>
            <a:pPr xmlns:a="http://schemas.openxmlformats.org/drawingml/2006/main" algn="just"/>
            <a:r xmlns:a="http://schemas.openxmlformats.org/drawingml/2006/main">
              <a:rPr lang="uk" b="0" i="0" dirty="0">
                <a:effectLst/>
                <a:latin typeface="Bahnschrift Light Condensed" panose="020B0502040204020203" pitchFamily="34" charset="0"/>
              </a:rPr>
              <a:t>Це передбачає визначення проблеми чи можливості, розробку рішення чи продукту та пошук ресурсів і клієнтів, щоб зробити його успішним.</a:t>
            </a:r>
          </a:p>
          <a:p>
            <a:pPr xmlns:a="http://schemas.openxmlformats.org/drawingml/2006/main" algn="just"/>
            <a:r xmlns:a="http://schemas.openxmlformats.org/drawingml/2006/main">
              <a:rPr lang="uk" b="0" i="0" dirty="0">
                <a:effectLst/>
                <a:latin typeface="Bahnschrift Light Condensed" panose="020B0502040204020203" pitchFamily="34" charset="0"/>
              </a:rPr>
              <a:t>Підприємництво може бути мотивованим різними факторами, такими як особиста пристрасть, соціальний вплив, фінансова вигода чи інновації.</a:t>
            </a:r>
            <a:endParaRPr xmlns:a="http://schemas.openxmlformats.org/drawingml/2006/main" lang="en-GB" dirty="0">
              <a:latin typeface="Bahnschrift Light Condensed" panose="020B0502040204020203" pitchFamily="34" charset="0"/>
            </a:endParaRPr>
          </a:p>
        </p:txBody>
      </p:sp>
      <p:pic>
        <p:nvPicPr>
          <p:cNvPr id="5" name="Picture 4">
            <a:extLst>
              <a:ext uri="{FF2B5EF4-FFF2-40B4-BE49-F238E27FC236}">
                <a16:creationId xmlns:a16="http://schemas.microsoft.com/office/drawing/2014/main" id="{6EE488BB-83D1-6DDC-2F70-ADFD2279A6B4}"/>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969624" y="2730713"/>
            <a:ext cx="4016188" cy="1888773"/>
          </a:xfrm>
          <a:prstGeom prst="rect">
            <a:avLst/>
          </a:prstGeom>
          <a:ln>
            <a:noFill/>
          </a:ln>
          <a:effectLst>
            <a:softEdge rad="112500"/>
          </a:effectLst>
        </p:spPr>
      </p:pic>
    </p:spTree>
    <p:extLst>
      <p:ext uri="{BB962C8B-B14F-4D97-AF65-F5344CB8AC3E}">
        <p14:creationId xmlns:p14="http://schemas.microsoft.com/office/powerpoint/2010/main" val="2618881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5A1A5-A08E-BB3D-B4BF-6F4829AEEC18}"/>
              </a:ext>
            </a:extLst>
          </p:cNvPr>
          <p:cNvSpPr>
            <a:spLocks noGrp="1"/>
          </p:cNvSpPr>
          <p:nvPr>
            <p:ph type="title"/>
          </p:nvPr>
        </p:nvSpPr>
        <p:spPr>
          <a:xfrm>
            <a:off x="838200" y="18255"/>
            <a:ext cx="10515600" cy="1325563"/>
          </a:xfrm>
        </p:spPr>
        <p:txBody>
          <a:bodyPr>
            <a:normAutofit fontScale="90000"/>
          </a:bodyPr>
          <a:lstStyle/>
          <a:p>
            <a:r xmlns:a="http://schemas.openxmlformats.org/drawingml/2006/main">
              <a:rPr lang="uk" i="0" dirty="0">
                <a:latin typeface="Bahnschrift SemiBold" panose="020B0502040204020203" pitchFamily="34" charset="0"/>
              </a:rPr>
              <a:t>Як виховувати культуру підприємництва в організації чи громаді?</a:t>
            </a:r>
            <a:endParaRPr xmlns:a="http://schemas.openxmlformats.org/drawingml/2006/main" lang="en-GB" dirty="0"/>
          </a:p>
        </p:txBody>
      </p:sp>
      <p:sp>
        <p:nvSpPr>
          <p:cNvPr id="3" name="Content Placeholder 2">
            <a:extLst>
              <a:ext uri="{FF2B5EF4-FFF2-40B4-BE49-F238E27FC236}">
                <a16:creationId xmlns:a16="http://schemas.microsoft.com/office/drawing/2014/main" id="{562FE857-8C99-8F4C-30EB-A57805F1ED15}"/>
              </a:ext>
            </a:extLst>
          </p:cNvPr>
          <p:cNvSpPr>
            <a:spLocks noGrp="1"/>
          </p:cNvSpPr>
          <p:nvPr>
            <p:ph idx="1"/>
          </p:nvPr>
        </p:nvSpPr>
        <p:spPr/>
        <p:txBody>
          <a:bodyPr>
            <a:normAutofit/>
          </a:bodyPr>
          <a:lstStyle/>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Заохочення та визнання підприємницьких досягнень, як-от нагороди, нагороди, відгуки чи реклама. Це може визнати та оцінити зусилля та результати підприємців і заохотити їх продовжувати та покращувати свою продуктивність.</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Показувати приклад і моделювати підприємницьку поведінку, наприклад, бути проактивним, винахідливим, адаптованим і співпрацювати. Це може вплинути та надихнути членів наслідувати та прийняти підприємницьке мислення та практику.</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Надання доступу до ресурсів і мереж, таких як фінансування, наставники, партнери, клієнти або експерти. Це може дозволити та полегшити підприємцям розвивати та втілювати свої ідеї та проекти ефективно та результативно.</a:t>
            </a:r>
          </a:p>
          <a:p>
            <a:endParaRPr lang="en-GB" dirty="0"/>
          </a:p>
        </p:txBody>
      </p:sp>
    </p:spTree>
    <p:extLst>
      <p:ext uri="{BB962C8B-B14F-4D97-AF65-F5344CB8AC3E}">
        <p14:creationId xmlns:p14="http://schemas.microsoft.com/office/powerpoint/2010/main" val="1931440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22D35-BD5D-59D7-28F9-672D410AE3B0}"/>
              </a:ext>
            </a:extLst>
          </p:cNvPr>
          <p:cNvSpPr>
            <a:spLocks noGrp="1"/>
          </p:cNvSpPr>
          <p:nvPr>
            <p:ph type="title"/>
          </p:nvPr>
        </p:nvSpPr>
        <p:spPr>
          <a:xfrm>
            <a:off x="838200" y="123078"/>
            <a:ext cx="10515600" cy="1325563"/>
          </a:xfrm>
        </p:spPr>
        <p:txBody>
          <a:bodyPr>
            <a:normAutofit fontScale="90000"/>
          </a:bodyPr>
          <a:lstStyle/>
          <a:p>
            <a:r xmlns:a="http://schemas.openxmlformats.org/drawingml/2006/main">
              <a:rPr lang="uk" i="0" dirty="0">
                <a:latin typeface="Bahnschrift SemiBold" panose="020B0502040204020203" pitchFamily="34" charset="0"/>
              </a:rPr>
              <a:t>Як виховувати культуру підприємництва в організації чи громаді?</a:t>
            </a:r>
            <a:endParaRPr xmlns:a="http://schemas.openxmlformats.org/drawingml/2006/main" lang="en-GB" dirty="0"/>
          </a:p>
        </p:txBody>
      </p:sp>
      <p:sp>
        <p:nvSpPr>
          <p:cNvPr id="3" name="Content Placeholder 2">
            <a:extLst>
              <a:ext uri="{FF2B5EF4-FFF2-40B4-BE49-F238E27FC236}">
                <a16:creationId xmlns:a16="http://schemas.microsoft.com/office/drawing/2014/main" id="{0038573A-51FE-A06F-9BA1-958FF54B7EB3}"/>
              </a:ext>
            </a:extLst>
          </p:cNvPr>
          <p:cNvSpPr>
            <a:spLocks noGrp="1"/>
          </p:cNvSpPr>
          <p:nvPr>
            <p:ph idx="1"/>
          </p:nvPr>
        </p:nvSpPr>
        <p:spPr>
          <a:xfrm>
            <a:off x="838200" y="1825625"/>
            <a:ext cx="7552765" cy="4351338"/>
          </a:xfrm>
        </p:spPr>
        <p:txBody>
          <a:bodyPr>
            <a:normAutofit lnSpcReduction="10000"/>
          </a:bodyPr>
          <a:lstStyle/>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Пропонуємо навчання та освіту з питань підприємництва, як-от майстер-класи, курси, семінари чи коучинг. Це може спорядити та розширити знання та навички підприємців і допомогти їм подолати виклики та бар'єри, з якими вони можуть зіткнутися.</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Заохочення співпраці та різноманітності, наприклад, створення команд, спільнот або мереж підприємців із різним досвідом, перспективами та досвідом. Це може сприяти розвитку культури взаємної підтримки, навчання та інновацій серед членів організації чи спільноти.</a:t>
            </a:r>
          </a:p>
          <a:p>
            <a:endParaRPr lang="en-GB" dirty="0"/>
          </a:p>
        </p:txBody>
      </p:sp>
      <p:pic>
        <p:nvPicPr>
          <p:cNvPr id="5" name="Picture 4">
            <a:extLst>
              <a:ext uri="{FF2B5EF4-FFF2-40B4-BE49-F238E27FC236}">
                <a16:creationId xmlns:a16="http://schemas.microsoft.com/office/drawing/2014/main" id="{32FAC9C9-6F7A-D0B1-8053-4A33BD473424}"/>
              </a:ext>
            </a:extLst>
          </p:cNvPr>
          <p:cNvPicPr>
            <a:picLocks noChangeAspect="1"/>
          </p:cNvPicPr>
          <p:nvPr/>
        </p:nvPicPr>
        <p:blipFill rotWithShape="1">
          <a:blip r:embed="rId2">
            <a:extLst>
              <a:ext uri="{28A0092B-C50C-407E-A947-70E740481C1C}">
                <a14:useLocalDpi xmlns:a14="http://schemas.microsoft.com/office/drawing/2010/main" val="0"/>
              </a:ext>
            </a:extLst>
          </a:blip>
          <a:srcRect b="8105"/>
          <a:stretch/>
        </p:blipFill>
        <p:spPr>
          <a:xfrm>
            <a:off x="8281300" y="2456329"/>
            <a:ext cx="3910700" cy="2393576"/>
          </a:xfrm>
          <a:prstGeom prst="rect">
            <a:avLst/>
          </a:prstGeom>
          <a:ln>
            <a:noFill/>
          </a:ln>
          <a:effectLst>
            <a:softEdge rad="112500"/>
          </a:effectLst>
        </p:spPr>
      </p:pic>
    </p:spTree>
    <p:extLst>
      <p:ext uri="{BB962C8B-B14F-4D97-AF65-F5344CB8AC3E}">
        <p14:creationId xmlns:p14="http://schemas.microsoft.com/office/powerpoint/2010/main" val="345235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05493-B063-93C7-9BA4-B94DD906EABB}"/>
              </a:ext>
            </a:extLst>
          </p:cNvPr>
          <p:cNvSpPr>
            <a:spLocks noGrp="1"/>
          </p:cNvSpPr>
          <p:nvPr>
            <p:ph type="title"/>
          </p:nvPr>
        </p:nvSpPr>
        <p:spPr>
          <a:xfrm>
            <a:off x="587188" y="311337"/>
            <a:ext cx="10515600" cy="1325563"/>
          </a:xfrm>
        </p:spPr>
        <p:txBody>
          <a:bodyPr>
            <a:normAutofit fontScale="90000"/>
          </a:bodyPr>
          <a:lstStyle/>
          <a:p>
            <a:r xmlns:a="http://schemas.openxmlformats.org/drawingml/2006/main">
              <a:rPr lang="uk" i="0" dirty="0">
                <a:latin typeface="Bahnschrift SemiBold" panose="020B0502040204020203" pitchFamily="34" charset="0"/>
              </a:rPr>
              <a:t>Які тенденції та можливості у світовому підприємницькому середовищі?</a:t>
            </a:r>
            <a:br xmlns:a="http://schemas.openxmlformats.org/drawingml/2006/main">
              <a:rPr lang="en-GB" b="0" i="0" dirty="0">
                <a:effectLst/>
                <a:latin typeface="Bahnschrift Light Condensed" panose="020B0502040204020203" pitchFamily="34" charset="0"/>
              </a:rPr>
            </a:br>
            <a:endParaRPr xmlns:a="http://schemas.openxmlformats.org/drawingml/2006/main" lang="en-GB" dirty="0"/>
          </a:p>
        </p:txBody>
      </p:sp>
      <p:sp>
        <p:nvSpPr>
          <p:cNvPr id="3" name="Content Placeholder 2">
            <a:extLst>
              <a:ext uri="{FF2B5EF4-FFF2-40B4-BE49-F238E27FC236}">
                <a16:creationId xmlns:a16="http://schemas.microsoft.com/office/drawing/2014/main" id="{C3C4F8E8-4CAE-1F74-2308-258FD2177664}"/>
              </a:ext>
            </a:extLst>
          </p:cNvPr>
          <p:cNvSpPr>
            <a:spLocks noGrp="1"/>
          </p:cNvSpPr>
          <p:nvPr>
            <p:ph idx="1"/>
          </p:nvPr>
        </p:nvSpPr>
        <p:spPr/>
        <p:txBody>
          <a:bodyPr>
            <a:normAutofit fontScale="85000" lnSpcReduction="20000"/>
          </a:bodyPr>
          <a:lstStyle/>
          <a:p>
            <a:pPr xmlns:a="http://schemas.openxmlformats.org/drawingml/2006/main" algn="just"/>
            <a:r xmlns:a="http://schemas.openxmlformats.org/drawingml/2006/main">
              <a:rPr lang="uk" b="0" i="0" dirty="0">
                <a:effectLst/>
                <a:latin typeface="Bahnschrift Light Condensed" panose="020B0502040204020203" pitchFamily="34" charset="0"/>
              </a:rPr>
              <a:t>На тенденції та можливості в глобальному підприємницькому середовищі впливають різні фактори, такі як технології, вимоги клієнтів, суспільні зміни та пандемія COVID-19. Ось деякі з нових тенденцій:</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Бізнес з дому: все більше підприємців починають і ведуть свій бізнес з дому, користуючись гнучкістю, зручністю та економічною ефективністю віддаленої роботи. Ця тенденція також відкриває можливості для підприємців пропонувати продукти та послуги, які задовольняють потреби та вподобання надомних працівників і споживачів, наприклад онлайн-освіта, охорона здоров’я та благополуччя, розваги та доставка.</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Глобалізований бізнес: все більше підприємців розширюють охоплення та вплив за межі своїх місцевих ринків, використовуючи можливості Інтернету, соціальних медіа та платформ електронної комерції для зв’язку з клієнтами, партнерами та інвесторами з різних країн і регіонів. Ця тенденція також створює можливості для підприємців виходити на нові та різноманітні ринки та сегменти, а також вчитися та співпрацювати з іншими підприємцями з різних культур і походження.</a:t>
            </a:r>
          </a:p>
          <a:p>
            <a:endParaRPr lang="en-GB" dirty="0"/>
          </a:p>
        </p:txBody>
      </p:sp>
    </p:spTree>
    <p:extLst>
      <p:ext uri="{BB962C8B-B14F-4D97-AF65-F5344CB8AC3E}">
        <p14:creationId xmlns:p14="http://schemas.microsoft.com/office/powerpoint/2010/main" val="3336452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5E943-9390-210F-A46B-BD1B6310D2BD}"/>
              </a:ext>
            </a:extLst>
          </p:cNvPr>
          <p:cNvSpPr>
            <a:spLocks noGrp="1"/>
          </p:cNvSpPr>
          <p:nvPr>
            <p:ph type="title"/>
          </p:nvPr>
        </p:nvSpPr>
        <p:spPr>
          <a:xfrm>
            <a:off x="667871" y="18255"/>
            <a:ext cx="10515600" cy="1325563"/>
          </a:xfrm>
        </p:spPr>
        <p:txBody>
          <a:bodyPr/>
          <a:lstStyle/>
          <a:p>
            <a:r xmlns:a="http://schemas.openxmlformats.org/drawingml/2006/main">
              <a:rPr lang="uk" i="0" dirty="0">
                <a:latin typeface="Bahnschrift SemiBold" panose="020B0502040204020203" pitchFamily="34" charset="0"/>
              </a:rPr>
              <a:t>Які тенденції та можливості у світовому підприємницькому середовищі?</a:t>
            </a:r>
            <a:endParaRPr xmlns:a="http://schemas.openxmlformats.org/drawingml/2006/main" lang="en-GB" dirty="0"/>
          </a:p>
        </p:txBody>
      </p:sp>
      <p:sp>
        <p:nvSpPr>
          <p:cNvPr id="3" name="Content Placeholder 2">
            <a:extLst>
              <a:ext uri="{FF2B5EF4-FFF2-40B4-BE49-F238E27FC236}">
                <a16:creationId xmlns:a16="http://schemas.microsoft.com/office/drawing/2014/main" id="{3CAE3084-45F0-7321-043B-F5EED39FE328}"/>
              </a:ext>
            </a:extLst>
          </p:cNvPr>
          <p:cNvSpPr>
            <a:spLocks noGrp="1"/>
          </p:cNvSpPr>
          <p:nvPr>
            <p:ph idx="1"/>
          </p:nvPr>
        </p:nvSpPr>
        <p:spPr>
          <a:xfrm>
            <a:off x="838200" y="1825625"/>
            <a:ext cx="7543800" cy="4351338"/>
          </a:xfrm>
        </p:spPr>
        <p:txBody>
          <a:bodyPr>
            <a:normAutofit fontScale="85000" lnSpcReduction="10000"/>
          </a:bodyPr>
          <a:lstStyle/>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Мобільна комерція: все більше підприємців використовують мобільні пристрої та програми для здійснення та полегшення своїх бізнес-операцій, таких як платежі, маркетинг, обслуговування клієнтів і аналітика. Ця тенденція також дозволяє підприємцям пропонувати продукти та послуги, які є доступними, зручними та персоналізованими для мобільних користувачів, наприклад мобільні ігри, програми, гаманці та купони.</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Соціальна комерція: все більше підприємців інтегрують соціальні медіа та електронну комерцію, щоб створити та покращити свою онлайн-присутність, репутацію та залучення. Ця тенденція також дозволяє підприємцям пропонувати продукти та послуги, на які впливають соціальні взаємодії, відгуки та рекомендації їхніх клієнтів і підписників, а також адаптовані до них, наприклад, впливовий маркетинг, прямі трансляції, соціальні покупки та контент, створений користувачами.</a:t>
            </a:r>
          </a:p>
          <a:p>
            <a:endParaRPr lang="en-GB" dirty="0"/>
          </a:p>
        </p:txBody>
      </p:sp>
      <p:pic>
        <p:nvPicPr>
          <p:cNvPr id="5" name="Picture 4">
            <a:extLst>
              <a:ext uri="{FF2B5EF4-FFF2-40B4-BE49-F238E27FC236}">
                <a16:creationId xmlns:a16="http://schemas.microsoft.com/office/drawing/2014/main" id="{75620569-7DBF-AA51-F9EA-C23CDC981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2328" y="2182904"/>
            <a:ext cx="3186953" cy="3186953"/>
          </a:xfrm>
          <a:prstGeom prst="rect">
            <a:avLst/>
          </a:prstGeom>
          <a:ln>
            <a:noFill/>
          </a:ln>
          <a:effectLst>
            <a:softEdge rad="112500"/>
          </a:effectLst>
        </p:spPr>
      </p:pic>
    </p:spTree>
    <p:extLst>
      <p:ext uri="{BB962C8B-B14F-4D97-AF65-F5344CB8AC3E}">
        <p14:creationId xmlns:p14="http://schemas.microsoft.com/office/powerpoint/2010/main" val="1423408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EB962-9D29-35AC-AC85-710290E72B7C}"/>
              </a:ext>
            </a:extLst>
          </p:cNvPr>
          <p:cNvSpPr>
            <a:spLocks noGrp="1"/>
          </p:cNvSpPr>
          <p:nvPr>
            <p:ph type="title"/>
          </p:nvPr>
        </p:nvSpPr>
        <p:spPr>
          <a:xfrm>
            <a:off x="694765" y="18255"/>
            <a:ext cx="10515600" cy="1325563"/>
          </a:xfrm>
        </p:spPr>
        <p:txBody>
          <a:bodyPr/>
          <a:lstStyle/>
          <a:p>
            <a:r xmlns:a="http://schemas.openxmlformats.org/drawingml/2006/main">
              <a:rPr lang="uk" i="0" dirty="0">
                <a:latin typeface="Bahnschrift SemiBold" panose="020B0502040204020203" pitchFamily="34" charset="0"/>
              </a:rPr>
              <a:t>Які тенденції та можливості у світовому підприємницькому середовищі?</a:t>
            </a:r>
            <a:endParaRPr xmlns:a="http://schemas.openxmlformats.org/drawingml/2006/main" lang="en-GB" dirty="0"/>
          </a:p>
        </p:txBody>
      </p:sp>
      <p:sp>
        <p:nvSpPr>
          <p:cNvPr id="3" name="Content Placeholder 2">
            <a:extLst>
              <a:ext uri="{FF2B5EF4-FFF2-40B4-BE49-F238E27FC236}">
                <a16:creationId xmlns:a16="http://schemas.microsoft.com/office/drawing/2014/main" id="{7428B3D1-D361-F535-5C4A-8FB6977FB1AD}"/>
              </a:ext>
            </a:extLst>
          </p:cNvPr>
          <p:cNvSpPr>
            <a:spLocks noGrp="1"/>
          </p:cNvSpPr>
          <p:nvPr>
            <p:ph idx="1"/>
          </p:nvPr>
        </p:nvSpPr>
        <p:spPr/>
        <p:txBody>
          <a:bodyPr>
            <a:normAutofit lnSpcReduction="10000"/>
          </a:bodyPr>
          <a:lstStyle/>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Економіка концертів: все більше підприємців беруть участь і отримують вигоду від економіки концертів, яка є ринком короткострокових, гнучких і незалежних домовленостей про роботу. Ця тенденція також надає можливість підприємцям пропонувати продукти та послуги, які підтримують і розширюють можливості працівників і фрілансерів, наприклад платформи, інструменти, навчання та страхування.</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Все більше нішевих ринків: все більше підприємців націлюються та обслуговують дедалі більше нішевих ринків і сегментів, які є групами клієнтів зі спеціальними потребами, уподобаннями та характеристиками. Ця тенденція також змушує підприємців пропонувати диференційовані, індивідуальні та інноваційні продукти та послуги для своїх нішевих клієнтів, наприклад веганські, безглютенові, органічні або халяльні продукти.</a:t>
            </a:r>
          </a:p>
          <a:p>
            <a:endParaRPr lang="en-GB" dirty="0"/>
          </a:p>
        </p:txBody>
      </p:sp>
    </p:spTree>
    <p:extLst>
      <p:ext uri="{BB962C8B-B14F-4D97-AF65-F5344CB8AC3E}">
        <p14:creationId xmlns:p14="http://schemas.microsoft.com/office/powerpoint/2010/main" val="2768966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79692-E794-7B18-A2A6-DEC866DBB565}"/>
              </a:ext>
            </a:extLst>
          </p:cNvPr>
          <p:cNvSpPr>
            <a:spLocks noGrp="1"/>
          </p:cNvSpPr>
          <p:nvPr>
            <p:ph type="title"/>
          </p:nvPr>
        </p:nvSpPr>
        <p:spPr>
          <a:xfrm>
            <a:off x="667870" y="87219"/>
            <a:ext cx="10515600" cy="1325563"/>
          </a:xfrm>
        </p:spPr>
        <p:txBody>
          <a:bodyPr/>
          <a:lstStyle/>
          <a:p>
            <a:r xmlns:a="http://schemas.openxmlformats.org/drawingml/2006/main">
              <a:rPr lang="uk" i="0" dirty="0">
                <a:latin typeface="Bahnschrift SemiBold" panose="020B0502040204020203" pitchFamily="34" charset="0"/>
              </a:rPr>
              <a:t>Які тенденції та можливості у світовому підприємницькому середовищі?</a:t>
            </a:r>
            <a:endParaRPr xmlns:a="http://schemas.openxmlformats.org/drawingml/2006/main" lang="en-GB" dirty="0"/>
          </a:p>
        </p:txBody>
      </p:sp>
      <p:sp>
        <p:nvSpPr>
          <p:cNvPr id="3" name="Content Placeholder 2">
            <a:extLst>
              <a:ext uri="{FF2B5EF4-FFF2-40B4-BE49-F238E27FC236}">
                <a16:creationId xmlns:a16="http://schemas.microsoft.com/office/drawing/2014/main" id="{C7BB946B-FFB8-C656-A931-75CD173FE2F5}"/>
              </a:ext>
            </a:extLst>
          </p:cNvPr>
          <p:cNvSpPr>
            <a:spLocks noGrp="1"/>
          </p:cNvSpPr>
          <p:nvPr>
            <p:ph idx="1"/>
          </p:nvPr>
        </p:nvSpPr>
        <p:spPr>
          <a:xfrm>
            <a:off x="838200" y="1825625"/>
            <a:ext cx="7776882" cy="4351338"/>
          </a:xfrm>
        </p:spPr>
        <p:txBody>
          <a:bodyPr>
            <a:normAutofit fontScale="85000" lnSpcReduction="20000"/>
          </a:bodyPr>
          <a:lstStyle/>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Постійне зростання бізнесу на основі передплати: все більше підприємців приймають і впроваджують бізнес-модель на основі передплати, яка полягає в стягненні з клієнтів постійної плати за доступ або використання продукту чи послуги. Ця тенденція також створює можливості для підприємців пропонувати продукти та послуги, які є цінними, зручними та лояльними для їхніх передплатників, наприклад, програмне забезпечення, засоби масової інформації, розваги чи косметичні продукти.</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Запровадження проривних технологій: все більше підприємців охоплюють і використовують проривні технології, які є інноваціями, які суттєво змінюють або покращують те, як речі робляться чи переживають. Прикладами таких технологій є штучний інтелект, блокчейн, біотехнології, нанотехнології та 3D-друк. Ця тенденція також відкриває можливості для підприємців пропонувати продукти та послуги, які є передовими, розумними та трансформаційними для своїх клієнтів і галузей.</a:t>
            </a:r>
          </a:p>
          <a:p>
            <a:endParaRPr lang="en-GB" dirty="0"/>
          </a:p>
        </p:txBody>
      </p:sp>
      <p:pic>
        <p:nvPicPr>
          <p:cNvPr id="5" name="Picture 4">
            <a:extLst>
              <a:ext uri="{FF2B5EF4-FFF2-40B4-BE49-F238E27FC236}">
                <a16:creationId xmlns:a16="http://schemas.microsoft.com/office/drawing/2014/main" id="{3934EA11-BDCF-2D4C-0563-B45D8841D7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5082" y="2377766"/>
            <a:ext cx="3371850" cy="3121240"/>
          </a:xfrm>
          <a:prstGeom prst="rect">
            <a:avLst/>
          </a:prstGeom>
          <a:ln>
            <a:noFill/>
          </a:ln>
          <a:effectLst>
            <a:softEdge rad="112500"/>
          </a:effectLst>
        </p:spPr>
      </p:pic>
    </p:spTree>
    <p:extLst>
      <p:ext uri="{BB962C8B-B14F-4D97-AF65-F5344CB8AC3E}">
        <p14:creationId xmlns:p14="http://schemas.microsoft.com/office/powerpoint/2010/main" val="1837889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3293E-FFB8-4365-F6DF-03E860DDA07F}"/>
              </a:ext>
            </a:extLst>
          </p:cNvPr>
          <p:cNvSpPr>
            <a:spLocks noGrp="1"/>
          </p:cNvSpPr>
          <p:nvPr>
            <p:ph type="title"/>
          </p:nvPr>
        </p:nvSpPr>
        <p:spPr>
          <a:xfrm>
            <a:off x="685800" y="87219"/>
            <a:ext cx="10515600" cy="1325563"/>
          </a:xfrm>
        </p:spPr>
        <p:txBody>
          <a:bodyPr/>
          <a:lstStyle/>
          <a:p>
            <a:r xmlns:a="http://schemas.openxmlformats.org/drawingml/2006/main">
              <a:rPr lang="uk" i="0" dirty="0">
                <a:latin typeface="Bahnschrift SemiBold" panose="020B0502040204020203" pitchFamily="34" charset="0"/>
              </a:rPr>
              <a:t>Які тенденції та можливості </a:t>
            </a:r>
            <a:br xmlns:a="http://schemas.openxmlformats.org/drawingml/2006/main">
              <a:rPr lang="en-GB" i="0" dirty="0">
                <a:latin typeface="Bahnschrift SemiBold" panose="020B0502040204020203" pitchFamily="34" charset="0"/>
              </a:rPr>
            </a:br>
            <a:r xmlns:a="http://schemas.openxmlformats.org/drawingml/2006/main">
              <a:rPr lang="uk" i="0" dirty="0">
                <a:latin typeface="Bahnschrift SemiBold" panose="020B0502040204020203" pitchFamily="34" charset="0"/>
              </a:rPr>
              <a:t>у світовому підприємницькому середовищі?</a:t>
            </a:r>
            <a:endParaRPr xmlns:a="http://schemas.openxmlformats.org/drawingml/2006/main" lang="en-GB" dirty="0"/>
          </a:p>
        </p:txBody>
      </p:sp>
      <p:sp>
        <p:nvSpPr>
          <p:cNvPr id="3" name="Content Placeholder 2">
            <a:extLst>
              <a:ext uri="{FF2B5EF4-FFF2-40B4-BE49-F238E27FC236}">
                <a16:creationId xmlns:a16="http://schemas.microsoft.com/office/drawing/2014/main" id="{6AF73CBD-6C32-320A-F338-2E81596C0B57}"/>
              </a:ext>
            </a:extLst>
          </p:cNvPr>
          <p:cNvSpPr>
            <a:spLocks noGrp="1"/>
          </p:cNvSpPr>
          <p:nvPr>
            <p:ph idx="1"/>
          </p:nvPr>
        </p:nvSpPr>
        <p:spPr/>
        <p:txBody>
          <a:bodyPr>
            <a:normAutofit lnSpcReduction="10000"/>
          </a:bodyPr>
          <a:lstStyle/>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Зростаюча важливість соціальної відповідальності: все більше підприємців усвідомлюють соціальні та екологічні проблеми та можливості, з якими стикається їхній бізнес і які створюють, і вирішують їх. Ця тенденція також спонукає підприємців пропонувати продукти та послуги, які є етичними, стійкими та впливовими на зацікавлених сторін і суспільство в цілому, наприклад, соціальні підприємства, зелені підприємства або інвестування.</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Зростаюча різноманітність: все більше підприємців походять із та представляють різноманітне походження, перспективи та досвід, наприклад жінки, меншини, іммігранти, молодь або літні люди. Ця тенденція також посилює креативність, інновації та інклюзивність підприємницького ландшафту, а також продукти та послуги, які пропонують підприємці.</a:t>
            </a:r>
          </a:p>
          <a:p>
            <a:endParaRPr lang="en-GB" dirty="0"/>
          </a:p>
        </p:txBody>
      </p:sp>
    </p:spTree>
    <p:extLst>
      <p:ext uri="{BB962C8B-B14F-4D97-AF65-F5344CB8AC3E}">
        <p14:creationId xmlns:p14="http://schemas.microsoft.com/office/powerpoint/2010/main" val="2240799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E6BC4-B225-2658-268E-66719254F70A}"/>
              </a:ext>
            </a:extLst>
          </p:cNvPr>
          <p:cNvSpPr>
            <a:spLocks noGrp="1"/>
          </p:cNvSpPr>
          <p:nvPr>
            <p:ph type="title"/>
          </p:nvPr>
        </p:nvSpPr>
        <p:spPr/>
        <p:txBody>
          <a:bodyPr/>
          <a:lstStyle/>
          <a:p>
            <a:r xmlns:a="http://schemas.openxmlformats.org/drawingml/2006/main">
              <a:rPr lang="uk" dirty="0"/>
              <a:t>Огляд</a:t>
            </a:r>
          </a:p>
        </p:txBody>
      </p:sp>
      <p:sp>
        <p:nvSpPr>
          <p:cNvPr id="3" name="Content Placeholder 2">
            <a:extLst>
              <a:ext uri="{FF2B5EF4-FFF2-40B4-BE49-F238E27FC236}">
                <a16:creationId xmlns:a16="http://schemas.microsoft.com/office/drawing/2014/main" id="{946B88F2-DE2E-697A-2840-2DADEB20A5DC}"/>
              </a:ext>
            </a:extLst>
          </p:cNvPr>
          <p:cNvSpPr>
            <a:spLocks noGrp="1"/>
          </p:cNvSpPr>
          <p:nvPr>
            <p:ph idx="1"/>
          </p:nvPr>
        </p:nvSpPr>
        <p:spPr>
          <a:xfrm>
            <a:off x="838200" y="1825625"/>
            <a:ext cx="7095565" cy="4351338"/>
          </a:xfrm>
        </p:spPr>
        <p:txBody>
          <a:bodyPr>
            <a:normAutofit fontScale="92500" lnSpcReduction="10000"/>
          </a:bodyPr>
          <a:lstStyle/>
          <a:p>
            <a:pPr xmlns:a="http://schemas.openxmlformats.org/drawingml/2006/main" algn="just"/>
            <a:r xmlns:a="http://schemas.openxmlformats.org/drawingml/2006/main">
              <a:rPr lang="uk" b="0" i="0" dirty="0">
                <a:effectLst/>
                <a:latin typeface="Bahnschrift Light Condensed" panose="020B0502040204020203" pitchFamily="34" charset="0"/>
              </a:rPr>
              <a:t>Підприємництво є складним і багатогранним явищем, яке може мати різні наслідки та наслідки для окремих осіб, організацій і суспільства. На підприємництво можуть впливати особисті, культурні, інституційні та екологічні фактори, а також воно може формувати та змінювати ці фактори з часом. Підприємництво — це динамічна концепція, що розвивається, і її можна застосовувати до різних контекстів і сфер, таких як соціальне підприємництво, корпоративне підприємництво або академічне підприємництво. Підприємництво – це складна та корисна справа, яка вимагає пристрасті, наполегливості та навичок вирішення проблем.</a:t>
            </a:r>
            <a:endParaRPr xmlns:a="http://schemas.openxmlformats.org/drawingml/2006/main" lang="en-GB" dirty="0">
              <a:latin typeface="Bahnschrift Light Condensed" panose="020B0502040204020203" pitchFamily="34" charset="0"/>
            </a:endParaRPr>
          </a:p>
        </p:txBody>
      </p:sp>
      <p:pic>
        <p:nvPicPr>
          <p:cNvPr id="5" name="Picture 4">
            <a:extLst>
              <a:ext uri="{FF2B5EF4-FFF2-40B4-BE49-F238E27FC236}">
                <a16:creationId xmlns:a16="http://schemas.microsoft.com/office/drawing/2014/main" id="{4EB1741B-3B90-3C77-BF2F-15A8769AB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6132" y="2519082"/>
            <a:ext cx="3803223" cy="2533090"/>
          </a:xfrm>
          <a:prstGeom prst="rect">
            <a:avLst/>
          </a:prstGeom>
          <a:ln>
            <a:noFill/>
          </a:ln>
          <a:effectLst>
            <a:softEdge rad="112500"/>
          </a:effectLst>
        </p:spPr>
      </p:pic>
    </p:spTree>
    <p:extLst>
      <p:ext uri="{BB962C8B-B14F-4D97-AF65-F5344CB8AC3E}">
        <p14:creationId xmlns:p14="http://schemas.microsoft.com/office/powerpoint/2010/main" val="1744987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E90B-AFDF-60F1-1938-8243807DCC1E}"/>
              </a:ext>
            </a:extLst>
          </p:cNvPr>
          <p:cNvSpPr>
            <a:spLocks noGrp="1"/>
          </p:cNvSpPr>
          <p:nvPr>
            <p:ph type="title"/>
          </p:nvPr>
        </p:nvSpPr>
        <p:spPr/>
        <p:txBody>
          <a:bodyPr/>
          <a:lstStyle/>
          <a:p>
            <a:r xmlns:a="http://schemas.openxmlformats.org/drawingml/2006/main">
              <a:rPr lang="uk" dirty="0"/>
              <a:t>Удачі!</a:t>
            </a:r>
          </a:p>
        </p:txBody>
      </p:sp>
      <p:sp>
        <p:nvSpPr>
          <p:cNvPr id="3" name="Text Placeholder 2">
            <a:extLst>
              <a:ext uri="{FF2B5EF4-FFF2-40B4-BE49-F238E27FC236}">
                <a16:creationId xmlns:a16="http://schemas.microsoft.com/office/drawing/2014/main" id="{6968567B-C32A-97DA-1E37-6BBE40832282}"/>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0316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38243-2A73-05C7-3872-1BCA0E5123E7}"/>
              </a:ext>
            </a:extLst>
          </p:cNvPr>
          <p:cNvSpPr>
            <a:spLocks noGrp="1"/>
          </p:cNvSpPr>
          <p:nvPr>
            <p:ph type="title"/>
          </p:nvPr>
        </p:nvSpPr>
        <p:spPr/>
        <p:txBody>
          <a:bodyPr/>
          <a:lstStyle/>
          <a:p>
            <a:r xmlns:a="http://schemas.openxmlformats.org/drawingml/2006/main">
              <a:rPr lang="uk" i="0" dirty="0">
                <a:latin typeface="Bahnschrift SemiBold" panose="020B0502040204020203" pitchFamily="34" charset="0"/>
              </a:rPr>
              <a:t>Що таке підприємництво?</a:t>
            </a:r>
            <a:endParaRPr xmlns:a="http://schemas.openxmlformats.org/drawingml/2006/main" lang="en-GB" dirty="0"/>
          </a:p>
        </p:txBody>
      </p:sp>
      <p:sp>
        <p:nvSpPr>
          <p:cNvPr id="3" name="Content Placeholder 2">
            <a:extLst>
              <a:ext uri="{FF2B5EF4-FFF2-40B4-BE49-F238E27FC236}">
                <a16:creationId xmlns:a16="http://schemas.microsoft.com/office/drawing/2014/main" id="{56C0DB47-2DAD-F327-0D6B-076604377C0D}"/>
              </a:ext>
            </a:extLst>
          </p:cNvPr>
          <p:cNvSpPr>
            <a:spLocks noGrp="1"/>
          </p:cNvSpPr>
          <p:nvPr>
            <p:ph idx="1"/>
          </p:nvPr>
        </p:nvSpPr>
        <p:spPr/>
        <p:txBody>
          <a:bodyPr>
            <a:normAutofit fontScale="77500" lnSpcReduction="20000"/>
          </a:bodyPr>
          <a:lstStyle/>
          <a:p>
            <a:pPr xmlns:a="http://schemas.openxmlformats.org/drawingml/2006/main" algn="just"/>
            <a:r xmlns:a="http://schemas.openxmlformats.org/drawingml/2006/main">
              <a:rPr lang="uk" b="0" i="0" dirty="0">
                <a:effectLst/>
                <a:latin typeface="Bahnschrift Light Condensed" panose="020B0502040204020203" pitchFamily="34" charset="0"/>
              </a:rPr>
              <a:t>Одним із прикладів підприємництва є Airbnb, платформа, яка з’єднує мандрівників із господарями, які пропонують житло у своїх будинках.</a:t>
            </a:r>
          </a:p>
          <a:p>
            <a:pPr xmlns:a="http://schemas.openxmlformats.org/drawingml/2006/main" algn="just"/>
            <a:r xmlns:a="http://schemas.openxmlformats.org/drawingml/2006/main">
              <a:rPr lang="uk" b="0" i="0" dirty="0">
                <a:effectLst/>
                <a:latin typeface="Bahnschrift Light Condensed" panose="020B0502040204020203" pitchFamily="34" charset="0"/>
              </a:rPr>
              <a:t>Airbnb була заснована в 2008 році Брайаном Ческі, Джо Геббіа та Натаном Блечарчиком, яким було важко платити за оренду в Сан-Франциско.</a:t>
            </a:r>
          </a:p>
          <a:p>
            <a:pPr xmlns:a="http://schemas.openxmlformats.org/drawingml/2006/main" algn="just"/>
            <a:r xmlns:a="http://schemas.openxmlformats.org/drawingml/2006/main">
              <a:rPr lang="uk" b="0" i="0" dirty="0">
                <a:effectLst/>
                <a:latin typeface="Bahnschrift Light Condensed" panose="020B0502040204020203" pitchFamily="34" charset="0"/>
              </a:rPr>
              <a:t>Свою вільну кімнату вони вирішили здати гостям, які були на дизайнерській конференції в місті.</a:t>
            </a:r>
          </a:p>
          <a:p>
            <a:pPr xmlns:a="http://schemas.openxmlformats.org/drawingml/2006/main" algn="just"/>
            <a:r xmlns:a="http://schemas.openxmlformats.org/drawingml/2006/main">
              <a:rPr lang="uk" b="0" i="0" dirty="0">
                <a:effectLst/>
                <a:latin typeface="Bahnschrift Light Condensed" panose="020B0502040204020203" pitchFamily="34" charset="0"/>
              </a:rPr>
              <a:t>Вони створили веб-сайт, на якому вказано їхній номер і три інших, і стягували 80 доларів за ніч. Вони отримали три замовлення та заробили 240 доларів.</a:t>
            </a:r>
          </a:p>
          <a:p>
            <a:pPr xmlns:a="http://schemas.openxmlformats.org/drawingml/2006/main" algn="just"/>
            <a:r xmlns:a="http://schemas.openxmlformats.org/drawingml/2006/main">
              <a:rPr lang="uk" b="0" i="0" dirty="0">
                <a:effectLst/>
                <a:latin typeface="Bahnschrift Light Condensed" panose="020B0502040204020203" pitchFamily="34" charset="0"/>
              </a:rPr>
              <a:t>Вони зрозуміли, що є попит на альтернативні та доступні варіанти житла, і вирішили продовжити свою ідею.</a:t>
            </a:r>
          </a:p>
          <a:p>
            <a:pPr xmlns:a="http://schemas.openxmlformats.org/drawingml/2006/main" algn="just"/>
            <a:r xmlns:a="http://schemas.openxmlformats.org/drawingml/2006/main">
              <a:rPr lang="uk" b="0" i="0" dirty="0">
                <a:effectLst/>
                <a:latin typeface="Bahnschrift Light Condensed" panose="020B0502040204020203" pitchFamily="34" charset="0"/>
              </a:rPr>
              <a:t>Вони приєдналися до програми акселератора під назвою Y Combinator, яка надала їм фінансування та наставництво. Вони розширили свою платформу на інші міста та країни, а також збільшили базу користувачів і дохід.</a:t>
            </a:r>
          </a:p>
          <a:p>
            <a:pPr xmlns:a="http://schemas.openxmlformats.org/drawingml/2006/main" algn="just"/>
            <a:r xmlns:a="http://schemas.openxmlformats.org/drawingml/2006/main">
              <a:rPr lang="uk" b="0" i="0" dirty="0">
                <a:effectLst/>
                <a:latin typeface="Bahnschrift Light Condensed" panose="020B0502040204020203" pitchFamily="34" charset="0"/>
              </a:rPr>
              <a:t>Сьогодні Airbnb є одним із найуспішніших і найдорожчих стартапів у світі з понад 4 мільйонами хостів, 800 мільйонами гостей і ринковою капіталізацією в 100 мільярдів доларів.</a:t>
            </a:r>
            <a:endParaRPr xmlns:a="http://schemas.openxmlformats.org/drawingml/2006/main" lang="en-GB" dirty="0">
              <a:latin typeface="Bahnschrift Light Condensed" panose="020B0502040204020203" pitchFamily="34" charset="0"/>
            </a:endParaRPr>
          </a:p>
        </p:txBody>
      </p:sp>
    </p:spTree>
    <p:extLst>
      <p:ext uri="{BB962C8B-B14F-4D97-AF65-F5344CB8AC3E}">
        <p14:creationId xmlns:p14="http://schemas.microsoft.com/office/powerpoint/2010/main" val="3855879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6060-FB7E-62E2-D3EE-FCBCB2E4DE22}"/>
              </a:ext>
            </a:extLst>
          </p:cNvPr>
          <p:cNvSpPr>
            <a:spLocks noGrp="1"/>
          </p:cNvSpPr>
          <p:nvPr>
            <p:ph type="title"/>
          </p:nvPr>
        </p:nvSpPr>
        <p:spPr/>
        <p:txBody>
          <a:bodyPr/>
          <a:lstStyle/>
          <a:p>
            <a:r xmlns:a="http://schemas.openxmlformats.org/drawingml/2006/main">
              <a:rPr lang="uk" i="0" dirty="0">
                <a:latin typeface="Bahnschrift SemiBold" panose="020B0502040204020203" pitchFamily="34" charset="0"/>
              </a:rPr>
              <a:t>Хто такий підприємець?</a:t>
            </a:r>
            <a:br xmlns:a="http://schemas.openxmlformats.org/drawingml/2006/main">
              <a:rPr lang="en-GB" b="1" i="0" dirty="0">
                <a:solidFill>
                  <a:srgbClr val="111111"/>
                </a:solidFill>
                <a:effectLst/>
                <a:latin typeface="-apple-system"/>
              </a:rPr>
            </a:br>
            <a:endParaRPr xmlns:a="http://schemas.openxmlformats.org/drawingml/2006/main" lang="en-GB" dirty="0"/>
          </a:p>
        </p:txBody>
      </p:sp>
      <p:sp>
        <p:nvSpPr>
          <p:cNvPr id="3" name="Content Placeholder 2">
            <a:extLst>
              <a:ext uri="{FF2B5EF4-FFF2-40B4-BE49-F238E27FC236}">
                <a16:creationId xmlns:a16="http://schemas.microsoft.com/office/drawing/2014/main" id="{C7CB85C5-4AE8-69F9-CEDA-85C25A220D06}"/>
              </a:ext>
            </a:extLst>
          </p:cNvPr>
          <p:cNvSpPr>
            <a:spLocks noGrp="1"/>
          </p:cNvSpPr>
          <p:nvPr>
            <p:ph idx="1"/>
          </p:nvPr>
        </p:nvSpPr>
        <p:spPr>
          <a:xfrm>
            <a:off x="838200" y="1825625"/>
            <a:ext cx="6593541" cy="4351338"/>
          </a:xfrm>
        </p:spPr>
        <p:txBody>
          <a:bodyPr>
            <a:normAutofit lnSpcReduction="10000"/>
          </a:bodyPr>
          <a:lstStyle/>
          <a:p>
            <a:pPr xmlns:a="http://schemas.openxmlformats.org/drawingml/2006/main" algn="just"/>
            <a:r xmlns:a="http://schemas.openxmlformats.org/drawingml/2006/main">
              <a:rPr lang="uk" b="0" i="0" dirty="0">
                <a:effectLst/>
                <a:latin typeface="Bahnschrift Light Condensed" panose="020B0502040204020203" pitchFamily="34" charset="0"/>
              </a:rPr>
              <a:t>Підприємець – це той, хто займається підприємництвом.</a:t>
            </a:r>
          </a:p>
          <a:p>
            <a:pPr xmlns:a="http://schemas.openxmlformats.org/drawingml/2006/main" algn="just"/>
            <a:r xmlns:a="http://schemas.openxmlformats.org/drawingml/2006/main">
              <a:rPr lang="uk" b="0" i="0" dirty="0">
                <a:effectLst/>
                <a:latin typeface="Bahnschrift Light Condensed" panose="020B0502040204020203" pitchFamily="34" charset="0"/>
              </a:rPr>
              <a:t>Підприємець, як правило, далекоглядний, схильний до ризику, лідер і здатний вирішувати проблеми.</a:t>
            </a:r>
          </a:p>
          <a:p>
            <a:pPr xmlns:a="http://schemas.openxmlformats.org/drawingml/2006/main" algn="just"/>
            <a:r xmlns:a="http://schemas.openxmlformats.org/drawingml/2006/main">
              <a:rPr lang="uk" b="0" i="0" dirty="0">
                <a:effectLst/>
                <a:latin typeface="Bahnschrift Light Condensed" panose="020B0502040204020203" pitchFamily="34" charset="0"/>
              </a:rPr>
              <a:t>Підприємець має здатність розпізнавати та використовувати можливості, долати виклики та невизначеність, а також адаптуватися до мінливих умов ринку.</a:t>
            </a:r>
          </a:p>
          <a:p>
            <a:pPr xmlns:a="http://schemas.openxmlformats.org/drawingml/2006/main" algn="just"/>
            <a:r xmlns:a="http://schemas.openxmlformats.org/drawingml/2006/main">
              <a:rPr lang="uk" b="0" i="0" dirty="0">
                <a:effectLst/>
                <a:latin typeface="Bahnschrift Light Condensed" panose="020B0502040204020203" pitchFamily="34" charset="0"/>
              </a:rPr>
              <a:t>Підприємець також несе відповідальність за управління бізнес-операціями, фінансами та командою.</a:t>
            </a:r>
            <a:endParaRPr xmlns:a="http://schemas.openxmlformats.org/drawingml/2006/main" lang="en-GB" dirty="0">
              <a:latin typeface="Bahnschrift Light Condensed" panose="020B0502040204020203" pitchFamily="34" charset="0"/>
            </a:endParaRPr>
          </a:p>
        </p:txBody>
      </p:sp>
      <p:pic>
        <p:nvPicPr>
          <p:cNvPr id="5" name="Picture 4">
            <a:extLst>
              <a:ext uri="{FF2B5EF4-FFF2-40B4-BE49-F238E27FC236}">
                <a16:creationId xmlns:a16="http://schemas.microsoft.com/office/drawing/2014/main" id="{B3E07832-8BBE-4D62-2AAE-C0D53D23E2A8}"/>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7960658" y="2448158"/>
            <a:ext cx="3106271" cy="3106271"/>
          </a:xfrm>
          <a:prstGeom prst="rect">
            <a:avLst/>
          </a:prstGeom>
          <a:ln>
            <a:noFill/>
          </a:ln>
          <a:effectLst>
            <a:softEdge rad="112500"/>
          </a:effectLst>
        </p:spPr>
      </p:pic>
    </p:spTree>
    <p:extLst>
      <p:ext uri="{BB962C8B-B14F-4D97-AF65-F5344CB8AC3E}">
        <p14:creationId xmlns:p14="http://schemas.microsoft.com/office/powerpoint/2010/main" val="3811334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40368-F1D5-7D2F-86B3-22D3E4B7786C}"/>
              </a:ext>
            </a:extLst>
          </p:cNvPr>
          <p:cNvSpPr>
            <a:spLocks noGrp="1"/>
          </p:cNvSpPr>
          <p:nvPr>
            <p:ph type="title"/>
          </p:nvPr>
        </p:nvSpPr>
        <p:spPr/>
        <p:txBody>
          <a:bodyPr/>
          <a:lstStyle/>
          <a:p>
            <a:r xmlns:a="http://schemas.openxmlformats.org/drawingml/2006/main">
              <a:rPr lang="uk" i="0" dirty="0">
                <a:latin typeface="Bahnschrift SemiBold" panose="020B0502040204020203" pitchFamily="34" charset="0"/>
              </a:rPr>
              <a:t>Хто такий підприємець?</a:t>
            </a:r>
            <a:endParaRPr xmlns:a="http://schemas.openxmlformats.org/drawingml/2006/main" lang="en-GB" dirty="0"/>
          </a:p>
        </p:txBody>
      </p:sp>
      <p:sp>
        <p:nvSpPr>
          <p:cNvPr id="3" name="Content Placeholder 2">
            <a:extLst>
              <a:ext uri="{FF2B5EF4-FFF2-40B4-BE49-F238E27FC236}">
                <a16:creationId xmlns:a16="http://schemas.microsoft.com/office/drawing/2014/main" id="{AF6D31C5-6695-499C-8C93-B8E11C5D21D9}"/>
              </a:ext>
            </a:extLst>
          </p:cNvPr>
          <p:cNvSpPr>
            <a:spLocks noGrp="1"/>
          </p:cNvSpPr>
          <p:nvPr>
            <p:ph idx="1"/>
          </p:nvPr>
        </p:nvSpPr>
        <p:spPr/>
        <p:txBody>
          <a:bodyPr>
            <a:normAutofit fontScale="77500" lnSpcReduction="20000"/>
          </a:bodyPr>
          <a:lstStyle/>
          <a:p>
            <a:pPr xmlns:a="http://schemas.openxmlformats.org/drawingml/2006/main" algn="just"/>
            <a:r xmlns:a="http://schemas.openxmlformats.org/drawingml/2006/main">
              <a:rPr lang="uk" b="0" i="0" dirty="0">
                <a:effectLst/>
                <a:latin typeface="Bahnschrift Light Condensed" panose="020B0502040204020203" pitchFamily="34" charset="0"/>
              </a:rPr>
              <a:t>Одним із прикладів підприємця є Опра Вінфрі, медіа-магнат, філантроп і ікона культури.</a:t>
            </a:r>
          </a:p>
          <a:p>
            <a:pPr xmlns:a="http://schemas.openxmlformats.org/drawingml/2006/main" algn="just"/>
            <a:r xmlns:a="http://schemas.openxmlformats.org/drawingml/2006/main">
              <a:rPr lang="uk" b="0" i="0" dirty="0">
                <a:effectLst/>
                <a:latin typeface="Bahnschrift Light Condensed" panose="020B0502040204020203" pitchFamily="34" charset="0"/>
              </a:rPr>
              <a:t>Опра Уїнфрі почала кар'єру телевізійного репортера та ведучої в 1970-х роках. У 1984 році вона переїхала до Чикаго, щоб вести ранкове ток-шоу AM Chicago.</a:t>
            </a:r>
          </a:p>
          <a:p>
            <a:pPr xmlns:a="http://schemas.openxmlformats.org/drawingml/2006/main" algn="just"/>
            <a:r xmlns:a="http://schemas.openxmlformats.org/drawingml/2006/main">
              <a:rPr lang="uk" b="0" i="0" dirty="0">
                <a:effectLst/>
                <a:latin typeface="Bahnschrift Light Condensed" panose="020B0502040204020203" pitchFamily="34" charset="0"/>
              </a:rPr>
              <a:t>Вона перетворила шоу на рейтинговий хіт завдяки своїй харизматичній особистості та чуйному стилю. У 1986 році вона перейменувала шоу в «Шоу Опри Вінфрі» та розповсюдила його на національному рівні.</a:t>
            </a:r>
          </a:p>
          <a:p>
            <a:pPr xmlns:a="http://schemas.openxmlformats.org/drawingml/2006/main" algn="just"/>
            <a:r xmlns:a="http://schemas.openxmlformats.org/drawingml/2006/main">
              <a:rPr lang="uk" b="0" i="0" dirty="0">
                <a:effectLst/>
                <a:latin typeface="Bahnschrift Light Condensed" panose="020B0502040204020203" pitchFamily="34" charset="0"/>
              </a:rPr>
              <a:t>Вона стала однією з найвпливовіших і найпопулярніших постатей в історії телебачення, охопивши мільйони глядачів і висвітлюючи такі теми, як здоров’я, духовність, соціальні питання та розваги.</a:t>
            </a:r>
          </a:p>
          <a:p>
            <a:pPr xmlns:a="http://schemas.openxmlformats.org/drawingml/2006/main" algn="just"/>
            <a:r xmlns:a="http://schemas.openxmlformats.org/drawingml/2006/main">
              <a:rPr lang="uk" b="0" i="0" dirty="0">
                <a:effectLst/>
                <a:latin typeface="Bahnschrift Light Condensed" panose="020B0502040204020203" pitchFamily="34" charset="0"/>
              </a:rPr>
              <a:t>Вона також запустила власну продюсерську компанію Harpo Studios, яка створювала фільми, книги, журнали, подкасти та інші медіа-проекти. Вона також заснувала власну кабельну мережу під назвою OWN (Мережа Опри Вінфрі), яка містить оригінальні програми, спрямовані на те, щоб надихнути людей і розширити можливості. Вона також створила книжковий клуб Oprah's Book Club, який підвищив продажі та популярність багатьох авторів.</a:t>
            </a:r>
          </a:p>
          <a:p>
            <a:pPr xmlns:a="http://schemas.openxmlformats.org/drawingml/2006/main" algn="just"/>
            <a:r xmlns:a="http://schemas.openxmlformats.org/drawingml/2006/main">
              <a:rPr lang="uk" b="0" i="0" dirty="0">
                <a:effectLst/>
                <a:latin typeface="Bahnschrift Light Condensed" panose="020B0502040204020203" pitchFamily="34" charset="0"/>
              </a:rPr>
              <a:t>Вона також заснувала Академію лідерства Опри Вінфрі для дівчат у Південній Африці, яка надає освіту та можливості для знедолених дівчат. Вона є однією з найбагатших і найвпливовіших жінок у світі зі статками понад 3 мільярди доларів і численними нагородами та відзнаками.</a:t>
            </a:r>
            <a:endParaRPr xmlns:a="http://schemas.openxmlformats.org/drawingml/2006/main" lang="en-GB" dirty="0">
              <a:latin typeface="Bahnschrift Light Condensed" panose="020B0502040204020203" pitchFamily="34" charset="0"/>
            </a:endParaRPr>
          </a:p>
        </p:txBody>
      </p:sp>
    </p:spTree>
    <p:extLst>
      <p:ext uri="{BB962C8B-B14F-4D97-AF65-F5344CB8AC3E}">
        <p14:creationId xmlns:p14="http://schemas.microsoft.com/office/powerpoint/2010/main" val="2695790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00543-ABB3-9989-9E5E-F664164D429E}"/>
              </a:ext>
            </a:extLst>
          </p:cNvPr>
          <p:cNvSpPr>
            <a:spLocks noGrp="1"/>
          </p:cNvSpPr>
          <p:nvPr>
            <p:ph type="title"/>
          </p:nvPr>
        </p:nvSpPr>
        <p:spPr/>
        <p:txBody>
          <a:bodyPr/>
          <a:lstStyle/>
          <a:p>
            <a:r xmlns:a="http://schemas.openxmlformats.org/drawingml/2006/main">
              <a:rPr lang="uk" i="0" dirty="0">
                <a:latin typeface="Bahnschrift SemiBold" panose="020B0502040204020203" pitchFamily="34" charset="0"/>
              </a:rPr>
              <a:t>Чому підприємництво є важливим?</a:t>
            </a:r>
            <a:br xmlns:a="http://schemas.openxmlformats.org/drawingml/2006/main">
              <a:rPr lang="en-GB" b="1" i="0" dirty="0">
                <a:solidFill>
                  <a:srgbClr val="111111"/>
                </a:solidFill>
                <a:effectLst/>
                <a:latin typeface="-apple-system"/>
              </a:rPr>
            </a:br>
            <a:endParaRPr xmlns:a="http://schemas.openxmlformats.org/drawingml/2006/main" lang="en-GB" dirty="0"/>
          </a:p>
        </p:txBody>
      </p:sp>
      <p:sp>
        <p:nvSpPr>
          <p:cNvPr id="3" name="Content Placeholder 2">
            <a:extLst>
              <a:ext uri="{FF2B5EF4-FFF2-40B4-BE49-F238E27FC236}">
                <a16:creationId xmlns:a16="http://schemas.microsoft.com/office/drawing/2014/main" id="{4963FA80-0D83-C74E-0BFD-82DA84EA6C46}"/>
              </a:ext>
            </a:extLst>
          </p:cNvPr>
          <p:cNvSpPr>
            <a:spLocks noGrp="1"/>
          </p:cNvSpPr>
          <p:nvPr>
            <p:ph idx="1"/>
          </p:nvPr>
        </p:nvSpPr>
        <p:spPr>
          <a:xfrm>
            <a:off x="838200" y="1825625"/>
            <a:ext cx="6889376" cy="4351338"/>
          </a:xfrm>
        </p:spPr>
        <p:txBody>
          <a:bodyPr/>
          <a:lstStyle/>
          <a:p>
            <a:pPr xmlns:a="http://schemas.openxmlformats.org/drawingml/2006/main" algn="just"/>
            <a:r xmlns:a="http://schemas.openxmlformats.org/drawingml/2006/main">
              <a:rPr lang="uk" b="0" i="0" dirty="0">
                <a:effectLst/>
                <a:latin typeface="Bahnschrift Light Condensed" panose="020B0502040204020203" pitchFamily="34" charset="0"/>
              </a:rPr>
              <a:t>Підприємництво може мати багато переваг для окремих людей і суспільства.</a:t>
            </a:r>
          </a:p>
          <a:p>
            <a:pPr xmlns:a="http://schemas.openxmlformats.org/drawingml/2006/main" algn="just"/>
            <a:r xmlns:a="http://schemas.openxmlformats.org/drawingml/2006/main">
              <a:rPr lang="uk" b="0" i="0" dirty="0">
                <a:effectLst/>
                <a:latin typeface="Bahnschrift Light Condensed" panose="020B0502040204020203" pitchFamily="34" charset="0"/>
              </a:rPr>
              <a:t>Для окремих людей підприємництво може стати джерелом доходу, незалежності, задоволення та особистісного зростання.</a:t>
            </a:r>
          </a:p>
          <a:p>
            <a:pPr xmlns:a="http://schemas.openxmlformats.org/drawingml/2006/main" algn="just"/>
            <a:r xmlns:a="http://schemas.openxmlformats.org/drawingml/2006/main">
              <a:rPr lang="uk" b="0" i="0" dirty="0">
                <a:effectLst/>
                <a:latin typeface="Bahnschrift Light Condensed" panose="020B0502040204020203" pitchFamily="34" charset="0"/>
              </a:rPr>
              <a:t>Для суспільства підприємництво може створити робочі місця, багатство, інновації та соціальну цінність.</a:t>
            </a:r>
          </a:p>
          <a:p>
            <a:pPr xmlns:a="http://schemas.openxmlformats.org/drawingml/2006/main" algn="just"/>
            <a:r xmlns:a="http://schemas.openxmlformats.org/drawingml/2006/main">
              <a:rPr lang="uk" b="0" i="0" dirty="0">
                <a:effectLst/>
                <a:latin typeface="Bahnschrift Light Condensed" panose="020B0502040204020203" pitchFamily="34" charset="0"/>
              </a:rPr>
              <a:t>Підприємництво також може сприяти вирішенню деяких найбільш нагальних світових проблем, таких як бідність, зміна клімату, охорона здоров'я та освіта.</a:t>
            </a:r>
            <a:endParaRPr xmlns:a="http://schemas.openxmlformats.org/drawingml/2006/main" lang="en-GB" dirty="0">
              <a:latin typeface="Bahnschrift Light Condensed" panose="020B0502040204020203" pitchFamily="34" charset="0"/>
            </a:endParaRPr>
          </a:p>
        </p:txBody>
      </p:sp>
      <p:pic>
        <p:nvPicPr>
          <p:cNvPr id="5" name="Picture 4">
            <a:extLst>
              <a:ext uri="{FF2B5EF4-FFF2-40B4-BE49-F238E27FC236}">
                <a16:creationId xmlns:a16="http://schemas.microsoft.com/office/drawing/2014/main" id="{3134460C-28D9-AED9-5E6F-01B2B8486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2852" y="2852767"/>
            <a:ext cx="3310948" cy="2297053"/>
          </a:xfrm>
          <a:prstGeom prst="rect">
            <a:avLst/>
          </a:prstGeom>
          <a:ln>
            <a:noFill/>
          </a:ln>
          <a:effectLst>
            <a:softEdge rad="112500"/>
          </a:effectLst>
        </p:spPr>
      </p:pic>
    </p:spTree>
    <p:extLst>
      <p:ext uri="{BB962C8B-B14F-4D97-AF65-F5344CB8AC3E}">
        <p14:creationId xmlns:p14="http://schemas.microsoft.com/office/powerpoint/2010/main" val="2930413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535C2-D0B2-ACD1-258E-97DDE4AE3D2D}"/>
              </a:ext>
            </a:extLst>
          </p:cNvPr>
          <p:cNvSpPr>
            <a:spLocks noGrp="1"/>
          </p:cNvSpPr>
          <p:nvPr>
            <p:ph type="title"/>
          </p:nvPr>
        </p:nvSpPr>
        <p:spPr/>
        <p:txBody>
          <a:bodyPr/>
          <a:lstStyle/>
          <a:p>
            <a:r xmlns:a="http://schemas.openxmlformats.org/drawingml/2006/main">
              <a:rPr lang="uk" i="0" dirty="0">
                <a:latin typeface="Bahnschrift SemiBold" panose="020B0502040204020203" pitchFamily="34" charset="0"/>
              </a:rPr>
              <a:t>Чому підприємництво є важливим?</a:t>
            </a:r>
            <a:endParaRPr xmlns:a="http://schemas.openxmlformats.org/drawingml/2006/main" lang="en-GB" dirty="0"/>
          </a:p>
        </p:txBody>
      </p:sp>
      <p:sp>
        <p:nvSpPr>
          <p:cNvPr id="3" name="Content Placeholder 2">
            <a:extLst>
              <a:ext uri="{FF2B5EF4-FFF2-40B4-BE49-F238E27FC236}">
                <a16:creationId xmlns:a16="http://schemas.microsoft.com/office/drawing/2014/main" id="{B9A8201F-F551-A5B5-9ED7-50640865BECD}"/>
              </a:ext>
            </a:extLst>
          </p:cNvPr>
          <p:cNvSpPr>
            <a:spLocks noGrp="1"/>
          </p:cNvSpPr>
          <p:nvPr>
            <p:ph idx="1"/>
          </p:nvPr>
        </p:nvSpPr>
        <p:spPr/>
        <p:txBody>
          <a:bodyPr>
            <a:normAutofit fontScale="62500" lnSpcReduction="20000"/>
          </a:bodyPr>
          <a:lstStyle/>
          <a:p>
            <a:pPr xmlns:a="http://schemas.openxmlformats.org/drawingml/2006/main" algn="just"/>
            <a:r xmlns:a="http://schemas.openxmlformats.org/drawingml/2006/main">
              <a:rPr lang="uk" b="0" i="0" dirty="0">
                <a:effectLst/>
                <a:latin typeface="Bahnschrift Light Condensed" panose="020B0502040204020203" pitchFamily="34" charset="0"/>
              </a:rPr>
              <a:t>Одним із прикладів важливості підприємництва є Khan Academy, некомерційна організація, яка надає безкоштовну онлайн-навчання для будь-кого де завгодно.</a:t>
            </a:r>
          </a:p>
          <a:p>
            <a:pPr xmlns:a="http://schemas.openxmlformats.org/drawingml/2006/main" algn="just"/>
            <a:r xmlns:a="http://schemas.openxmlformats.org/drawingml/2006/main">
              <a:rPr lang="uk" b="0" i="0" dirty="0">
                <a:effectLst/>
                <a:latin typeface="Bahnschrift Light Condensed" panose="020B0502040204020203" pitchFamily="34" charset="0"/>
              </a:rPr>
              <a:t>Khan Academy була заснована в 2008 році Салманом Ханом, колишнім аналітиком хедж-фондів, який почав навчати своїх двоюрідних братів онлайн, використовуючи відео, які він завантажував на YouTube. Він отримав позитивні відгуки від своїх двоюрідних братів та інших глядачів, які вважали його відео корисними та привабливими.</a:t>
            </a:r>
          </a:p>
          <a:p>
            <a:pPr xmlns:a="http://schemas.openxmlformats.org/drawingml/2006/main" algn="just"/>
            <a:r xmlns:a="http://schemas.openxmlformats.org/drawingml/2006/main">
              <a:rPr lang="uk" b="0" i="0" dirty="0">
                <a:effectLst/>
                <a:latin typeface="Bahnschrift Light Condensed" panose="020B0502040204020203" pitchFamily="34" charset="0"/>
              </a:rPr>
              <a:t>Він вирішив залишити роботу та присвятити себе створенню відеороликів на різні теми, такі як математика, наука, історія та мистецтво.</a:t>
            </a:r>
          </a:p>
          <a:p>
            <a:pPr xmlns:a="http://schemas.openxmlformats.org/drawingml/2006/main" algn="just"/>
            <a:r xmlns:a="http://schemas.openxmlformats.org/drawingml/2006/main">
              <a:rPr lang="uk" b="0" i="0" dirty="0">
                <a:effectLst/>
                <a:latin typeface="Bahnschrift Light Condensed" panose="020B0502040204020203" pitchFamily="34" charset="0"/>
              </a:rPr>
              <a:t>Він також розробив інтерактивний веб-сайт, який дозволяє користувачам навчатися у власному темпі, відстежувати свій прогрес і отримувати значки. Він також співпрацював зі школами, вчителями та організаціями, щоб інтегрувати свою платформу в системи офіційної освіти.</a:t>
            </a:r>
          </a:p>
          <a:p>
            <a:pPr xmlns:a="http://schemas.openxmlformats.org/drawingml/2006/main" algn="just"/>
            <a:r xmlns:a="http://schemas.openxmlformats.org/drawingml/2006/main">
              <a:rPr lang="uk" b="0" i="0" dirty="0">
                <a:effectLst/>
                <a:latin typeface="Bahnschrift Light Condensed" panose="020B0502040204020203" pitchFamily="34" charset="0"/>
              </a:rPr>
              <a:t>Він також збирав кошти від таких донорів, як Білл Гейтс, Google і Netflix. Сьогодні Khan Academy охоплює понад 100 мільйонів учнів щомісяця в 190 країнах і 46 мовами. На його веб-сайті розміщено понад 10 000 відео та 50 000 вправ.</a:t>
            </a:r>
          </a:p>
          <a:p>
            <a:pPr xmlns:a="http://schemas.openxmlformats.org/drawingml/2006/main" algn="just"/>
            <a:r xmlns:a="http://schemas.openxmlformats.org/drawingml/2006/main">
              <a:rPr lang="uk" b="0" i="0" dirty="0">
                <a:effectLst/>
                <a:latin typeface="Bahnschrift Light Condensed" panose="020B0502040204020203" pitchFamily="34" charset="0"/>
              </a:rPr>
              <a:t>Він також розширив свої пропозиції, включивши підготовку до іспитів SAT ACT GMAT тощо, курси з інформатики та програмування та персоналізовані плани навчання. Він також запустив безкоштовну програму Khan Academy Kids для дітей віком від двох до семи років, яка навчає математики та соціально-емоційних навичок. Він також створив Khan Lab School, фізичну школу, яка реалізує філософію Khan Academy щодо самостійного навчання на основі майстерності та проектів.</a:t>
            </a:r>
          </a:p>
          <a:p>
            <a:pPr xmlns:a="http://schemas.openxmlformats.org/drawingml/2006/main" algn="just"/>
            <a:r xmlns:a="http://schemas.openxmlformats.org/drawingml/2006/main">
              <a:rPr lang="uk" b="0" i="0" dirty="0">
                <a:effectLst/>
                <a:latin typeface="Bahnschrift Light Condensed" panose="020B0502040204020203" pitchFamily="34" charset="0"/>
              </a:rPr>
              <a:t>Місія Khan Academy полягає в тому, щоб забезпечити безкоштовну освіту світового класу для будь-кого де завгодно.</a:t>
            </a:r>
            <a:endParaRPr xmlns:a="http://schemas.openxmlformats.org/drawingml/2006/main" lang="en-GB" dirty="0">
              <a:latin typeface="Bahnschrift Light Condensed" panose="020B0502040204020203" pitchFamily="34" charset="0"/>
            </a:endParaRPr>
          </a:p>
        </p:txBody>
      </p:sp>
    </p:spTree>
    <p:extLst>
      <p:ext uri="{BB962C8B-B14F-4D97-AF65-F5344CB8AC3E}">
        <p14:creationId xmlns:p14="http://schemas.microsoft.com/office/powerpoint/2010/main" val="2339759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0E302-C75C-8965-AC16-C6B77326CA25}"/>
              </a:ext>
            </a:extLst>
          </p:cNvPr>
          <p:cNvSpPr>
            <a:spLocks noGrp="1"/>
          </p:cNvSpPr>
          <p:nvPr>
            <p:ph type="title"/>
          </p:nvPr>
        </p:nvSpPr>
        <p:spPr>
          <a:xfrm>
            <a:off x="838200" y="0"/>
            <a:ext cx="10515600" cy="1325563"/>
          </a:xfrm>
        </p:spPr>
        <p:txBody>
          <a:bodyPr>
            <a:normAutofit/>
          </a:bodyPr>
          <a:lstStyle/>
          <a:p>
            <a:r xmlns:a="http://schemas.openxmlformats.org/drawingml/2006/main">
              <a:rPr lang="uk" i="0" dirty="0">
                <a:latin typeface="Bahnschrift SemiBold" panose="020B0502040204020203" pitchFamily="34" charset="0"/>
              </a:rPr>
              <a:t>Як визначити та оцінити підприємницькі можливості?</a:t>
            </a:r>
            <a:endParaRPr xmlns:a="http://schemas.openxmlformats.org/drawingml/2006/main" lang="en-GB" dirty="0">
              <a:latin typeface="Bahnschrift SemiBold" panose="020B0502040204020203" pitchFamily="34" charset="0"/>
            </a:endParaRPr>
          </a:p>
        </p:txBody>
      </p:sp>
      <p:sp>
        <p:nvSpPr>
          <p:cNvPr id="3" name="Content Placeholder 2">
            <a:extLst>
              <a:ext uri="{FF2B5EF4-FFF2-40B4-BE49-F238E27FC236}">
                <a16:creationId xmlns:a16="http://schemas.microsoft.com/office/drawing/2014/main" id="{6D1638B1-3B67-A0C1-2B30-DE7B685BA502}"/>
              </a:ext>
            </a:extLst>
          </p:cNvPr>
          <p:cNvSpPr>
            <a:spLocks noGrp="1"/>
          </p:cNvSpPr>
          <p:nvPr>
            <p:ph idx="1"/>
          </p:nvPr>
        </p:nvSpPr>
        <p:spPr>
          <a:xfrm>
            <a:off x="838200" y="1825625"/>
            <a:ext cx="7498976" cy="4351338"/>
          </a:xfrm>
        </p:spPr>
        <p:txBody>
          <a:bodyPr>
            <a:normAutofit fontScale="77500" lnSpcReduction="20000"/>
          </a:bodyPr>
          <a:lstStyle/>
          <a:p>
            <a:pPr xmlns:a="http://schemas.openxmlformats.org/drawingml/2006/main" algn="just"/>
            <a:r xmlns:a="http://schemas.openxmlformats.org/drawingml/2006/main">
              <a:rPr lang="uk" b="0" i="0" dirty="0">
                <a:effectLst/>
                <a:latin typeface="Bahnschrift Light Condensed" panose="020B0502040204020203" pitchFamily="34" charset="0"/>
              </a:rPr>
              <a:t>Виявлення та оцінка підприємницьких можливостей є надзвичайно важливою навичкою для підприємців-початківців та існуючих підприємців. Існують різні методи та рамки, які можуть допомогти вам це зробити, наприклад:</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Теорія робіт, які потрібно виконати, яка передбачає, що люди наймають продукти чи послуги, щоб виконати за них певну роботу. </a:t>
            </a:r>
            <a:r xmlns:a="http://schemas.openxmlformats.org/drawingml/2006/main">
              <a:rPr lang="uk" dirty="0">
                <a:latin typeface="Bahnschrift Light Condensed" panose="020B0502040204020203" pitchFamily="34" charset="0"/>
              </a:rPr>
              <a:t>Розуміючи роботу, яку хочуть виконати клієнти, ви можете розробити рішення, яке відповідатиме їхнім потребам краще, ніж існуючі альтернативи </a:t>
            </a:r>
            <a:r xmlns:a="http://schemas.openxmlformats.org/drawingml/2006/main">
              <a:rPr lang="uk" b="0" i="0" dirty="0">
                <a:effectLst/>
                <a:latin typeface="Bahnschrift Light Condensed" panose="020B0502040204020203" pitchFamily="34" charset="0"/>
              </a:rPr>
              <a:t>.</a:t>
            </a:r>
          </a:p>
          <a:p>
            <a:pPr xmlns:a="http://schemas.openxmlformats.org/drawingml/2006/main" algn="just">
              <a:buFont typeface="Arial" panose="020B0604020202020204" pitchFamily="34" charset="0"/>
              <a:buChar char="•"/>
            </a:pPr>
            <a:r xmlns:a="http://schemas.openxmlformats.org/drawingml/2006/main">
              <a:rPr lang="uk" dirty="0">
                <a:latin typeface="Bahnschrift Light Condensed" panose="020B0502040204020203" pitchFamily="34" charset="0"/>
              </a:rPr>
              <a:t>Теорія руйнівних інновацій, яка пояснює, як нові учасники можуть кинути виклик постійним компаніям, пропонуючи простіші, дешевші або зручніші продукти чи послуги, які подобаються клієнтам із низьким рівнем якості чи необслуговуванням </a:t>
            </a:r>
            <a:r xmlns:a="http://schemas.openxmlformats.org/drawingml/2006/main">
              <a:rPr lang="uk" b="0" i="0" dirty="0">
                <a:effectLst/>
                <a:latin typeface="Bahnschrift Light Condensed" panose="020B0502040204020203" pitchFamily="34" charset="0"/>
              </a:rPr>
              <a:t>.</a:t>
            </a:r>
          </a:p>
          <a:p>
            <a:pPr xmlns:a="http://schemas.openxmlformats.org/drawingml/2006/main" algn="just">
              <a:buFont typeface="Arial" panose="020B0604020202020204" pitchFamily="34" charset="0"/>
              <a:buChar char="•"/>
            </a:pPr>
            <a:r xmlns:a="http://schemas.openxmlformats.org/drawingml/2006/main">
              <a:rPr lang="uk" b="0" i="0" dirty="0">
                <a:effectLst/>
                <a:latin typeface="Bahnschrift Light Condensed" panose="020B0502040204020203" pitchFamily="34" charset="0"/>
              </a:rPr>
              <a:t>Полотно бізнес-моделі, яке є інструментом, який допомагає вам описати, проаналізувати та спроектувати свою бізнес-модель у структурований спосіб. </a:t>
            </a:r>
            <a:r xmlns:a="http://schemas.openxmlformats.org/drawingml/2006/main">
              <a:rPr lang="uk" dirty="0">
                <a:latin typeface="Bahnschrift Light Condensed" panose="020B0502040204020203" pitchFamily="34" charset="0"/>
              </a:rPr>
              <a:t>Він складається з дев’яти будівельних блоків, які охоплюють ключові аспекти вашої ціннісної пропозиції, клієнтів, каналів, потоків доходів, структури витрат, ключових ресурсів, ключових видів діяльності, ключових партнерств і конкурентних переваг </a:t>
            </a:r>
            <a:r xmlns:a="http://schemas.openxmlformats.org/drawingml/2006/main">
              <a:rPr lang="uk" baseline="30000" dirty="0">
                <a:latin typeface="Bahnschrift Light Condensed" panose="020B0502040204020203" pitchFamily="34" charset="0"/>
              </a:rPr>
              <a:t>.</a:t>
            </a:r>
            <a:endParaRPr xmlns:a="http://schemas.openxmlformats.org/drawingml/2006/main" lang="en-GB" b="0" i="0" dirty="0">
              <a:effectLst/>
              <a:latin typeface="Bahnschrift Light Condensed" panose="020B0502040204020203" pitchFamily="34" charset="0"/>
            </a:endParaRPr>
          </a:p>
          <a:p>
            <a:endParaRPr lang="en-GB" dirty="0"/>
          </a:p>
        </p:txBody>
      </p:sp>
      <p:pic>
        <p:nvPicPr>
          <p:cNvPr id="5" name="Picture 4">
            <a:extLst>
              <a:ext uri="{FF2B5EF4-FFF2-40B4-BE49-F238E27FC236}">
                <a16:creationId xmlns:a16="http://schemas.microsoft.com/office/drawing/2014/main" id="{02E89DD2-E477-FA5B-69A9-98B5E29A6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9305" y="2617693"/>
            <a:ext cx="3454264" cy="2303929"/>
          </a:xfrm>
          <a:prstGeom prst="rect">
            <a:avLst/>
          </a:prstGeom>
          <a:ln>
            <a:noFill/>
          </a:ln>
          <a:effectLst>
            <a:softEdge rad="112500"/>
          </a:effectLst>
        </p:spPr>
      </p:pic>
    </p:spTree>
    <p:extLst>
      <p:ext uri="{BB962C8B-B14F-4D97-AF65-F5344CB8AC3E}">
        <p14:creationId xmlns:p14="http://schemas.microsoft.com/office/powerpoint/2010/main" val="2840816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1093</TotalTime>
  <Words>5037</Words>
  <Application>Microsoft Office PowerPoint</Application>
  <PresentationFormat>Widescreen</PresentationFormat>
  <Paragraphs>159</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-apple-system</vt:lpstr>
      <vt:lpstr>Arial</vt:lpstr>
      <vt:lpstr>Bahnschrift Light Condensed</vt:lpstr>
      <vt:lpstr>Bahnschrift SemiBold</vt:lpstr>
      <vt:lpstr>Bahnschrift SemiBold SemiConden</vt:lpstr>
      <vt:lpstr>Bahnschrift SemiLight</vt:lpstr>
      <vt:lpstr>Calibri</vt:lpstr>
      <vt:lpstr>Office Theme</vt:lpstr>
      <vt:lpstr>Introduction to Entrepreneurship</vt:lpstr>
      <vt:lpstr>Learning Outcomes</vt:lpstr>
      <vt:lpstr>What is Entrepreneurship? </vt:lpstr>
      <vt:lpstr>What is Entrepreneurship?</vt:lpstr>
      <vt:lpstr>Who is an entrepreneur? </vt:lpstr>
      <vt:lpstr>Who is an entrepreneur?</vt:lpstr>
      <vt:lpstr>Why is entrepreneurship important? </vt:lpstr>
      <vt:lpstr>Why is entrepreneurship important?</vt:lpstr>
      <vt:lpstr>How to identify and evaluate entrepreneurial opportunities?</vt:lpstr>
      <vt:lpstr>How to identify and evaluate entrepreneurial opportunities?</vt:lpstr>
      <vt:lpstr>What are the characteristics and skills of successful entrepreneurs? </vt:lpstr>
      <vt:lpstr>What are the characteristics and skills of successful entrepreneurs?</vt:lpstr>
      <vt:lpstr>What are the characteristics and skills of successful entrepreneurs?</vt:lpstr>
      <vt:lpstr>How to develop and test a business model for a new venture?</vt:lpstr>
      <vt:lpstr>How to develop and test a business model for a new venture?</vt:lpstr>
      <vt:lpstr>How to develop and test a business model for a new venture?</vt:lpstr>
      <vt:lpstr>How to develop and test a business model for a new venture?</vt:lpstr>
      <vt:lpstr>How to develop and test a business model for a new venture?</vt:lpstr>
      <vt:lpstr>What are the sources and methods of financing entrepreneurial ventures? </vt:lpstr>
      <vt:lpstr>What are the sources and methods of financing entrepreneurial ventures?</vt:lpstr>
      <vt:lpstr>What are the sources and methods of financing entrepreneurial ventures?</vt:lpstr>
      <vt:lpstr>What are the sources and methods of financing entrepreneurial ventures?</vt:lpstr>
      <vt:lpstr>How to manage innovation and change in an entrepreneurial context?</vt:lpstr>
      <vt:lpstr>How to manage innovation and change  in an entrepreneurial context?</vt:lpstr>
      <vt:lpstr>How to manage innovation and change  in an entrepreneurial context?</vt:lpstr>
      <vt:lpstr>How to manage innovation and change in an entrepreneurial context?</vt:lpstr>
      <vt:lpstr>How to manage innovation and change in an entrepreneurial context?</vt:lpstr>
      <vt:lpstr>What are the ethical and social responsibilities of entrepreneurs? </vt:lpstr>
      <vt:lpstr>How to foster a culture of entrepreneurship in an organization or a community? </vt:lpstr>
      <vt:lpstr>How to foster a culture of entrepreneurship in an organization or a community?</vt:lpstr>
      <vt:lpstr>How to foster a culture of entrepreneurship in an organization or a community?</vt:lpstr>
      <vt:lpstr>What are the trends and opportunities in the global entrepreneurial landscape? </vt:lpstr>
      <vt:lpstr>What are the trends and opportunities in the global entrepreneurial landscape?</vt:lpstr>
      <vt:lpstr>What are the trends and opportunities in the global entrepreneurial landscape?</vt:lpstr>
      <vt:lpstr>What are the trends and opportunities in the global entrepreneurial landscape?</vt:lpstr>
      <vt:lpstr>What are the trends and opportunities  in the global entrepreneurial landscape?</vt:lpstr>
      <vt:lpstr>Overview</vt:lpstr>
      <vt:lpstr>Good Luck!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Tulip Gonsalves</dc:creator>
  <cp:lastModifiedBy>Tulip Gonsalves</cp:lastModifiedBy>
  <cp:revision>46</cp:revision>
  <dcterms:created xsi:type="dcterms:W3CDTF">2023-08-28T15:06:23Z</dcterms:created>
  <dcterms:modified xsi:type="dcterms:W3CDTF">2024-04-16T09:03:56Z</dcterms:modified>
</cp:coreProperties>
</file>