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00"/>
    <a:srgbClr val="3399FF"/>
    <a:srgbClr val="F0EA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a:p>
        </p:txBody>
      </p:sp>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CC600F0-A6EA-732D-DE9C-CD51FFA5B4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7163" y="5557169"/>
            <a:ext cx="3629487" cy="984498"/>
          </a:xfrm>
          <a:prstGeom prst="rect">
            <a:avLst/>
          </a:prstGeom>
        </p:spPr>
      </p:pic>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av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av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av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av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av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av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av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av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av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av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normAutofit/>
          </a:bodyPr>
          <a:lstStyle/>
          <a:p>
            <a:r>
              <a:rPr lang="en-GB" dirty="0"/>
              <a:t>Managing Bookkeeping and Accounts</a:t>
            </a:r>
          </a:p>
        </p:txBody>
      </p:sp>
      <p:sp>
        <p:nvSpPr>
          <p:cNvPr id="3" name="Subtitle 2">
            <a:extLst>
              <a:ext uri="{FF2B5EF4-FFF2-40B4-BE49-F238E27FC236}">
                <a16:creationId xmlns:a16="http://schemas.microsoft.com/office/drawing/2014/main" id="{4BA64DAD-9216-8FBB-3870-366819343418}"/>
              </a:ext>
            </a:extLst>
          </p:cNvPr>
          <p:cNvSpPr>
            <a:spLocks noGrp="1"/>
          </p:cNvSpPr>
          <p:nvPr>
            <p:ph type="subTitle" idx="1"/>
          </p:nvPr>
        </p:nvSpPr>
        <p:spPr/>
        <p:txBody>
          <a:bodyPr/>
          <a:lstStyle/>
          <a:p>
            <a:r>
              <a:rPr lang="en-GB" dirty="0"/>
              <a:t>Key Concepts and Best Practices for Success</a:t>
            </a:r>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CAE6-0B1A-9129-70B5-27CD406F7781}"/>
              </a:ext>
            </a:extLst>
          </p:cNvPr>
          <p:cNvSpPr>
            <a:spLocks noGrp="1"/>
          </p:cNvSpPr>
          <p:nvPr>
            <p:ph type="title"/>
          </p:nvPr>
        </p:nvSpPr>
        <p:spPr/>
        <p:txBody>
          <a:bodyPr/>
          <a:lstStyle/>
          <a:p>
            <a:r>
              <a:rPr lang="en-GB" dirty="0"/>
              <a:t>Setting Up a Bookkeeping System</a:t>
            </a:r>
          </a:p>
        </p:txBody>
      </p:sp>
      <p:sp>
        <p:nvSpPr>
          <p:cNvPr id="3" name="Content Placeholder 2">
            <a:extLst>
              <a:ext uri="{FF2B5EF4-FFF2-40B4-BE49-F238E27FC236}">
                <a16:creationId xmlns:a16="http://schemas.microsoft.com/office/drawing/2014/main" id="{A34C241E-B944-B94E-4DB9-3DFDF8148D8E}"/>
              </a:ext>
            </a:extLst>
          </p:cNvPr>
          <p:cNvSpPr>
            <a:spLocks noGrp="1"/>
          </p:cNvSpPr>
          <p:nvPr>
            <p:ph idx="1"/>
          </p:nvPr>
        </p:nvSpPr>
        <p:spPr>
          <a:xfrm>
            <a:off x="4921624" y="1825625"/>
            <a:ext cx="6432176" cy="4351338"/>
          </a:xfrm>
        </p:spPr>
        <p:txBody>
          <a:bodyPr>
            <a:normAutofit fontScale="85000" lnSpcReduction="20000"/>
          </a:bodyPr>
          <a:lstStyle/>
          <a:p>
            <a:r>
              <a:rPr lang="en-GB" dirty="0"/>
              <a:t>A solid bookkeeping system is vital for freelancers and businesses alike:</a:t>
            </a:r>
          </a:p>
          <a:p>
            <a:pPr>
              <a:buFont typeface="+mj-lt"/>
              <a:buAutoNum type="arabicPeriod"/>
            </a:pPr>
            <a:r>
              <a:rPr lang="en-GB" b="1" dirty="0"/>
              <a:t>Select an Accounting Method</a:t>
            </a:r>
            <a:r>
              <a:rPr lang="en-GB" dirty="0"/>
              <a:t>:</a:t>
            </a:r>
          </a:p>
          <a:p>
            <a:pPr marL="742950" lvl="1" indent="-285750">
              <a:buFont typeface="+mj-lt"/>
              <a:buAutoNum type="arabicPeriod"/>
            </a:pPr>
            <a:r>
              <a:rPr lang="en-GB" b="1" dirty="0"/>
              <a:t>Cash-based</a:t>
            </a:r>
            <a:r>
              <a:rPr lang="en-GB" dirty="0"/>
              <a:t> accounting records transactions when money is exchanged.</a:t>
            </a:r>
          </a:p>
          <a:p>
            <a:pPr marL="742950" lvl="1" indent="-285750">
              <a:buFont typeface="+mj-lt"/>
              <a:buAutoNum type="arabicPeriod"/>
            </a:pPr>
            <a:r>
              <a:rPr lang="en-GB" b="1" dirty="0"/>
              <a:t>Accrual-based</a:t>
            </a:r>
            <a:r>
              <a:rPr lang="en-GB" dirty="0"/>
              <a:t> accounting records income and expenses as they are incurred, even if cash hasn’t changed hands.</a:t>
            </a:r>
          </a:p>
          <a:p>
            <a:pPr>
              <a:buFont typeface="+mj-lt"/>
              <a:buAutoNum type="arabicPeriod"/>
            </a:pPr>
            <a:r>
              <a:rPr lang="en-GB" b="1" dirty="0"/>
              <a:t>Set Up a General Ledger</a:t>
            </a:r>
            <a:r>
              <a:rPr lang="en-GB" dirty="0"/>
              <a:t>: This tracks all transactions by account (e.g., income, expenses, assets, liabilities).</a:t>
            </a:r>
          </a:p>
          <a:p>
            <a:pPr>
              <a:buFont typeface="+mj-lt"/>
              <a:buAutoNum type="arabicPeriod"/>
            </a:pPr>
            <a:r>
              <a:rPr lang="en-GB" b="1" dirty="0"/>
              <a:t>Open Business Accounts</a:t>
            </a:r>
            <a:r>
              <a:rPr lang="en-GB" dirty="0"/>
              <a:t>: Separate your business and personal finances by using dedicated bank accounts for business transactions.</a:t>
            </a:r>
          </a:p>
          <a:p>
            <a:pPr marL="0" indent="0">
              <a:buNone/>
            </a:pPr>
            <a:endParaRPr lang="en-GB" dirty="0"/>
          </a:p>
        </p:txBody>
      </p:sp>
      <p:pic>
        <p:nvPicPr>
          <p:cNvPr id="4" name="Picture 3">
            <a:extLst>
              <a:ext uri="{FF2B5EF4-FFF2-40B4-BE49-F238E27FC236}">
                <a16:creationId xmlns:a16="http://schemas.microsoft.com/office/drawing/2014/main" id="{102A45FD-34F6-9567-BF71-E777E770E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30080"/>
            <a:ext cx="3936191" cy="262536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86578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FF4C-71C8-1A8A-ED49-45A5FA7A5D72}"/>
              </a:ext>
            </a:extLst>
          </p:cNvPr>
          <p:cNvSpPr>
            <a:spLocks noGrp="1"/>
          </p:cNvSpPr>
          <p:nvPr>
            <p:ph type="title"/>
          </p:nvPr>
        </p:nvSpPr>
        <p:spPr/>
        <p:txBody>
          <a:bodyPr/>
          <a:lstStyle/>
          <a:p>
            <a:r>
              <a:rPr lang="en-GB" dirty="0"/>
              <a:t>Recording Transactions</a:t>
            </a:r>
          </a:p>
        </p:txBody>
      </p:sp>
      <p:sp>
        <p:nvSpPr>
          <p:cNvPr id="3" name="Content Placeholder 2">
            <a:extLst>
              <a:ext uri="{FF2B5EF4-FFF2-40B4-BE49-F238E27FC236}">
                <a16:creationId xmlns:a16="http://schemas.microsoft.com/office/drawing/2014/main" id="{E375EAAB-F9D3-22C0-1E11-BD6697B8AC74}"/>
              </a:ext>
            </a:extLst>
          </p:cNvPr>
          <p:cNvSpPr>
            <a:spLocks noGrp="1"/>
          </p:cNvSpPr>
          <p:nvPr>
            <p:ph idx="1"/>
          </p:nvPr>
        </p:nvSpPr>
        <p:spPr>
          <a:xfrm>
            <a:off x="838200" y="1825625"/>
            <a:ext cx="7239000" cy="4351338"/>
          </a:xfrm>
        </p:spPr>
        <p:txBody>
          <a:bodyPr>
            <a:normAutofit/>
          </a:bodyPr>
          <a:lstStyle/>
          <a:p>
            <a:r>
              <a:rPr lang="en-GB" dirty="0"/>
              <a:t>Ensure every business-related financial transaction is recorded, supported by receipts, invoices, or bills. Consider using accounting software to simplify this process.</a:t>
            </a:r>
          </a:p>
          <a:p>
            <a:r>
              <a:rPr lang="en-GB" dirty="0"/>
              <a:t>At the end of the accounting period (monthly or quarterly), reconcile your books with bank statements to ensure accuracy.</a:t>
            </a:r>
          </a:p>
          <a:p>
            <a:endParaRPr lang="en-GB" dirty="0"/>
          </a:p>
        </p:txBody>
      </p:sp>
      <p:pic>
        <p:nvPicPr>
          <p:cNvPr id="4" name="Picture 3">
            <a:extLst>
              <a:ext uri="{FF2B5EF4-FFF2-40B4-BE49-F238E27FC236}">
                <a16:creationId xmlns:a16="http://schemas.microsoft.com/office/drawing/2014/main" id="{D0B32B03-8747-31B6-2376-D211C1A72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436" y="2234384"/>
            <a:ext cx="3332144" cy="3332144"/>
          </a:xfrm>
          <a:prstGeom prst="rect">
            <a:avLst/>
          </a:prstGeom>
        </p:spPr>
      </p:pic>
    </p:spTree>
    <p:extLst>
      <p:ext uri="{BB962C8B-B14F-4D97-AF65-F5344CB8AC3E}">
        <p14:creationId xmlns:p14="http://schemas.microsoft.com/office/powerpoint/2010/main" val="225084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E186-077F-7F10-BC42-4422673A28A1}"/>
              </a:ext>
            </a:extLst>
          </p:cNvPr>
          <p:cNvSpPr>
            <a:spLocks noGrp="1"/>
          </p:cNvSpPr>
          <p:nvPr>
            <p:ph type="title"/>
          </p:nvPr>
        </p:nvSpPr>
        <p:spPr/>
        <p:txBody>
          <a:bodyPr/>
          <a:lstStyle/>
          <a:p>
            <a:r>
              <a:rPr lang="en-GB" dirty="0"/>
              <a:t>Generate Financial Reports</a:t>
            </a:r>
          </a:p>
        </p:txBody>
      </p:sp>
      <p:sp>
        <p:nvSpPr>
          <p:cNvPr id="3" name="Content Placeholder 2">
            <a:extLst>
              <a:ext uri="{FF2B5EF4-FFF2-40B4-BE49-F238E27FC236}">
                <a16:creationId xmlns:a16="http://schemas.microsoft.com/office/drawing/2014/main" id="{2350FE08-495F-F24C-0031-07291B7E07D8}"/>
              </a:ext>
            </a:extLst>
          </p:cNvPr>
          <p:cNvSpPr>
            <a:spLocks noGrp="1"/>
          </p:cNvSpPr>
          <p:nvPr>
            <p:ph idx="1"/>
          </p:nvPr>
        </p:nvSpPr>
        <p:spPr>
          <a:xfrm>
            <a:off x="4052047" y="1825625"/>
            <a:ext cx="7301753" cy="4351338"/>
          </a:xfrm>
        </p:spPr>
        <p:txBody>
          <a:bodyPr>
            <a:normAutofit lnSpcReduction="10000"/>
          </a:bodyPr>
          <a:lstStyle/>
          <a:p>
            <a:r>
              <a:rPr lang="en-GB" dirty="0"/>
              <a:t>Based on your general ledger, produce essential financial reports such as:</a:t>
            </a:r>
          </a:p>
          <a:p>
            <a:pPr>
              <a:buFont typeface="Arial" panose="020B0604020202020204" pitchFamily="34" charset="0"/>
              <a:buChar char="•"/>
            </a:pPr>
            <a:r>
              <a:rPr lang="en-GB" b="1" dirty="0"/>
              <a:t>Income Statement</a:t>
            </a:r>
            <a:r>
              <a:rPr lang="en-GB" dirty="0"/>
              <a:t>: Shows revenue, expenses, and profit</a:t>
            </a:r>
          </a:p>
          <a:p>
            <a:pPr>
              <a:buFont typeface="Arial" panose="020B0604020202020204" pitchFamily="34" charset="0"/>
              <a:buChar char="•"/>
            </a:pPr>
            <a:r>
              <a:rPr lang="en-GB" b="1" dirty="0"/>
              <a:t>Balance Sheet</a:t>
            </a:r>
            <a:r>
              <a:rPr lang="en-GB" dirty="0"/>
              <a:t>: Summarizes assets, liabilities, and equity</a:t>
            </a:r>
          </a:p>
          <a:p>
            <a:pPr>
              <a:buFont typeface="Arial" panose="020B0604020202020204" pitchFamily="34" charset="0"/>
              <a:buChar char="•"/>
            </a:pPr>
            <a:r>
              <a:rPr lang="en-GB" b="1" dirty="0"/>
              <a:t>Cash Flow Statement</a:t>
            </a:r>
            <a:r>
              <a:rPr lang="en-GB" dirty="0"/>
              <a:t>: Tracks the flow of cash in and out of your business</a:t>
            </a:r>
          </a:p>
          <a:p>
            <a:r>
              <a:rPr lang="en-GB" dirty="0"/>
              <a:t>These reports provide insights into your business’s financial health.</a:t>
            </a:r>
          </a:p>
        </p:txBody>
      </p:sp>
      <p:pic>
        <p:nvPicPr>
          <p:cNvPr id="4" name="Picture 3">
            <a:extLst>
              <a:ext uri="{FF2B5EF4-FFF2-40B4-BE49-F238E27FC236}">
                <a16:creationId xmlns:a16="http://schemas.microsoft.com/office/drawing/2014/main" id="{904B2891-4119-7ED8-0916-7A1FD5C02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40555"/>
            <a:ext cx="2785621" cy="2785621"/>
          </a:xfrm>
          <a:prstGeom prst="rect">
            <a:avLst/>
          </a:prstGeom>
        </p:spPr>
      </p:pic>
    </p:spTree>
    <p:extLst>
      <p:ext uri="{BB962C8B-B14F-4D97-AF65-F5344CB8AC3E}">
        <p14:creationId xmlns:p14="http://schemas.microsoft.com/office/powerpoint/2010/main" val="243129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6152-58E9-D800-A79C-AEB2C80A911C}"/>
              </a:ext>
            </a:extLst>
          </p:cNvPr>
          <p:cNvSpPr>
            <a:spLocks noGrp="1"/>
          </p:cNvSpPr>
          <p:nvPr>
            <p:ph type="title"/>
          </p:nvPr>
        </p:nvSpPr>
        <p:spPr>
          <a:xfrm>
            <a:off x="693821" y="140536"/>
            <a:ext cx="10515600" cy="1325563"/>
          </a:xfrm>
        </p:spPr>
        <p:txBody>
          <a:bodyPr/>
          <a:lstStyle/>
          <a:p>
            <a:r>
              <a:rPr lang="en-GB" dirty="0"/>
              <a:t>Bookkeeping Best Practices</a:t>
            </a:r>
          </a:p>
        </p:txBody>
      </p:sp>
      <p:sp>
        <p:nvSpPr>
          <p:cNvPr id="3" name="Content Placeholder 2">
            <a:extLst>
              <a:ext uri="{FF2B5EF4-FFF2-40B4-BE49-F238E27FC236}">
                <a16:creationId xmlns:a16="http://schemas.microsoft.com/office/drawing/2014/main" id="{791DEB4E-4D86-3B42-742C-0215638AEA2B}"/>
              </a:ext>
            </a:extLst>
          </p:cNvPr>
          <p:cNvSpPr>
            <a:spLocks noGrp="1"/>
          </p:cNvSpPr>
          <p:nvPr>
            <p:ph idx="1"/>
          </p:nvPr>
        </p:nvSpPr>
        <p:spPr>
          <a:xfrm>
            <a:off x="4087906" y="1816661"/>
            <a:ext cx="7265894" cy="4351338"/>
          </a:xfrm>
        </p:spPr>
        <p:txBody>
          <a:bodyPr>
            <a:normAutofit/>
          </a:bodyPr>
          <a:lstStyle/>
          <a:p>
            <a:pPr algn="just"/>
            <a:r>
              <a:rPr lang="en-GB" sz="1800" b="1" dirty="0"/>
              <a:t>Create a Routine</a:t>
            </a:r>
            <a:r>
              <a:rPr lang="en-GB" sz="1800" dirty="0"/>
              <a:t>: Stick to a consistent schedule—whether daily, weekly, or monthly—to record and reconcile transactions.</a:t>
            </a:r>
            <a:endParaRPr lang="en-GB" sz="1800" b="0" i="0" dirty="0">
              <a:effectLst/>
            </a:endParaRPr>
          </a:p>
          <a:p>
            <a:pPr algn="just"/>
            <a:r>
              <a:rPr lang="en-GB" sz="1800" b="1" dirty="0"/>
              <a:t>Store Records Safely</a:t>
            </a:r>
            <a:r>
              <a:rPr lang="en-GB" sz="1800" dirty="0"/>
              <a:t>: Keep digital or physical copies of financial records for at least six years (or as required by your country).</a:t>
            </a:r>
            <a:endParaRPr lang="en-GB" sz="1800" b="0" i="0" dirty="0">
              <a:effectLst/>
            </a:endParaRPr>
          </a:p>
          <a:p>
            <a:r>
              <a:rPr lang="en-GB" sz="1800" b="1" dirty="0"/>
              <a:t>Consult Professionals</a:t>
            </a:r>
            <a:r>
              <a:rPr lang="en-GB" sz="1800" dirty="0"/>
              <a:t>: Consider working with an accountant to set up your system and ensure compliance.</a:t>
            </a:r>
          </a:p>
        </p:txBody>
      </p:sp>
      <p:pic>
        <p:nvPicPr>
          <p:cNvPr id="4" name="Picture 3">
            <a:extLst>
              <a:ext uri="{FF2B5EF4-FFF2-40B4-BE49-F238E27FC236}">
                <a16:creationId xmlns:a16="http://schemas.microsoft.com/office/drawing/2014/main" id="{3D480425-7615-A835-DCF0-BD036AAA51D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2718" y="2621944"/>
            <a:ext cx="3446392" cy="229542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03582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84A9-C09E-4996-D27E-E5B81E36FB7C}"/>
              </a:ext>
            </a:extLst>
          </p:cNvPr>
          <p:cNvSpPr>
            <a:spLocks noGrp="1"/>
          </p:cNvSpPr>
          <p:nvPr>
            <p:ph type="title"/>
          </p:nvPr>
        </p:nvSpPr>
        <p:spPr>
          <a:xfrm>
            <a:off x="645695" y="18255"/>
            <a:ext cx="10515600" cy="1325563"/>
          </a:xfrm>
        </p:spPr>
        <p:txBody>
          <a:bodyPr/>
          <a:lstStyle/>
          <a:p>
            <a:r>
              <a:rPr lang="en-GB" dirty="0"/>
              <a:t>Common Bookkeeping Mistakes to Avoid</a:t>
            </a:r>
          </a:p>
        </p:txBody>
      </p:sp>
      <p:sp>
        <p:nvSpPr>
          <p:cNvPr id="3" name="Content Placeholder 2">
            <a:extLst>
              <a:ext uri="{FF2B5EF4-FFF2-40B4-BE49-F238E27FC236}">
                <a16:creationId xmlns:a16="http://schemas.microsoft.com/office/drawing/2014/main" id="{9BE8E1F7-8FE9-77E3-5073-2DA35B89BECF}"/>
              </a:ext>
            </a:extLst>
          </p:cNvPr>
          <p:cNvSpPr>
            <a:spLocks noGrp="1"/>
          </p:cNvSpPr>
          <p:nvPr>
            <p:ph idx="1"/>
          </p:nvPr>
        </p:nvSpPr>
        <p:spPr>
          <a:xfrm>
            <a:off x="838200" y="1825625"/>
            <a:ext cx="6898341" cy="4351338"/>
          </a:xfrm>
        </p:spPr>
        <p:txBody>
          <a:bodyPr>
            <a:normAutofit fontScale="92500" lnSpcReduction="10000"/>
          </a:bodyPr>
          <a:lstStyle/>
          <a:p>
            <a:r>
              <a:rPr lang="en-GB" dirty="0"/>
              <a:t>Errors in bookkeeping can lead to lost opportunities or penalties. To prevent these, follow these tips:</a:t>
            </a:r>
          </a:p>
          <a:p>
            <a:pPr>
              <a:buFont typeface="+mj-lt"/>
              <a:buAutoNum type="arabicPeriod"/>
            </a:pPr>
            <a:r>
              <a:rPr lang="en-GB" b="1" dirty="0"/>
              <a:t>Use Reliable Software</a:t>
            </a:r>
            <a:r>
              <a:rPr lang="en-GB" dirty="0"/>
              <a:t>: Automate tasks and reduce errors. Options include QuickBooks, Xero, and FreshBooks.</a:t>
            </a:r>
          </a:p>
          <a:p>
            <a:pPr>
              <a:buFont typeface="+mj-lt"/>
              <a:buAutoNum type="arabicPeriod"/>
            </a:pPr>
            <a:r>
              <a:rPr lang="en-GB" b="1" dirty="0"/>
              <a:t>Separate Business and Personal Finances</a:t>
            </a:r>
            <a:r>
              <a:rPr lang="en-GB" dirty="0"/>
              <a:t>: Always maintain distinct accounts to avoid confusion.</a:t>
            </a:r>
          </a:p>
          <a:p>
            <a:pPr>
              <a:buFont typeface="+mj-lt"/>
              <a:buAutoNum type="arabicPeriod"/>
            </a:pPr>
            <a:r>
              <a:rPr lang="en-GB" b="1" dirty="0"/>
              <a:t>Categorize Transactions Properly</a:t>
            </a:r>
            <a:r>
              <a:rPr lang="en-GB" dirty="0"/>
              <a:t>: Establish a clear and consistent system to track income and expenses.</a:t>
            </a:r>
          </a:p>
          <a:p>
            <a:endParaRPr lang="en-GB" dirty="0"/>
          </a:p>
        </p:txBody>
      </p:sp>
      <p:pic>
        <p:nvPicPr>
          <p:cNvPr id="5" name="Picture 4">
            <a:extLst>
              <a:ext uri="{FF2B5EF4-FFF2-40B4-BE49-F238E27FC236}">
                <a16:creationId xmlns:a16="http://schemas.microsoft.com/office/drawing/2014/main" id="{C0A71B75-0DB7-E440-5BEB-5A5116F92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151" y="2674517"/>
            <a:ext cx="3978453" cy="265355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9339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11BD4-79A6-F188-DCD2-C549B952C83C}"/>
              </a:ext>
            </a:extLst>
          </p:cNvPr>
          <p:cNvSpPr>
            <a:spLocks noGrp="1"/>
          </p:cNvSpPr>
          <p:nvPr>
            <p:ph idx="1"/>
          </p:nvPr>
        </p:nvSpPr>
        <p:spPr>
          <a:xfrm>
            <a:off x="4482352" y="1825625"/>
            <a:ext cx="6871447" cy="4351338"/>
          </a:xfrm>
        </p:spPr>
        <p:txBody>
          <a:bodyPr>
            <a:normAutofit lnSpcReduction="10000"/>
          </a:bodyPr>
          <a:lstStyle/>
          <a:p>
            <a:pPr algn="just">
              <a:buFont typeface="Arial" panose="020B0604020202020204" pitchFamily="34" charset="0"/>
              <a:buChar char="•"/>
            </a:pPr>
            <a:r>
              <a:rPr lang="en-GB" b="1" dirty="0"/>
              <a:t>Reconcile Accounts</a:t>
            </a:r>
            <a:r>
              <a:rPr lang="en-GB" dirty="0"/>
              <a:t>: Regularly compare your accounting records with bank statements to catch errors early.</a:t>
            </a:r>
          </a:p>
          <a:p>
            <a:pPr algn="just">
              <a:buFont typeface="Arial" panose="020B0604020202020204" pitchFamily="34" charset="0"/>
              <a:buChar char="•"/>
            </a:pPr>
            <a:r>
              <a:rPr lang="en-GB" b="1" dirty="0"/>
              <a:t>Review Financial Reports</a:t>
            </a:r>
            <a:r>
              <a:rPr lang="en-GB" dirty="0"/>
              <a:t>: Analyse financial statements periodically to monitor performance and guide decision-making.</a:t>
            </a:r>
            <a:endParaRPr lang="en-GB" b="0" i="0" dirty="0">
              <a:effectLst/>
            </a:endParaRPr>
          </a:p>
          <a:p>
            <a:pPr algn="just">
              <a:buFont typeface="Arial" panose="020B0604020202020204" pitchFamily="34" charset="0"/>
              <a:buChar char="•"/>
            </a:pPr>
            <a:r>
              <a:rPr lang="en-GB" b="1" dirty="0"/>
              <a:t>Hire Professionals When Needed</a:t>
            </a:r>
            <a:r>
              <a:rPr lang="en-GB" dirty="0"/>
              <a:t>: As your business grows, a bookkeeper or accountant can help manage complex tasks.</a:t>
            </a:r>
          </a:p>
          <a:p>
            <a:endParaRPr lang="en-GB" dirty="0"/>
          </a:p>
        </p:txBody>
      </p:sp>
      <p:sp>
        <p:nvSpPr>
          <p:cNvPr id="4" name="Title 1">
            <a:extLst>
              <a:ext uri="{FF2B5EF4-FFF2-40B4-BE49-F238E27FC236}">
                <a16:creationId xmlns:a16="http://schemas.microsoft.com/office/drawing/2014/main" id="{D87A8781-4B69-A332-222D-1A7BE963EB6B}"/>
              </a:ext>
            </a:extLst>
          </p:cNvPr>
          <p:cNvSpPr>
            <a:spLocks noGrp="1"/>
          </p:cNvSpPr>
          <p:nvPr>
            <p:ph type="title"/>
          </p:nvPr>
        </p:nvSpPr>
        <p:spPr>
          <a:xfrm>
            <a:off x="645695" y="18255"/>
            <a:ext cx="10515600" cy="1325563"/>
          </a:xfrm>
        </p:spPr>
        <p:txBody>
          <a:bodyPr/>
          <a:lstStyle/>
          <a:p>
            <a:r>
              <a:rPr lang="en-GB" dirty="0"/>
              <a:t>Regular Reconciliation and Reporting</a:t>
            </a:r>
          </a:p>
        </p:txBody>
      </p:sp>
      <p:pic>
        <p:nvPicPr>
          <p:cNvPr id="7" name="Picture 6">
            <a:extLst>
              <a:ext uri="{FF2B5EF4-FFF2-40B4-BE49-F238E27FC236}">
                <a16:creationId xmlns:a16="http://schemas.microsoft.com/office/drawing/2014/main" id="{4BDD34A7-839E-F769-B388-4B85EE058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72" y="2814917"/>
            <a:ext cx="3257261" cy="21694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0939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AD42-057B-CA98-D7E3-83F66014B375}"/>
              </a:ext>
            </a:extLst>
          </p:cNvPr>
          <p:cNvSpPr>
            <a:spLocks noGrp="1"/>
          </p:cNvSpPr>
          <p:nvPr>
            <p:ph type="title"/>
          </p:nvPr>
        </p:nvSpPr>
        <p:spPr/>
        <p:txBody>
          <a:bodyPr/>
          <a:lstStyle/>
          <a:p>
            <a:r>
              <a:rPr lang="en-GB" dirty="0"/>
              <a:t>Accounting Methods for Freelancers</a:t>
            </a:r>
          </a:p>
        </p:txBody>
      </p:sp>
      <p:sp>
        <p:nvSpPr>
          <p:cNvPr id="3" name="Content Placeholder 2">
            <a:extLst>
              <a:ext uri="{FF2B5EF4-FFF2-40B4-BE49-F238E27FC236}">
                <a16:creationId xmlns:a16="http://schemas.microsoft.com/office/drawing/2014/main" id="{2C578E90-114F-68B6-D5AD-0862D3EAE41A}"/>
              </a:ext>
            </a:extLst>
          </p:cNvPr>
          <p:cNvSpPr>
            <a:spLocks noGrp="1"/>
          </p:cNvSpPr>
          <p:nvPr>
            <p:ph idx="1"/>
          </p:nvPr>
        </p:nvSpPr>
        <p:spPr>
          <a:xfrm>
            <a:off x="838200" y="1825625"/>
            <a:ext cx="6943165" cy="4351338"/>
          </a:xfrm>
        </p:spPr>
        <p:txBody>
          <a:bodyPr>
            <a:normAutofit fontScale="92500" lnSpcReduction="10000"/>
          </a:bodyPr>
          <a:lstStyle/>
          <a:p>
            <a:r>
              <a:rPr lang="en-GB" dirty="0"/>
              <a:t>There are two main methods for freelancers:</a:t>
            </a:r>
          </a:p>
          <a:p>
            <a:pPr>
              <a:buFont typeface="+mj-lt"/>
              <a:buAutoNum type="arabicPeriod"/>
            </a:pPr>
            <a:r>
              <a:rPr lang="en-GB" b="1" dirty="0"/>
              <a:t>Cash Basis Accounting</a:t>
            </a:r>
            <a:r>
              <a:rPr lang="en-GB" dirty="0"/>
              <a:t>: Income and expenses are recorded when cash is exchanged. This method is simple but may not fully represent your financial situation.</a:t>
            </a:r>
          </a:p>
          <a:p>
            <a:pPr>
              <a:buFont typeface="+mj-lt"/>
              <a:buAutoNum type="arabicPeriod"/>
            </a:pPr>
            <a:r>
              <a:rPr lang="en-GB" b="1" dirty="0"/>
              <a:t>Accrual Basis Accounting</a:t>
            </a:r>
            <a:r>
              <a:rPr lang="en-GB" dirty="0"/>
              <a:t>: Transactions are recorded when they occur, regardless of cash movement. This method offers a clearer picture of your finances and may be necessary for businesses with inventory or long-term contracts.</a:t>
            </a:r>
          </a:p>
          <a:p>
            <a:pPr marL="0" indent="0">
              <a:buNone/>
            </a:pPr>
            <a:endParaRPr lang="en-GB" dirty="0"/>
          </a:p>
        </p:txBody>
      </p:sp>
      <p:pic>
        <p:nvPicPr>
          <p:cNvPr id="5" name="Picture 4">
            <a:extLst>
              <a:ext uri="{FF2B5EF4-FFF2-40B4-BE49-F238E27FC236}">
                <a16:creationId xmlns:a16="http://schemas.microsoft.com/office/drawing/2014/main" id="{3DE7E884-3016-94DB-BB0E-A79DC8C0F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523" y="2627312"/>
            <a:ext cx="3909959" cy="2747963"/>
          </a:xfrm>
          <a:prstGeom prst="rect">
            <a:avLst/>
          </a:prstGeom>
        </p:spPr>
      </p:pic>
    </p:spTree>
    <p:extLst>
      <p:ext uri="{BB962C8B-B14F-4D97-AF65-F5344CB8AC3E}">
        <p14:creationId xmlns:p14="http://schemas.microsoft.com/office/powerpoint/2010/main" val="403228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8AFD-C3BB-C002-C281-A7FF1AC2D0E5}"/>
              </a:ext>
            </a:extLst>
          </p:cNvPr>
          <p:cNvSpPr>
            <a:spLocks noGrp="1"/>
          </p:cNvSpPr>
          <p:nvPr>
            <p:ph type="title"/>
          </p:nvPr>
        </p:nvSpPr>
        <p:spPr/>
        <p:txBody>
          <a:bodyPr/>
          <a:lstStyle/>
          <a:p>
            <a:r>
              <a:rPr lang="en-GB" dirty="0"/>
              <a:t>Accounting Methods for Freelancers</a:t>
            </a:r>
          </a:p>
        </p:txBody>
      </p:sp>
      <p:sp>
        <p:nvSpPr>
          <p:cNvPr id="3" name="Content Placeholder 2">
            <a:extLst>
              <a:ext uri="{FF2B5EF4-FFF2-40B4-BE49-F238E27FC236}">
                <a16:creationId xmlns:a16="http://schemas.microsoft.com/office/drawing/2014/main" id="{F7AF54D9-F778-3EDD-1046-5231F1A3890D}"/>
              </a:ext>
            </a:extLst>
          </p:cNvPr>
          <p:cNvSpPr>
            <a:spLocks noGrp="1"/>
          </p:cNvSpPr>
          <p:nvPr>
            <p:ph idx="1"/>
          </p:nvPr>
        </p:nvSpPr>
        <p:spPr>
          <a:xfrm>
            <a:off x="4231340" y="1825625"/>
            <a:ext cx="7122459" cy="4351338"/>
          </a:xfrm>
        </p:spPr>
        <p:txBody>
          <a:bodyPr>
            <a:normAutofit fontScale="70000" lnSpcReduction="20000"/>
          </a:bodyPr>
          <a:lstStyle/>
          <a:p>
            <a:pPr algn="just"/>
            <a:r>
              <a:rPr lang="en-GB" b="0" i="0" dirty="0">
                <a:effectLst/>
              </a:rPr>
              <a:t>Accrual basis accounting records income and expenses when they are earned or incurred, regardless of when cash changes hands. For example, if you invoice a client in January but receive payment in February, you record the income in January under accrual basis accounting. Accrual basis accounting is more complex and requires more bookkeeping, but it gives a more accurate picture of your business’s profitability and financial health. Accrual basis accounting is required for businesses that have high inventory, long-term contracts, or sales on credit.</a:t>
            </a:r>
          </a:p>
          <a:p>
            <a:pPr algn="just"/>
            <a:r>
              <a:rPr lang="en-GB" b="0" i="0" dirty="0">
                <a:effectLst/>
              </a:rPr>
              <a:t>Choosing the right accounting method for your freelance or small business depends on several factors, such as your business structure, tax obligations, legal requirements, and financial goals. You should consult with a professional accountant or bookkeeper to help you decide which accounting method is best for your situation.</a:t>
            </a:r>
          </a:p>
          <a:p>
            <a:endParaRPr lang="en-GB" dirty="0"/>
          </a:p>
        </p:txBody>
      </p:sp>
      <p:pic>
        <p:nvPicPr>
          <p:cNvPr id="5" name="Picture 4">
            <a:extLst>
              <a:ext uri="{FF2B5EF4-FFF2-40B4-BE49-F238E27FC236}">
                <a16:creationId xmlns:a16="http://schemas.microsoft.com/office/drawing/2014/main" id="{E2A27941-C8BC-AA29-00CF-EC308CC55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33" y="2492188"/>
            <a:ext cx="3803724" cy="253701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8624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94ED-FE77-BAEE-5375-036285BFE6D9}"/>
              </a:ext>
            </a:extLst>
          </p:cNvPr>
          <p:cNvSpPr>
            <a:spLocks noGrp="1"/>
          </p:cNvSpPr>
          <p:nvPr>
            <p:ph type="title"/>
          </p:nvPr>
        </p:nvSpPr>
        <p:spPr/>
        <p:txBody>
          <a:bodyPr/>
          <a:lstStyle/>
          <a:p>
            <a:r>
              <a:rPr lang="en-GB" dirty="0"/>
              <a:t>Basic Accounting Principles</a:t>
            </a:r>
          </a:p>
        </p:txBody>
      </p:sp>
      <p:sp>
        <p:nvSpPr>
          <p:cNvPr id="3" name="Content Placeholder 2">
            <a:extLst>
              <a:ext uri="{FF2B5EF4-FFF2-40B4-BE49-F238E27FC236}">
                <a16:creationId xmlns:a16="http://schemas.microsoft.com/office/drawing/2014/main" id="{0CD0A194-FBB3-4123-AA17-782A98D51BFC}"/>
              </a:ext>
            </a:extLst>
          </p:cNvPr>
          <p:cNvSpPr>
            <a:spLocks noGrp="1"/>
          </p:cNvSpPr>
          <p:nvPr>
            <p:ph idx="1"/>
          </p:nvPr>
        </p:nvSpPr>
        <p:spPr>
          <a:xfrm>
            <a:off x="838200" y="1825625"/>
            <a:ext cx="6270812" cy="4351338"/>
          </a:xfrm>
        </p:spPr>
        <p:txBody>
          <a:bodyPr>
            <a:normAutofit fontScale="77500" lnSpcReduction="20000"/>
          </a:bodyPr>
          <a:lstStyle/>
          <a:p>
            <a:r>
              <a:rPr lang="en-GB" dirty="0"/>
              <a:t>Freelancers and small businesses should follow key accounting principles to ensure accuracy:</a:t>
            </a:r>
          </a:p>
          <a:p>
            <a:pPr>
              <a:buFont typeface="Arial" panose="020B0604020202020204" pitchFamily="34" charset="0"/>
              <a:buChar char="•"/>
            </a:pPr>
            <a:r>
              <a:rPr lang="en-GB" b="1" dirty="0"/>
              <a:t>Accrual Principle</a:t>
            </a:r>
            <a:r>
              <a:rPr lang="en-GB" dirty="0"/>
              <a:t>: Record income and expenses when they’re incurred, not when cash is received or paid.</a:t>
            </a:r>
          </a:p>
          <a:p>
            <a:pPr>
              <a:buFont typeface="Arial" panose="020B0604020202020204" pitchFamily="34" charset="0"/>
              <a:buChar char="•"/>
            </a:pPr>
            <a:r>
              <a:rPr lang="en-GB" b="1" dirty="0"/>
              <a:t>Consistency</a:t>
            </a:r>
            <a:r>
              <a:rPr lang="en-GB" dirty="0"/>
              <a:t>: Apply the same accounting methods over time to maintain consistency in financial reporting.</a:t>
            </a:r>
          </a:p>
          <a:p>
            <a:pPr>
              <a:buFont typeface="Arial" panose="020B0604020202020204" pitchFamily="34" charset="0"/>
              <a:buChar char="•"/>
            </a:pPr>
            <a:r>
              <a:rPr lang="en-GB" b="1" dirty="0"/>
              <a:t>Going Concern</a:t>
            </a:r>
            <a:r>
              <a:rPr lang="en-GB" dirty="0"/>
              <a:t>: Assume your business will continue to operate in the foreseeable future unless otherwise stated.</a:t>
            </a:r>
          </a:p>
          <a:p>
            <a:pPr>
              <a:buFont typeface="Arial" panose="020B0604020202020204" pitchFamily="34" charset="0"/>
              <a:buChar char="•"/>
            </a:pPr>
            <a:r>
              <a:rPr lang="en-GB" b="1" dirty="0"/>
              <a:t>Conservatism</a:t>
            </a:r>
            <a:r>
              <a:rPr lang="en-GB" dirty="0"/>
              <a:t>: Be cautious when recording revenue and expenses—avoid overestimating assets or underestimating liabilities.</a:t>
            </a:r>
          </a:p>
          <a:p>
            <a:endParaRPr lang="en-GB" dirty="0"/>
          </a:p>
        </p:txBody>
      </p:sp>
      <p:pic>
        <p:nvPicPr>
          <p:cNvPr id="5" name="Picture 4">
            <a:extLst>
              <a:ext uri="{FF2B5EF4-FFF2-40B4-BE49-F238E27FC236}">
                <a16:creationId xmlns:a16="http://schemas.microsoft.com/office/drawing/2014/main" id="{586A7692-2EAA-9E08-CD47-F68681C1A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095" y="2486258"/>
            <a:ext cx="4555851" cy="303007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9094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688C-7AEF-07FA-BD16-9C0974332928}"/>
              </a:ext>
            </a:extLst>
          </p:cNvPr>
          <p:cNvSpPr>
            <a:spLocks noGrp="1"/>
          </p:cNvSpPr>
          <p:nvPr>
            <p:ph type="title"/>
          </p:nvPr>
        </p:nvSpPr>
        <p:spPr/>
        <p:txBody>
          <a:bodyPr/>
          <a:lstStyle/>
          <a:p>
            <a:r>
              <a:rPr lang="en-GB" dirty="0"/>
              <a:t>Key Takeaways</a:t>
            </a:r>
          </a:p>
        </p:txBody>
      </p:sp>
      <p:sp>
        <p:nvSpPr>
          <p:cNvPr id="3" name="Content Placeholder 2">
            <a:extLst>
              <a:ext uri="{FF2B5EF4-FFF2-40B4-BE49-F238E27FC236}">
                <a16:creationId xmlns:a16="http://schemas.microsoft.com/office/drawing/2014/main" id="{011B7D38-6495-CFAB-C388-6B739E220C9E}"/>
              </a:ext>
            </a:extLst>
          </p:cNvPr>
          <p:cNvSpPr>
            <a:spLocks noGrp="1"/>
          </p:cNvSpPr>
          <p:nvPr>
            <p:ph idx="1"/>
          </p:nvPr>
        </p:nvSpPr>
        <p:spPr>
          <a:xfrm>
            <a:off x="4356846" y="1825625"/>
            <a:ext cx="6996953" cy="4351338"/>
          </a:xfrm>
        </p:spPr>
        <p:txBody>
          <a:bodyPr>
            <a:normAutofit/>
          </a:bodyPr>
          <a:lstStyle/>
          <a:p>
            <a:pPr algn="just">
              <a:buFont typeface="Arial" panose="020B0604020202020204" pitchFamily="34" charset="0"/>
              <a:buChar char="•"/>
            </a:pPr>
            <a:r>
              <a:rPr lang="en-GB" dirty="0"/>
              <a:t>A well-structured bookkeeping and accounting system helps you avoid errors, stay compliant, and maintain financial health. By following best practices and adjusting your system to suit your business needs, you’ll be able to manage and grow your business efficiently.</a:t>
            </a:r>
          </a:p>
        </p:txBody>
      </p:sp>
      <p:pic>
        <p:nvPicPr>
          <p:cNvPr id="9" name="Picture 8">
            <a:extLst>
              <a:ext uri="{FF2B5EF4-FFF2-40B4-BE49-F238E27FC236}">
                <a16:creationId xmlns:a16="http://schemas.microsoft.com/office/drawing/2014/main" id="{983F7227-0ACE-E789-A91D-5A08CA846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3" y="2554942"/>
            <a:ext cx="4243293" cy="2545976"/>
          </a:xfrm>
          <a:prstGeom prst="rect">
            <a:avLst/>
          </a:prstGeom>
        </p:spPr>
      </p:pic>
    </p:spTree>
    <p:extLst>
      <p:ext uri="{BB962C8B-B14F-4D97-AF65-F5344CB8AC3E}">
        <p14:creationId xmlns:p14="http://schemas.microsoft.com/office/powerpoint/2010/main" val="159444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2075-5FA9-E906-24B3-1556B3A471F7}"/>
              </a:ext>
            </a:extLst>
          </p:cNvPr>
          <p:cNvSpPr>
            <a:spLocks noGrp="1"/>
          </p:cNvSpPr>
          <p:nvPr>
            <p:ph type="title"/>
          </p:nvPr>
        </p:nvSpPr>
        <p:spPr/>
        <p:txBody>
          <a:bodyPr/>
          <a:lstStyle/>
          <a:p>
            <a:r>
              <a:rPr lang="en-GB" dirty="0"/>
              <a:t>Learning Outputs</a:t>
            </a:r>
          </a:p>
        </p:txBody>
      </p:sp>
      <p:sp>
        <p:nvSpPr>
          <p:cNvPr id="3" name="Content Placeholder 2">
            <a:extLst>
              <a:ext uri="{FF2B5EF4-FFF2-40B4-BE49-F238E27FC236}">
                <a16:creationId xmlns:a16="http://schemas.microsoft.com/office/drawing/2014/main" id="{41A85F91-7F50-88A7-B038-0FE47BE864C1}"/>
              </a:ext>
            </a:extLst>
          </p:cNvPr>
          <p:cNvSpPr>
            <a:spLocks noGrp="1"/>
          </p:cNvSpPr>
          <p:nvPr>
            <p:ph idx="1"/>
          </p:nvPr>
        </p:nvSpPr>
        <p:spPr/>
        <p:txBody>
          <a:bodyPr/>
          <a:lstStyle/>
          <a:p>
            <a:r>
              <a:rPr lang="en-GB" dirty="0"/>
              <a:t>Understanding bookkeeping and accounting</a:t>
            </a:r>
          </a:p>
          <a:p>
            <a:r>
              <a:rPr lang="en-GB" dirty="0"/>
              <a:t>Differences between bookkeeping and accounting	</a:t>
            </a:r>
          </a:p>
          <a:p>
            <a:r>
              <a:rPr lang="en-GB" dirty="0"/>
              <a:t>Importance of bookkeeping and accounting</a:t>
            </a:r>
          </a:p>
          <a:p>
            <a:r>
              <a:rPr lang="en-GB" dirty="0"/>
              <a:t>Different bookkeeping systems</a:t>
            </a:r>
          </a:p>
          <a:p>
            <a:r>
              <a:rPr lang="en-GB" dirty="0"/>
              <a:t>Steps to establish a bookkeeping system</a:t>
            </a:r>
          </a:p>
          <a:p>
            <a:r>
              <a:rPr lang="en-GB" dirty="0"/>
              <a:t>Best practices and common mistakes</a:t>
            </a:r>
          </a:p>
          <a:p>
            <a:r>
              <a:rPr lang="en-GB" dirty="0"/>
              <a:t>Accounting methods for freelancers</a:t>
            </a:r>
          </a:p>
          <a:p>
            <a:r>
              <a:rPr lang="en-GB" dirty="0"/>
              <a:t>Core accounting principles</a:t>
            </a:r>
          </a:p>
        </p:txBody>
      </p:sp>
    </p:spTree>
    <p:extLst>
      <p:ext uri="{BB962C8B-B14F-4D97-AF65-F5344CB8AC3E}">
        <p14:creationId xmlns:p14="http://schemas.microsoft.com/office/powerpoint/2010/main" val="109647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F948B7-C6D9-7DD5-CB45-0BDCA3BA0FD0}"/>
              </a:ext>
            </a:extLst>
          </p:cNvPr>
          <p:cNvSpPr>
            <a:spLocks noGrp="1"/>
          </p:cNvSpPr>
          <p:nvPr>
            <p:ph type="title"/>
          </p:nvPr>
        </p:nvSpPr>
        <p:spPr/>
        <p:txBody>
          <a:bodyPr/>
          <a:lstStyle/>
          <a:p>
            <a:r>
              <a:rPr lang="en-GB" dirty="0"/>
              <a:t>Ensure Good Accounting…</a:t>
            </a:r>
          </a:p>
        </p:txBody>
      </p:sp>
      <p:sp>
        <p:nvSpPr>
          <p:cNvPr id="5" name="Text Placeholder 4">
            <a:extLst>
              <a:ext uri="{FF2B5EF4-FFF2-40B4-BE49-F238E27FC236}">
                <a16:creationId xmlns:a16="http://schemas.microsoft.com/office/drawing/2014/main" id="{287BF345-50D4-CD00-5143-4B50B2ED252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84255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671E-4889-0CDB-4CE1-F15C72AB9358}"/>
              </a:ext>
            </a:extLst>
          </p:cNvPr>
          <p:cNvSpPr>
            <a:spLocks noGrp="1"/>
          </p:cNvSpPr>
          <p:nvPr>
            <p:ph type="title"/>
          </p:nvPr>
        </p:nvSpPr>
        <p:spPr/>
        <p:txBody>
          <a:bodyPr/>
          <a:lstStyle/>
          <a:p>
            <a:r>
              <a:rPr lang="en-GB" dirty="0"/>
              <a:t>What Are Bookkeeping and Accounting?</a:t>
            </a:r>
          </a:p>
        </p:txBody>
      </p:sp>
      <p:sp>
        <p:nvSpPr>
          <p:cNvPr id="3" name="Content Placeholder 2">
            <a:extLst>
              <a:ext uri="{FF2B5EF4-FFF2-40B4-BE49-F238E27FC236}">
                <a16:creationId xmlns:a16="http://schemas.microsoft.com/office/drawing/2014/main" id="{903C91EC-0120-013F-2BC1-8D459C46385F}"/>
              </a:ext>
            </a:extLst>
          </p:cNvPr>
          <p:cNvSpPr>
            <a:spLocks noGrp="1"/>
          </p:cNvSpPr>
          <p:nvPr>
            <p:ph idx="1"/>
          </p:nvPr>
        </p:nvSpPr>
        <p:spPr>
          <a:xfrm>
            <a:off x="4769224" y="1825625"/>
            <a:ext cx="6584576" cy="4351338"/>
          </a:xfrm>
        </p:spPr>
        <p:txBody>
          <a:bodyPr>
            <a:normAutofit lnSpcReduction="10000"/>
          </a:bodyPr>
          <a:lstStyle/>
          <a:p>
            <a:r>
              <a:rPr lang="en-GB" b="1" dirty="0"/>
              <a:t>Bookkeeping</a:t>
            </a:r>
            <a:r>
              <a:rPr lang="en-GB" dirty="0"/>
              <a:t>: Involves maintaining a record of your business’s financial activities, such as income, purchases, payments, and receipts. It focuses on documenting these transactions in an organized manner.</a:t>
            </a:r>
          </a:p>
          <a:p>
            <a:r>
              <a:rPr lang="en-GB" b="1" dirty="0"/>
              <a:t>Accounting</a:t>
            </a:r>
            <a:r>
              <a:rPr lang="en-GB" dirty="0"/>
              <a:t>: This is the process of </a:t>
            </a:r>
            <a:r>
              <a:rPr lang="en-GB" dirty="0" err="1"/>
              <a:t>analyzing</a:t>
            </a:r>
            <a:r>
              <a:rPr lang="en-GB" dirty="0"/>
              <a:t>, interpreting, and sharing financial data. Accounting helps in making strategic business decisions based on the data gathered from bookkeeping.</a:t>
            </a:r>
          </a:p>
          <a:p>
            <a:pPr marL="0" indent="0">
              <a:buNone/>
            </a:pPr>
            <a:endParaRPr lang="en-GB" dirty="0"/>
          </a:p>
        </p:txBody>
      </p:sp>
      <p:pic>
        <p:nvPicPr>
          <p:cNvPr id="5" name="Picture 4">
            <a:extLst>
              <a:ext uri="{FF2B5EF4-FFF2-40B4-BE49-F238E27FC236}">
                <a16:creationId xmlns:a16="http://schemas.microsoft.com/office/drawing/2014/main" id="{57A48143-9C99-2845-5B72-BB0247B86F61}"/>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766482" y="2114223"/>
            <a:ext cx="3774141" cy="3774141"/>
          </a:xfrm>
          <a:prstGeom prst="rect">
            <a:avLst/>
          </a:prstGeom>
        </p:spPr>
      </p:pic>
    </p:spTree>
    <p:extLst>
      <p:ext uri="{BB962C8B-B14F-4D97-AF65-F5344CB8AC3E}">
        <p14:creationId xmlns:p14="http://schemas.microsoft.com/office/powerpoint/2010/main" val="395559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27DF-C448-3CB4-3201-456F299B1F0A}"/>
              </a:ext>
            </a:extLst>
          </p:cNvPr>
          <p:cNvSpPr>
            <a:spLocks noGrp="1"/>
          </p:cNvSpPr>
          <p:nvPr>
            <p:ph type="title"/>
          </p:nvPr>
        </p:nvSpPr>
        <p:spPr/>
        <p:txBody>
          <a:bodyPr/>
          <a:lstStyle/>
          <a:p>
            <a:r>
              <a:rPr lang="en-GB" dirty="0"/>
              <a:t>What is Bookkeeping?</a:t>
            </a:r>
          </a:p>
        </p:txBody>
      </p:sp>
      <p:sp>
        <p:nvSpPr>
          <p:cNvPr id="3" name="Content Placeholder 2">
            <a:extLst>
              <a:ext uri="{FF2B5EF4-FFF2-40B4-BE49-F238E27FC236}">
                <a16:creationId xmlns:a16="http://schemas.microsoft.com/office/drawing/2014/main" id="{3D066DF7-84FE-8650-B5FA-BC33E398BC15}"/>
              </a:ext>
            </a:extLst>
          </p:cNvPr>
          <p:cNvSpPr>
            <a:spLocks noGrp="1"/>
          </p:cNvSpPr>
          <p:nvPr>
            <p:ph idx="1"/>
          </p:nvPr>
        </p:nvSpPr>
        <p:spPr>
          <a:xfrm>
            <a:off x="838200" y="1825625"/>
            <a:ext cx="7185212" cy="4351338"/>
          </a:xfrm>
        </p:spPr>
        <p:txBody>
          <a:bodyPr>
            <a:normAutofit fontScale="92500" lnSpcReduction="10000"/>
          </a:bodyPr>
          <a:lstStyle/>
          <a:p>
            <a:r>
              <a:rPr lang="en-GB" dirty="0"/>
              <a:t>Bookkeeping is more than just documenting numbers; it includes:</a:t>
            </a:r>
          </a:p>
          <a:p>
            <a:pPr>
              <a:buFont typeface="Arial" panose="020B0604020202020204" pitchFamily="34" charset="0"/>
              <a:buChar char="•"/>
            </a:pPr>
            <a:r>
              <a:rPr lang="en-GB" b="1" dirty="0"/>
              <a:t>Recording Transactions</a:t>
            </a:r>
            <a:r>
              <a:rPr lang="en-GB" dirty="0"/>
              <a:t>: Freelancers focus on tracking income and expenditures.</a:t>
            </a:r>
          </a:p>
          <a:p>
            <a:pPr>
              <a:buFont typeface="Arial" panose="020B0604020202020204" pitchFamily="34" charset="0"/>
              <a:buChar char="•"/>
            </a:pPr>
            <a:r>
              <a:rPr lang="en-GB" b="1" dirty="0"/>
              <a:t>Categorizing</a:t>
            </a:r>
            <a:r>
              <a:rPr lang="en-GB" dirty="0"/>
              <a:t>: Classifying income and expenses to understand the sources and uses of funds. For instance:</a:t>
            </a:r>
          </a:p>
          <a:p>
            <a:pPr marL="742950" lvl="1" indent="-285750">
              <a:buFont typeface="Arial" panose="020B0604020202020204" pitchFamily="34" charset="0"/>
              <a:buChar char="•"/>
            </a:pPr>
            <a:r>
              <a:rPr lang="en-GB" dirty="0"/>
              <a:t>Income from sales = €2400</a:t>
            </a:r>
          </a:p>
          <a:p>
            <a:pPr marL="742950" lvl="1" indent="-285750">
              <a:buFont typeface="Arial" panose="020B0604020202020204" pitchFamily="34" charset="0"/>
              <a:buChar char="•"/>
            </a:pPr>
            <a:r>
              <a:rPr lang="en-GB" dirty="0"/>
              <a:t>Expense for rent = €1500</a:t>
            </a:r>
          </a:p>
          <a:p>
            <a:r>
              <a:rPr lang="en-GB" dirty="0"/>
              <a:t>Accurate bookkeeping provides valuable insights, helps identify issues, and supports goal setting.</a:t>
            </a:r>
          </a:p>
          <a:p>
            <a:endParaRPr lang="en-GB" dirty="0"/>
          </a:p>
        </p:txBody>
      </p:sp>
      <p:pic>
        <p:nvPicPr>
          <p:cNvPr id="5" name="Picture 4">
            <a:extLst>
              <a:ext uri="{FF2B5EF4-FFF2-40B4-BE49-F238E27FC236}">
                <a16:creationId xmlns:a16="http://schemas.microsoft.com/office/drawing/2014/main" id="{63F6AE73-8640-1FC1-C995-05CED07C62E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422340" y="2582116"/>
            <a:ext cx="3594847" cy="3594847"/>
          </a:xfrm>
          <a:prstGeom prst="rect">
            <a:avLst/>
          </a:prstGeom>
        </p:spPr>
      </p:pic>
    </p:spTree>
    <p:extLst>
      <p:ext uri="{BB962C8B-B14F-4D97-AF65-F5344CB8AC3E}">
        <p14:creationId xmlns:p14="http://schemas.microsoft.com/office/powerpoint/2010/main" val="411431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C8A0-896D-3C34-773A-50D6321C2B04}"/>
              </a:ext>
            </a:extLst>
          </p:cNvPr>
          <p:cNvSpPr>
            <a:spLocks noGrp="1"/>
          </p:cNvSpPr>
          <p:nvPr>
            <p:ph type="title"/>
          </p:nvPr>
        </p:nvSpPr>
        <p:spPr/>
        <p:txBody>
          <a:bodyPr/>
          <a:lstStyle/>
          <a:p>
            <a:r>
              <a:rPr lang="en-GB" dirty="0"/>
              <a:t>Reconciling Your Records</a:t>
            </a:r>
          </a:p>
        </p:txBody>
      </p:sp>
      <p:sp>
        <p:nvSpPr>
          <p:cNvPr id="3" name="Content Placeholder 2">
            <a:extLst>
              <a:ext uri="{FF2B5EF4-FFF2-40B4-BE49-F238E27FC236}">
                <a16:creationId xmlns:a16="http://schemas.microsoft.com/office/drawing/2014/main" id="{C94B4068-63BD-5B00-18DF-D2C6F4763A5A}"/>
              </a:ext>
            </a:extLst>
          </p:cNvPr>
          <p:cNvSpPr>
            <a:spLocks noGrp="1"/>
          </p:cNvSpPr>
          <p:nvPr>
            <p:ph idx="1"/>
          </p:nvPr>
        </p:nvSpPr>
        <p:spPr>
          <a:xfrm>
            <a:off x="4939553" y="1825625"/>
            <a:ext cx="6414246" cy="4351338"/>
          </a:xfrm>
        </p:spPr>
        <p:txBody>
          <a:bodyPr>
            <a:normAutofit fontScale="92500" lnSpcReduction="10000"/>
          </a:bodyPr>
          <a:lstStyle/>
          <a:p>
            <a:r>
              <a:rPr lang="en-GB" b="1" dirty="0"/>
              <a:t>Reconciliation</a:t>
            </a:r>
            <a:r>
              <a:rPr lang="en-GB" dirty="0"/>
              <a:t> is the process of matching recorded transactions with your bank or credit card statements, usually done at the end of each month. It helps:</a:t>
            </a:r>
          </a:p>
          <a:p>
            <a:pPr>
              <a:buFont typeface="Arial" panose="020B0604020202020204" pitchFamily="34" charset="0"/>
              <a:buChar char="•"/>
            </a:pPr>
            <a:r>
              <a:rPr lang="en-GB" dirty="0"/>
              <a:t>Detect errors</a:t>
            </a:r>
          </a:p>
          <a:p>
            <a:pPr>
              <a:buFont typeface="Arial" panose="020B0604020202020204" pitchFamily="34" charset="0"/>
              <a:buChar char="•"/>
            </a:pPr>
            <a:r>
              <a:rPr lang="en-GB" dirty="0"/>
              <a:t>Prevent fraud</a:t>
            </a:r>
          </a:p>
          <a:p>
            <a:pPr>
              <a:buFont typeface="Arial" panose="020B0604020202020204" pitchFamily="34" charset="0"/>
              <a:buChar char="•"/>
            </a:pPr>
            <a:r>
              <a:rPr lang="en-GB" dirty="0"/>
              <a:t>Keep your business finances accurate</a:t>
            </a:r>
          </a:p>
          <a:p>
            <a:r>
              <a:rPr lang="en-GB" dirty="0"/>
              <a:t>Bookkeeping also aids in setting budgets and making well-informed business decisions.</a:t>
            </a:r>
          </a:p>
          <a:p>
            <a:pPr algn="just"/>
            <a:endParaRPr lang="en-GB" dirty="0"/>
          </a:p>
          <a:p>
            <a:endParaRPr lang="en-GB" dirty="0"/>
          </a:p>
        </p:txBody>
      </p:sp>
      <p:pic>
        <p:nvPicPr>
          <p:cNvPr id="5" name="Picture 4">
            <a:extLst>
              <a:ext uri="{FF2B5EF4-FFF2-40B4-BE49-F238E27FC236}">
                <a16:creationId xmlns:a16="http://schemas.microsoft.com/office/drawing/2014/main" id="{794EA6D7-CF52-7014-E474-19EC71700096}"/>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99246" y="1999923"/>
            <a:ext cx="4002741" cy="4002741"/>
          </a:xfrm>
          <a:prstGeom prst="rect">
            <a:avLst/>
          </a:prstGeom>
        </p:spPr>
      </p:pic>
    </p:spTree>
    <p:extLst>
      <p:ext uri="{BB962C8B-B14F-4D97-AF65-F5344CB8AC3E}">
        <p14:creationId xmlns:p14="http://schemas.microsoft.com/office/powerpoint/2010/main" val="45969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53A0-73B1-A518-23BD-C61398C5468C}"/>
              </a:ext>
            </a:extLst>
          </p:cNvPr>
          <p:cNvSpPr>
            <a:spLocks noGrp="1"/>
          </p:cNvSpPr>
          <p:nvPr>
            <p:ph type="title"/>
          </p:nvPr>
        </p:nvSpPr>
        <p:spPr/>
        <p:txBody>
          <a:bodyPr/>
          <a:lstStyle/>
          <a:p>
            <a:r>
              <a:rPr lang="en-GB" dirty="0"/>
              <a:t>Bookkeeping Vs Accounting</a:t>
            </a:r>
          </a:p>
        </p:txBody>
      </p:sp>
      <p:sp>
        <p:nvSpPr>
          <p:cNvPr id="3" name="Content Placeholder 2">
            <a:extLst>
              <a:ext uri="{FF2B5EF4-FFF2-40B4-BE49-F238E27FC236}">
                <a16:creationId xmlns:a16="http://schemas.microsoft.com/office/drawing/2014/main" id="{ABAEDC08-D036-6045-5EF7-0D47812C8D76}"/>
              </a:ext>
            </a:extLst>
          </p:cNvPr>
          <p:cNvSpPr>
            <a:spLocks noGrp="1"/>
          </p:cNvSpPr>
          <p:nvPr>
            <p:ph idx="1"/>
          </p:nvPr>
        </p:nvSpPr>
        <p:spPr>
          <a:xfrm>
            <a:off x="838200" y="1690688"/>
            <a:ext cx="10515600" cy="4351338"/>
          </a:xfrm>
        </p:spPr>
        <p:txBody>
          <a:bodyPr/>
          <a:lstStyle/>
          <a:p>
            <a:pPr algn="just"/>
            <a:r>
              <a:rPr lang="en-GB" sz="1600" dirty="0"/>
              <a:t>Bookkeeping deals with recording transactions, while accounting focuses on </a:t>
            </a:r>
            <a:r>
              <a:rPr lang="en-GB" sz="1600" dirty="0" err="1"/>
              <a:t>analyzing</a:t>
            </a:r>
            <a:r>
              <a:rPr lang="en-GB" sz="1600" dirty="0"/>
              <a:t> that data. Here's how they differ:</a:t>
            </a:r>
            <a:endParaRPr lang="en-GB" sz="2400" dirty="0"/>
          </a:p>
        </p:txBody>
      </p:sp>
      <p:graphicFrame>
        <p:nvGraphicFramePr>
          <p:cNvPr id="4" name="Table 4">
            <a:extLst>
              <a:ext uri="{FF2B5EF4-FFF2-40B4-BE49-F238E27FC236}">
                <a16:creationId xmlns:a16="http://schemas.microsoft.com/office/drawing/2014/main" id="{3A6E1010-4602-F3BD-655A-9FFDEE7E8C9A}"/>
              </a:ext>
            </a:extLst>
          </p:cNvPr>
          <p:cNvGraphicFramePr>
            <a:graphicFrameLocks noGrp="1"/>
          </p:cNvGraphicFramePr>
          <p:nvPr>
            <p:extLst>
              <p:ext uri="{D42A27DB-BD31-4B8C-83A1-F6EECF244321}">
                <p14:modId xmlns:p14="http://schemas.microsoft.com/office/powerpoint/2010/main" val="3943931722"/>
              </p:ext>
            </p:extLst>
          </p:nvPr>
        </p:nvGraphicFramePr>
        <p:xfrm>
          <a:off x="2079812" y="2895600"/>
          <a:ext cx="8080188" cy="2387600"/>
        </p:xfrm>
        <a:graphic>
          <a:graphicData uri="http://schemas.openxmlformats.org/drawingml/2006/table">
            <a:tbl>
              <a:tblPr firstRow="1" bandRow="1">
                <a:tableStyleId>{17292A2E-F333-43FB-9621-5CBBE7FDCDCB}</a:tableStyleId>
              </a:tblPr>
              <a:tblGrid>
                <a:gridCol w="4040094">
                  <a:extLst>
                    <a:ext uri="{9D8B030D-6E8A-4147-A177-3AD203B41FA5}">
                      <a16:colId xmlns:a16="http://schemas.microsoft.com/office/drawing/2014/main" val="1336676004"/>
                    </a:ext>
                  </a:extLst>
                </a:gridCol>
                <a:gridCol w="4040094">
                  <a:extLst>
                    <a:ext uri="{9D8B030D-6E8A-4147-A177-3AD203B41FA5}">
                      <a16:colId xmlns:a16="http://schemas.microsoft.com/office/drawing/2014/main" val="2861166125"/>
                    </a:ext>
                  </a:extLst>
                </a:gridCol>
              </a:tblGrid>
              <a:tr h="477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solidFill>
                            <a:srgbClr val="FFFF00"/>
                          </a:solidFill>
                          <a:latin typeface="Bahnschrift SemiLight" panose="020B0502040204020203" pitchFamily="34" charset="0"/>
                        </a:rPr>
                        <a:t>Bookkeeping Tasks</a:t>
                      </a:r>
                      <a:endParaRPr lang="en-GB" dirty="0">
                        <a:solidFill>
                          <a:srgbClr val="FFFF00"/>
                        </a:solidFill>
                        <a:latin typeface="Bahnschrift SemiLight" panose="020B0502040204020203" pitchFamily="34" charset="0"/>
                      </a:endParaRPr>
                    </a:p>
                  </a:txBody>
                  <a:tcPr>
                    <a:solidFill>
                      <a:srgbClr val="339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00"/>
                          </a:solidFill>
                          <a:latin typeface="Bahnschrift SemiLight" panose="020B0502040204020203" pitchFamily="34" charset="0"/>
                        </a:rPr>
                        <a:t>Accounting Tasks</a:t>
                      </a:r>
                    </a:p>
                  </a:txBody>
                  <a:tcPr>
                    <a:solidFill>
                      <a:srgbClr val="3399FF"/>
                    </a:solidFill>
                  </a:tcPr>
                </a:tc>
                <a:extLst>
                  <a:ext uri="{0D108BD9-81ED-4DB2-BD59-A6C34878D82A}">
                    <a16:rowId xmlns:a16="http://schemas.microsoft.com/office/drawing/2014/main" val="2938936330"/>
                  </a:ext>
                </a:extLst>
              </a:tr>
              <a:tr h="477520">
                <a:tc>
                  <a:txBody>
                    <a:bodyPr/>
                    <a:lstStyle/>
                    <a:p>
                      <a:r>
                        <a:rPr lang="en-GB" dirty="0"/>
                        <a:t>Recording day-to-day transactions</a:t>
                      </a:r>
                    </a:p>
                  </a:txBody>
                  <a:tcPr anchor="ctr"/>
                </a:tc>
                <a:tc>
                  <a:txBody>
                    <a:bodyPr/>
                    <a:lstStyle/>
                    <a:p>
                      <a:r>
                        <a:rPr lang="en-GB" dirty="0"/>
                        <a:t>Adjusting revenue/expenses entries</a:t>
                      </a:r>
                    </a:p>
                  </a:txBody>
                  <a:tcPr anchor="ctr"/>
                </a:tc>
                <a:extLst>
                  <a:ext uri="{0D108BD9-81ED-4DB2-BD59-A6C34878D82A}">
                    <a16:rowId xmlns:a16="http://schemas.microsoft.com/office/drawing/2014/main" val="3986296683"/>
                  </a:ext>
                </a:extLst>
              </a:tr>
              <a:tr h="477520">
                <a:tc>
                  <a:txBody>
                    <a:bodyPr/>
                    <a:lstStyle/>
                    <a:p>
                      <a:r>
                        <a:rPr lang="en-GB" dirty="0"/>
                        <a:t>Sending invoices and receiving payments</a:t>
                      </a:r>
                    </a:p>
                  </a:txBody>
                  <a:tcPr anchor="ctr"/>
                </a:tc>
                <a:tc>
                  <a:txBody>
                    <a:bodyPr/>
                    <a:lstStyle/>
                    <a:p>
                      <a:r>
                        <a:rPr lang="en-GB" dirty="0"/>
                        <a:t>Interpreting financial statements</a:t>
                      </a:r>
                    </a:p>
                  </a:txBody>
                  <a:tcPr anchor="ctr"/>
                </a:tc>
                <a:extLst>
                  <a:ext uri="{0D108BD9-81ED-4DB2-BD59-A6C34878D82A}">
                    <a16:rowId xmlns:a16="http://schemas.microsoft.com/office/drawing/2014/main" val="1418754326"/>
                  </a:ext>
                </a:extLst>
              </a:tr>
              <a:tr h="477520">
                <a:tc>
                  <a:txBody>
                    <a:bodyPr/>
                    <a:lstStyle/>
                    <a:p>
                      <a:r>
                        <a:rPr lang="en-GB" dirty="0"/>
                        <a:t>Conducting monthly reconciliations</a:t>
                      </a:r>
                    </a:p>
                  </a:txBody>
                  <a:tcPr anchor="ctr"/>
                </a:tc>
                <a:tc>
                  <a:txBody>
                    <a:bodyPr/>
                    <a:lstStyle/>
                    <a:p>
                      <a:r>
                        <a:rPr lang="en-GB" dirty="0"/>
                        <a:t>Offering financial advice, tax planning</a:t>
                      </a:r>
                    </a:p>
                  </a:txBody>
                  <a:tcPr anchor="ctr"/>
                </a:tc>
                <a:extLst>
                  <a:ext uri="{0D108BD9-81ED-4DB2-BD59-A6C34878D82A}">
                    <a16:rowId xmlns:a16="http://schemas.microsoft.com/office/drawing/2014/main" val="3000383841"/>
                  </a:ext>
                </a:extLst>
              </a:tr>
              <a:tr h="477520">
                <a:tc>
                  <a:txBody>
                    <a:bodyPr/>
                    <a:lstStyle/>
                    <a:p>
                      <a:endParaRPr lang="en-GB" dirty="0"/>
                    </a:p>
                  </a:txBody>
                  <a:tcPr anchor="ctr"/>
                </a:tc>
                <a:tc>
                  <a:txBody>
                    <a:bodyPr/>
                    <a:lstStyle/>
                    <a:p>
                      <a:r>
                        <a:rPr lang="en-GB" dirty="0"/>
                        <a:t>Preparing and filing tax returns</a:t>
                      </a:r>
                    </a:p>
                  </a:txBody>
                  <a:tcPr anchor="ctr"/>
                </a:tc>
                <a:extLst>
                  <a:ext uri="{0D108BD9-81ED-4DB2-BD59-A6C34878D82A}">
                    <a16:rowId xmlns:a16="http://schemas.microsoft.com/office/drawing/2014/main" val="861514583"/>
                  </a:ext>
                </a:extLst>
              </a:tr>
            </a:tbl>
          </a:graphicData>
        </a:graphic>
      </p:graphicFrame>
    </p:spTree>
    <p:extLst>
      <p:ext uri="{BB962C8B-B14F-4D97-AF65-F5344CB8AC3E}">
        <p14:creationId xmlns:p14="http://schemas.microsoft.com/office/powerpoint/2010/main" val="66683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630B-C774-D6D2-85A8-DD9E28A84377}"/>
              </a:ext>
            </a:extLst>
          </p:cNvPr>
          <p:cNvSpPr>
            <a:spLocks noGrp="1"/>
          </p:cNvSpPr>
          <p:nvPr>
            <p:ph type="title"/>
          </p:nvPr>
        </p:nvSpPr>
        <p:spPr/>
        <p:txBody>
          <a:bodyPr/>
          <a:lstStyle/>
          <a:p>
            <a:r>
              <a:rPr lang="en-GB" dirty="0"/>
              <a:t>The Importance of Bookkeeping and Accounting</a:t>
            </a:r>
          </a:p>
        </p:txBody>
      </p:sp>
      <p:sp>
        <p:nvSpPr>
          <p:cNvPr id="3" name="Content Placeholder 2">
            <a:extLst>
              <a:ext uri="{FF2B5EF4-FFF2-40B4-BE49-F238E27FC236}">
                <a16:creationId xmlns:a16="http://schemas.microsoft.com/office/drawing/2014/main" id="{A9C00191-15BE-5ED5-5E12-3317D28908B4}"/>
              </a:ext>
            </a:extLst>
          </p:cNvPr>
          <p:cNvSpPr>
            <a:spLocks noGrp="1"/>
          </p:cNvSpPr>
          <p:nvPr>
            <p:ph idx="1"/>
          </p:nvPr>
        </p:nvSpPr>
        <p:spPr>
          <a:xfrm>
            <a:off x="838200" y="1825625"/>
            <a:ext cx="6593541" cy="4351338"/>
          </a:xfrm>
        </p:spPr>
        <p:txBody>
          <a:bodyPr>
            <a:normAutofit fontScale="92500" lnSpcReduction="10000"/>
          </a:bodyPr>
          <a:lstStyle/>
          <a:p>
            <a:r>
              <a:rPr lang="en-GB" dirty="0"/>
              <a:t>Proper bookkeeping and accounting are crucial for a thriving business. They ensure:</a:t>
            </a:r>
          </a:p>
          <a:p>
            <a:pPr>
              <a:buFont typeface="Arial" panose="020B0604020202020204" pitchFamily="34" charset="0"/>
              <a:buChar char="•"/>
            </a:pPr>
            <a:r>
              <a:rPr lang="en-GB" dirty="0"/>
              <a:t>Accurate tracking of income and expenses</a:t>
            </a:r>
          </a:p>
          <a:p>
            <a:pPr>
              <a:buFont typeface="Arial" panose="020B0604020202020204" pitchFamily="34" charset="0"/>
              <a:buChar char="•"/>
            </a:pPr>
            <a:r>
              <a:rPr lang="en-GB" dirty="0"/>
              <a:t>Better decision-making</a:t>
            </a:r>
          </a:p>
          <a:p>
            <a:pPr>
              <a:buFont typeface="Arial" panose="020B0604020202020204" pitchFamily="34" charset="0"/>
              <a:buChar char="•"/>
            </a:pPr>
            <a:r>
              <a:rPr lang="en-GB" dirty="0"/>
              <a:t>Easier budgeting</a:t>
            </a:r>
          </a:p>
          <a:p>
            <a:pPr>
              <a:buFont typeface="Arial" panose="020B0604020202020204" pitchFamily="34" charset="0"/>
              <a:buChar char="•"/>
            </a:pPr>
            <a:r>
              <a:rPr lang="en-GB" dirty="0"/>
              <a:t>Smooth and timely tax filings</a:t>
            </a:r>
          </a:p>
          <a:p>
            <a:r>
              <a:rPr lang="en-GB" dirty="0"/>
              <a:t>Without these systems, businesses struggle to manage their finances and grow sustainably.</a:t>
            </a:r>
          </a:p>
          <a:p>
            <a:pPr marL="0" indent="0">
              <a:buNone/>
            </a:pPr>
            <a:endParaRPr lang="en-GB" dirty="0"/>
          </a:p>
        </p:txBody>
      </p:sp>
      <p:pic>
        <p:nvPicPr>
          <p:cNvPr id="5" name="Picture 4">
            <a:extLst>
              <a:ext uri="{FF2B5EF4-FFF2-40B4-BE49-F238E27FC236}">
                <a16:creationId xmlns:a16="http://schemas.microsoft.com/office/drawing/2014/main" id="{816071A9-2153-B777-2F4E-4E68F5B34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494" y="2169459"/>
            <a:ext cx="3836894" cy="3836894"/>
          </a:xfrm>
          <a:prstGeom prst="rect">
            <a:avLst/>
          </a:prstGeom>
        </p:spPr>
      </p:pic>
    </p:spTree>
    <p:extLst>
      <p:ext uri="{BB962C8B-B14F-4D97-AF65-F5344CB8AC3E}">
        <p14:creationId xmlns:p14="http://schemas.microsoft.com/office/powerpoint/2010/main" val="277295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94A3-D599-4138-7C29-93E299D45083}"/>
              </a:ext>
            </a:extLst>
          </p:cNvPr>
          <p:cNvSpPr>
            <a:spLocks noGrp="1"/>
          </p:cNvSpPr>
          <p:nvPr>
            <p:ph type="title"/>
          </p:nvPr>
        </p:nvSpPr>
        <p:spPr/>
        <p:txBody>
          <a:bodyPr/>
          <a:lstStyle/>
          <a:p>
            <a:r>
              <a:rPr lang="en-GB" dirty="0"/>
              <a:t>Types of Bookkeeping Systems </a:t>
            </a:r>
          </a:p>
        </p:txBody>
      </p:sp>
      <p:sp>
        <p:nvSpPr>
          <p:cNvPr id="3" name="Content Placeholder 2">
            <a:extLst>
              <a:ext uri="{FF2B5EF4-FFF2-40B4-BE49-F238E27FC236}">
                <a16:creationId xmlns:a16="http://schemas.microsoft.com/office/drawing/2014/main" id="{CE991182-B5F2-674D-A633-CFEE9F7F8DDE}"/>
              </a:ext>
            </a:extLst>
          </p:cNvPr>
          <p:cNvSpPr>
            <a:spLocks noGrp="1"/>
          </p:cNvSpPr>
          <p:nvPr>
            <p:ph idx="1"/>
          </p:nvPr>
        </p:nvSpPr>
        <p:spPr>
          <a:xfrm>
            <a:off x="4231340" y="1825625"/>
            <a:ext cx="7122459" cy="4351338"/>
          </a:xfrm>
        </p:spPr>
        <p:txBody>
          <a:bodyPr>
            <a:normAutofit fontScale="92500" lnSpcReduction="20000"/>
          </a:bodyPr>
          <a:lstStyle/>
          <a:p>
            <a:r>
              <a:rPr lang="en-GB" dirty="0"/>
              <a:t>There are various bookkeeping methods suited to different needs:</a:t>
            </a:r>
          </a:p>
          <a:p>
            <a:pPr>
              <a:buFont typeface="+mj-lt"/>
              <a:buAutoNum type="arabicPeriod"/>
            </a:pPr>
            <a:r>
              <a:rPr lang="en-GB" b="1" dirty="0"/>
              <a:t>Single-Entry System</a:t>
            </a:r>
            <a:r>
              <a:rPr lang="en-GB" dirty="0"/>
              <a:t>:</a:t>
            </a:r>
          </a:p>
          <a:p>
            <a:pPr marL="742950" lvl="1" indent="-285750">
              <a:buFont typeface="+mj-lt"/>
              <a:buAutoNum type="arabicPeriod"/>
            </a:pPr>
            <a:r>
              <a:rPr lang="en-GB" dirty="0"/>
              <a:t>Simple, typically for small businesses</a:t>
            </a:r>
          </a:p>
          <a:p>
            <a:pPr marL="742950" lvl="1" indent="-285750">
              <a:buFont typeface="+mj-lt"/>
              <a:buAutoNum type="arabicPeriod"/>
            </a:pPr>
            <a:r>
              <a:rPr lang="en-GB" dirty="0"/>
              <a:t>Only one entry per transaction (e.g., income or expense)</a:t>
            </a:r>
          </a:p>
          <a:p>
            <a:pPr marL="742950" lvl="1" indent="-285750">
              <a:buFont typeface="+mj-lt"/>
              <a:buAutoNum type="arabicPeriod"/>
            </a:pPr>
            <a:r>
              <a:rPr lang="en-GB" dirty="0"/>
              <a:t>Lacks detailed tracking of assets, liabilities, and equity</a:t>
            </a:r>
          </a:p>
          <a:p>
            <a:pPr>
              <a:buFont typeface="+mj-lt"/>
              <a:buAutoNum type="arabicPeriod"/>
            </a:pPr>
            <a:r>
              <a:rPr lang="en-GB" b="1" dirty="0"/>
              <a:t>Double-Entry System</a:t>
            </a:r>
            <a:r>
              <a:rPr lang="en-GB" dirty="0"/>
              <a:t>:</a:t>
            </a:r>
          </a:p>
          <a:p>
            <a:pPr marL="742950" lvl="1" indent="-285750">
              <a:buFont typeface="+mj-lt"/>
              <a:buAutoNum type="arabicPeriod"/>
            </a:pPr>
            <a:r>
              <a:rPr lang="en-GB" dirty="0"/>
              <a:t>Records every transaction as both a debit and credit</a:t>
            </a:r>
          </a:p>
          <a:p>
            <a:pPr marL="742950" lvl="1" indent="-285750">
              <a:buFont typeface="+mj-lt"/>
              <a:buAutoNum type="arabicPeriod"/>
            </a:pPr>
            <a:r>
              <a:rPr lang="en-GB" dirty="0"/>
              <a:t>Provides a more comprehensive financial picture</a:t>
            </a:r>
          </a:p>
          <a:p>
            <a:pPr marL="742950" lvl="1" indent="-285750">
              <a:buFont typeface="+mj-lt"/>
              <a:buAutoNum type="arabicPeriod"/>
            </a:pPr>
            <a:r>
              <a:rPr lang="en-GB" dirty="0"/>
              <a:t>Ideal for larger or more complex businesses</a:t>
            </a:r>
          </a:p>
          <a:p>
            <a:endParaRPr lang="en-GB" dirty="0"/>
          </a:p>
        </p:txBody>
      </p:sp>
      <p:pic>
        <p:nvPicPr>
          <p:cNvPr id="4" name="Picture 3">
            <a:extLst>
              <a:ext uri="{FF2B5EF4-FFF2-40B4-BE49-F238E27FC236}">
                <a16:creationId xmlns:a16="http://schemas.microsoft.com/office/drawing/2014/main" id="{844052B7-1891-A59B-BBC1-596B18D1E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1" y="2487668"/>
            <a:ext cx="4037379" cy="268904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7837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8CBB-9907-D645-63CD-389F96F6528C}"/>
              </a:ext>
            </a:extLst>
          </p:cNvPr>
          <p:cNvSpPr>
            <a:spLocks noGrp="1"/>
          </p:cNvSpPr>
          <p:nvPr>
            <p:ph type="title"/>
          </p:nvPr>
        </p:nvSpPr>
        <p:spPr/>
        <p:txBody>
          <a:bodyPr/>
          <a:lstStyle/>
          <a:p>
            <a:r>
              <a:rPr lang="en-GB" dirty="0"/>
              <a:t>Other Bookkeeping Options</a:t>
            </a:r>
          </a:p>
        </p:txBody>
      </p:sp>
      <p:sp>
        <p:nvSpPr>
          <p:cNvPr id="3" name="Content Placeholder 2">
            <a:extLst>
              <a:ext uri="{FF2B5EF4-FFF2-40B4-BE49-F238E27FC236}">
                <a16:creationId xmlns:a16="http://schemas.microsoft.com/office/drawing/2014/main" id="{AD43B0B3-ABAC-F67A-DF7C-17D8A534A643}"/>
              </a:ext>
            </a:extLst>
          </p:cNvPr>
          <p:cNvSpPr>
            <a:spLocks noGrp="1"/>
          </p:cNvSpPr>
          <p:nvPr>
            <p:ph idx="1"/>
          </p:nvPr>
        </p:nvSpPr>
        <p:spPr>
          <a:xfrm>
            <a:off x="838200" y="1825625"/>
            <a:ext cx="7077635" cy="4351338"/>
          </a:xfrm>
        </p:spPr>
        <p:txBody>
          <a:bodyPr>
            <a:normAutofit fontScale="92500"/>
          </a:bodyPr>
          <a:lstStyle/>
          <a:p>
            <a:pPr>
              <a:buFont typeface="Arial" panose="020B0604020202020204" pitchFamily="34" charset="0"/>
              <a:buChar char="•"/>
            </a:pPr>
            <a:r>
              <a:rPr lang="en-GB" b="1" dirty="0"/>
              <a:t>Bookkeeping Software</a:t>
            </a:r>
            <a:r>
              <a:rPr lang="en-GB" dirty="0"/>
              <a:t>: Automates data entry and reporting. Available in single- and double-entry formats, these programs integrate with invoicing, payroll, and tax tools.</a:t>
            </a:r>
          </a:p>
          <a:p>
            <a:pPr>
              <a:buFont typeface="Arial" panose="020B0604020202020204" pitchFamily="34" charset="0"/>
              <a:buChar char="•"/>
            </a:pPr>
            <a:r>
              <a:rPr lang="en-GB" b="1" dirty="0"/>
              <a:t>Virtual Bookkeeping</a:t>
            </a:r>
            <a:r>
              <a:rPr lang="en-GB" dirty="0"/>
              <a:t>: Outsource bookkeeping to professionals who handle it remotely, offering flexibility and expertise.</a:t>
            </a:r>
          </a:p>
          <a:p>
            <a:r>
              <a:rPr lang="en-GB" dirty="0"/>
              <a:t>Freelancers should choose a system that aligns with their business’s size, complexity, and goals.</a:t>
            </a:r>
          </a:p>
          <a:p>
            <a:endParaRPr lang="en-GB" dirty="0"/>
          </a:p>
        </p:txBody>
      </p:sp>
      <p:pic>
        <p:nvPicPr>
          <p:cNvPr id="4" name="Picture 3">
            <a:extLst>
              <a:ext uri="{FF2B5EF4-FFF2-40B4-BE49-F238E27FC236}">
                <a16:creationId xmlns:a16="http://schemas.microsoft.com/office/drawing/2014/main" id="{409CD851-DD73-B6DA-89A0-E6CAEEAEC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35" y="2378813"/>
            <a:ext cx="4149561" cy="276376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52277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1250</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Bahnschrift SemiBold SemiConden</vt:lpstr>
      <vt:lpstr>Bahnschrift SemiLight</vt:lpstr>
      <vt:lpstr>Calibri</vt:lpstr>
      <vt:lpstr>Office Theme</vt:lpstr>
      <vt:lpstr>Managing Bookkeeping and Accounts</vt:lpstr>
      <vt:lpstr>Learning Outputs</vt:lpstr>
      <vt:lpstr>What Are Bookkeeping and Accounting?</vt:lpstr>
      <vt:lpstr>What is Bookkeeping?</vt:lpstr>
      <vt:lpstr>Reconciling Your Records</vt:lpstr>
      <vt:lpstr>Bookkeeping Vs Accounting</vt:lpstr>
      <vt:lpstr>The Importance of Bookkeeping and Accounting</vt:lpstr>
      <vt:lpstr>Types of Bookkeeping Systems </vt:lpstr>
      <vt:lpstr>Other Bookkeeping Options</vt:lpstr>
      <vt:lpstr>Setting Up a Bookkeeping System</vt:lpstr>
      <vt:lpstr>Recording Transactions</vt:lpstr>
      <vt:lpstr>Generate Financial Reports</vt:lpstr>
      <vt:lpstr>Bookkeeping Best Practices</vt:lpstr>
      <vt:lpstr>Common Bookkeeping Mistakes to Avoid</vt:lpstr>
      <vt:lpstr>Regular Reconciliation and Reporting</vt:lpstr>
      <vt:lpstr>Accounting Methods for Freelancers</vt:lpstr>
      <vt:lpstr>Accounting Methods for Freelancers</vt:lpstr>
      <vt:lpstr>Basic Accounting Principles</vt:lpstr>
      <vt:lpstr>Key Takeaways</vt:lpstr>
      <vt:lpstr>Ensure Good Accounting…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22</cp:revision>
  <dcterms:created xsi:type="dcterms:W3CDTF">2023-08-28T15:06:23Z</dcterms:created>
  <dcterms:modified xsi:type="dcterms:W3CDTF">2024-10-01T18:20:30Z</dcterms:modified>
</cp:coreProperties>
</file>