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00"/>
    <a:srgbClr val="3399FF"/>
    <a:srgbClr val="F0EA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287E-F1E0-4C36-BC01-0D8A8007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370C4-41A5-B1D6-31B2-DBD61E4EB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82F3-743B-31CC-A1E9-57B088BC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8049-B914-3B28-8259-2D6618603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5" y="5335844"/>
            <a:ext cx="2141777" cy="885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0D851A-544B-B90D-FEA2-EA04DC7CDA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33" y="5046675"/>
            <a:ext cx="3086367" cy="9373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53746-7E84-2DF7-D04D-E8DD3C52F2B0}"/>
              </a:ext>
            </a:extLst>
          </p:cNvPr>
          <p:cNvCxnSpPr>
            <a:cxnSpLocks/>
          </p:cNvCxnSpPr>
          <p:nvPr userDrawn="1"/>
        </p:nvCxnSpPr>
        <p:spPr>
          <a:xfrm>
            <a:off x="1180684" y="3533533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C600F0-A6EA-732D-DE9C-CD51FFA5B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63" y="5557169"/>
            <a:ext cx="3629487" cy="9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6F41-E2F0-2937-D1B9-0A36FDF9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ED6BB-4D14-4E98-D3E4-79A028629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6794-0A86-DF07-CD9D-CF8C8C48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CB24E2-1FEF-2829-AC9D-AB1950C3F1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04695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635B5-BACA-720E-D373-0B849973A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C347C-C5F0-2A67-BBDE-4F8E93759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12551-D10B-4A0F-C151-0ECC193A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2D1A21-EE16-2790-D558-8A0F9315B6CD}"/>
              </a:ext>
            </a:extLst>
          </p:cNvPr>
          <p:cNvCxnSpPr>
            <a:cxnSpLocks/>
          </p:cNvCxnSpPr>
          <p:nvPr userDrawn="1"/>
        </p:nvCxnSpPr>
        <p:spPr>
          <a:xfrm>
            <a:off x="9286875" y="365125"/>
            <a:ext cx="0" cy="5811838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F0FE-F903-B35B-DCC2-0A904F45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B87C-061D-A113-7C5A-A7B46A43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87D8-3ED3-269C-B5E8-5AF05E05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63C18-D59D-69DD-B128-6F1A678C296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14220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6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B99E-3FFC-C6D7-2120-DC405E83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BC149-AFF2-24C2-25B3-F008B2812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0AE55-EBF3-1703-A860-38797E2F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FEC1ED-965D-80DE-960D-4ABFD982FF4E}"/>
              </a:ext>
            </a:extLst>
          </p:cNvPr>
          <p:cNvCxnSpPr>
            <a:cxnSpLocks/>
          </p:cNvCxnSpPr>
          <p:nvPr userDrawn="1"/>
        </p:nvCxnSpPr>
        <p:spPr>
          <a:xfrm>
            <a:off x="831850" y="4613033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EF66-AA21-0FEE-DD48-548BD874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0535-9934-C54D-4C8A-036168062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50CEB-E966-CB9B-3CFD-7E1398868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7A9D6-3F05-5B69-538D-6504706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3A932E-E8C4-8719-FBDE-EE5A43090610}"/>
              </a:ext>
            </a:extLst>
          </p:cNvPr>
          <p:cNvCxnSpPr>
            <a:cxnSpLocks/>
          </p:cNvCxnSpPr>
          <p:nvPr userDrawn="1"/>
        </p:nvCxnSpPr>
        <p:spPr>
          <a:xfrm>
            <a:off x="942559" y="1404695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6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A31B-BD57-DED7-7B6F-DAAA31E0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7D215-A3F1-7BB8-C68F-3523BF24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82602-4AA3-AE3C-462A-EE7DDC96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11796-4608-B28F-0F1D-D7313CC2B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938D7-701E-E60E-D749-87B97F592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76DA8-4C1C-F9FA-70DB-9CF460DE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5B25A0-D3A1-C13E-C240-8D25EAD352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14220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1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BAD1-F7EF-E5FC-05C8-821E9971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075A1-CB9C-7998-543F-2A42913C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EDF58A-06F2-F90A-5FB4-9FDF0CB3DC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5170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6C61-E282-ECD0-667D-A3CB26C2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E931-65B7-CEA3-EF2B-752BEFB7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6547-1409-9391-9F67-71F1CDEA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B430-1CCF-85C0-77A0-2E719A073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12E72-CDFF-FF1A-5ECC-C54EF22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9D2ED8-6A93-96AD-423D-41D5808BEBB9}"/>
              </a:ext>
            </a:extLst>
          </p:cNvPr>
          <p:cNvCxnSpPr>
            <a:cxnSpLocks/>
          </p:cNvCxnSpPr>
          <p:nvPr userDrawn="1"/>
        </p:nvCxnSpPr>
        <p:spPr>
          <a:xfrm>
            <a:off x="875884" y="2057400"/>
            <a:ext cx="3591341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6D50-71C0-71B0-AE18-F7042ED5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1AF81-B711-1072-DD8A-110FEFD03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DAF09-60D2-4D35-B2C4-F5F7F40F8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F9A75-F139-AD9B-04B8-F272ABAA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974E-108B-E5FF-E1FD-D0B192F4D5EE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9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D9B4E-9E4C-438D-66FC-DA13E383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F8BD9-543B-D5AD-C1D5-964D1DD8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D460-9F69-AF56-2D78-36FDD0AEA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99"/>
                </a:solidFill>
              </a:defRPr>
            </a:lvl1pPr>
          </a:lstStyle>
          <a:p>
            <a:fld id="{CA2D318B-ADD7-49DC-8A72-845286B371E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5A6A7-FED7-C597-70CF-B9650549C8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57" y="33578"/>
            <a:ext cx="1294917" cy="12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none" spc="0">
          <a:ln w="0"/>
          <a:solidFill>
            <a:srgbClr val="3399FF"/>
          </a:solidFill>
          <a:effectLst>
            <a:reflection blurRad="6350" stA="53000" endA="300" endPos="35500" dir="5400000" sy="-90000" algn="bl" rotWithShape="0"/>
          </a:effectLst>
          <a:latin typeface="Bahnschrift SemiBold SemiConden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av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av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av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av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av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av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av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av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av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av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FEEE-6C49-E419-339F-FE395218C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 xmlns:a="http://schemas.openxmlformats.org/drawingml/2006/main">
              <a:rPr lang="uk" dirty="0"/>
              <a:t>Ведення бухгалтерського обліку та рахунків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64DAD-9216-8FBB-3870-366819343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Ключові концепції та найкращі практики для досягнення успіху</a:t>
            </a:r>
          </a:p>
        </p:txBody>
      </p:sp>
    </p:spTree>
    <p:extLst>
      <p:ext uri="{BB962C8B-B14F-4D97-AF65-F5344CB8AC3E}">
        <p14:creationId xmlns:p14="http://schemas.microsoft.com/office/powerpoint/2010/main" val="222125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CAE6-0B1A-9129-70B5-27CD406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Налаштування системи бухгалтерського обліку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241E-B944-B94E-4DB9-3DFDF814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624" y="1825625"/>
            <a:ext cx="6432176" cy="4351338"/>
          </a:xfrm>
        </p:spPr>
        <p:txBody>
          <a:bodyPr>
            <a:normAutofit fontScale="85000" lnSpcReduction="20000"/>
          </a:bodyPr>
          <a:lstStyle/>
          <a:p>
            <a:r xmlns:a="http://schemas.openxmlformats.org/drawingml/2006/main">
              <a:rPr lang="uk" dirty="0"/>
              <a:t>Надійна система бухгалтерського обліку життєво важлива як для фрілансерів, так і для компаній: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Виберіть метод обліку </a:t>
            </a:r>
            <a:r xmlns:a="http://schemas.openxmlformats.org/drawingml/2006/main">
              <a:rPr lang="uk" dirty="0"/>
              <a:t>: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b="1" dirty="0"/>
              <a:t>на основі готівки </a:t>
            </a:r>
            <a:r xmlns:a="http://schemas.openxmlformats.org/drawingml/2006/main">
              <a:rPr lang="uk" dirty="0"/>
              <a:t>фіксує операції під час обміну грошей.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b="1" dirty="0"/>
              <a:t>за принципом нарахування </a:t>
            </a:r>
            <a:r xmlns:a="http://schemas.openxmlformats.org/drawingml/2006/main">
              <a:rPr lang="uk" dirty="0"/>
              <a:t>реєструє доходи та витрати по мірі їх виникнення, навіть якщо готівка не перейшла з рук в руки.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Налаштувати Головну книгу </a:t>
            </a:r>
            <a:r xmlns:a="http://schemas.openxmlformats.org/drawingml/2006/main">
              <a:rPr lang="uk" dirty="0"/>
              <a:t>: відстежує всі операції за рахунками (наприклад, доходи, витрати, активи, зобов’язання).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Відкрийте бізнес-рахунки </a:t>
            </a:r>
            <a:r xmlns:a="http://schemas.openxmlformats.org/drawingml/2006/main">
              <a:rPr lang="uk" dirty="0"/>
              <a:t>: розділяйте бізнес і особисті фінанси, використовуючи спеціальні банківські рахунки для бізнес-операцій.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A45FD-34F6-9567-BF71-E777E770E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0080"/>
            <a:ext cx="3936191" cy="262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578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FF4C-71C8-1A8A-ED49-45A5FA7A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Запис транзакцій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EAAB-F9D3-22C0-1E11-BD6697B8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9000" cy="4351338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uk" dirty="0"/>
              <a:t>Переконайтеся, що кожна фінансова операція, пов’язана з бізнесом, зареєстрована, підтверджена квитанціями, рахунками-фактурами або рахунками. Розгляньте можливість використання бухгалтерського програмного забезпечення, щоб спростити цей процес.</a:t>
            </a:r>
          </a:p>
          <a:p>
            <a:r xmlns:a="http://schemas.openxmlformats.org/drawingml/2006/main">
              <a:rPr lang="uk" dirty="0"/>
              <a:t>Наприкінці звітного періоду (щомісяця чи кварталу) звіряйте свої книги з банківськими виписками, щоб забезпечити точність.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32B03-8747-31B6-2376-D211C1A72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36" y="2234384"/>
            <a:ext cx="3332144" cy="33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4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E186-077F-7F10-BC42-4422673A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Створення фінансових звітів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0FE08-495F-F24C-0031-07291B7E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47" y="1825625"/>
            <a:ext cx="7301753" cy="4351338"/>
          </a:xfrm>
        </p:spPr>
        <p:txBody>
          <a:bodyPr>
            <a:normAutofit lnSpcReduction="10000"/>
          </a:bodyPr>
          <a:lstStyle/>
          <a:p>
            <a:r xmlns:a="http://schemas.openxmlformats.org/drawingml/2006/main">
              <a:rPr lang="uk" dirty="0"/>
              <a:t>На основі вашої головної книги створюйте важливі фінансові звіти, такі як: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Звіт про доходи </a:t>
            </a:r>
            <a:r xmlns:a="http://schemas.openxmlformats.org/drawingml/2006/main">
              <a:rPr lang="uk" dirty="0"/>
              <a:t>: показує доходи, витрати та прибуток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Баланс </a:t>
            </a:r>
            <a:r xmlns:a="http://schemas.openxmlformats.org/drawingml/2006/main">
              <a:rPr lang="uk" dirty="0"/>
              <a:t>: узагальнює активи, зобов’язання та власний капітал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Звіт про рух грошових коштів </a:t>
            </a:r>
            <a:r xmlns:a="http://schemas.openxmlformats.org/drawingml/2006/main">
              <a:rPr lang="uk" dirty="0"/>
              <a:t>: відстежує надходження та виведення готівки з вашого бізнесу</a:t>
            </a:r>
          </a:p>
          <a:p>
            <a:r xmlns:a="http://schemas.openxmlformats.org/drawingml/2006/main">
              <a:rPr lang="uk" dirty="0"/>
              <a:t>Ці звіти дають уявлення про фінансовий стан вашого бізнесу.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B2891-4119-7ED8-0916-7A1FD5C02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0555"/>
            <a:ext cx="2785621" cy="27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6152-58E9-D800-A79C-AEB2C80A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140536"/>
            <a:ext cx="10515600" cy="1325563"/>
          </a:xfrm>
        </p:spPr>
        <p:txBody>
          <a:bodyPr/>
          <a:lstStyle/>
          <a:p>
            <a:r xmlns:a="http://schemas.openxmlformats.org/drawingml/2006/main">
              <a:rPr lang="uk" dirty="0"/>
              <a:t>Найкращі практики ведення бухгалтерського обліку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EB4E-4D86-3B42-742C-0215638A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06" y="1816661"/>
            <a:ext cx="7265894" cy="4351338"/>
          </a:xfrm>
        </p:spPr>
        <p:txBody>
          <a:bodyPr>
            <a:normAutofit/>
          </a:bodyPr>
          <a:lstStyle/>
          <a:p>
            <a:pPr xmlns:a="http://schemas.openxmlformats.org/drawingml/2006/main" algn="just"/>
            <a:r xmlns:a="http://schemas.openxmlformats.org/drawingml/2006/main">
              <a:rPr lang="uk" sz="1800" b="1" dirty="0"/>
              <a:t>Створіть процедуру </a:t>
            </a:r>
            <a:r xmlns:a="http://schemas.openxmlformats.org/drawingml/2006/main">
              <a:rPr lang="uk" sz="1800" dirty="0"/>
              <a:t>: дотримуйтеся постійного розкладу — щодня, щотижня чи щомісяця — для запису та звірки транзакцій.</a:t>
            </a:r>
            <a:endParaRPr xmlns:a="http://schemas.openxmlformats.org/drawingml/2006/main" lang="en-GB" sz="1800" b="0" i="0" dirty="0">
              <a:effectLst/>
            </a:endParaRPr>
          </a:p>
          <a:p>
            <a:pPr xmlns:a="http://schemas.openxmlformats.org/drawingml/2006/main" algn="just"/>
            <a:r xmlns:a="http://schemas.openxmlformats.org/drawingml/2006/main">
              <a:rPr lang="uk" sz="1800" b="1" dirty="0"/>
              <a:t>Безпечне зберігання документів </a:t>
            </a:r>
            <a:r xmlns:a="http://schemas.openxmlformats.org/drawingml/2006/main">
              <a:rPr lang="uk" sz="1800" dirty="0"/>
              <a:t>: зберігайте цифрові чи фізичні копії фінансових документів щонайменше шість років (або відповідно до вимог вашої країни).</a:t>
            </a:r>
            <a:endParaRPr xmlns:a="http://schemas.openxmlformats.org/drawingml/2006/main" lang="en-GB" sz="1800" b="0" i="0" dirty="0">
              <a:effectLst/>
            </a:endParaRPr>
          </a:p>
          <a:p>
            <a:r xmlns:a="http://schemas.openxmlformats.org/drawingml/2006/main">
              <a:rPr lang="uk" sz="1800" b="1" dirty="0"/>
              <a:t>Зверніться до професіоналів </a:t>
            </a:r>
            <a:r xmlns:a="http://schemas.openxmlformats.org/drawingml/2006/main">
              <a:rPr lang="uk" sz="1800" dirty="0"/>
              <a:t>: подумайте про співпрацю з бухгалтером, щоб налаштувати вашу систему та забезпечити відповідність.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80425-7615-A835-DCF0-BD036AAA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2621944"/>
            <a:ext cx="3446392" cy="2295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582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84A9-C09E-4996-D27E-E5B81E36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18255"/>
            <a:ext cx="10515600" cy="1325563"/>
          </a:xfrm>
        </p:spPr>
        <p:txBody>
          <a:bodyPr/>
          <a:lstStyle/>
          <a:p>
            <a:r xmlns:a="http://schemas.openxmlformats.org/drawingml/2006/main">
              <a:rPr lang="uk" dirty="0"/>
              <a:t>Поширені бухгалтерські помилки, яких слід уникати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E1F7-8FE9-77E3-5073-2DA35B89B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8341" cy="4351338"/>
          </a:xfrm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uk" dirty="0"/>
              <a:t>Помилки в бухгалтерському обліку можуть призвести до втрати можливостей або штрафів. Щоб запобігти цьому, дотримуйтеся наведених нижче порад.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Використовуйте надійне програмне забезпечення </a:t>
            </a:r>
            <a:r xmlns:a="http://schemas.openxmlformats.org/drawingml/2006/main">
              <a:rPr lang="uk" dirty="0"/>
              <a:t>: автоматизуйте завдання та зменште кількість помилок. Варіанти включають QuickBooks, Xero та FreshBooks.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Окремі ділові та особисті фінанси </a:t>
            </a:r>
            <a:r xmlns:a="http://schemas.openxmlformats.org/drawingml/2006/main">
              <a:rPr lang="uk" dirty="0"/>
              <a:t>: завжди ведіть окремі облікові записи, щоб уникнути плутанини.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Класифікуйте транзакції належним чином </a:t>
            </a:r>
            <a:r xmlns:a="http://schemas.openxmlformats.org/drawingml/2006/main">
              <a:rPr lang="uk" dirty="0"/>
              <a:t>: створіть чітку та послідовну систему відстеження доходів і витрат.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71B75-0DB7-E440-5BEB-5A5116F92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51" y="2674517"/>
            <a:ext cx="3978453" cy="2653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339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1BD4-79A6-F188-DCD2-C549B952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2" y="1825625"/>
            <a:ext cx="6871447" cy="4351338"/>
          </a:xfrm>
        </p:spPr>
        <p:txBody>
          <a:bodyPr>
            <a:normAutofit lnSpcReduction="10000"/>
          </a:bodyPr>
          <a:lstStyle/>
          <a:p>
            <a:pPr xmlns:a="http://schemas.openxmlformats.org/drawingml/2006/main" algn="just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Звірка рахунків </a:t>
            </a:r>
            <a:r xmlns:a="http://schemas.openxmlformats.org/drawingml/2006/main">
              <a:rPr lang="uk" dirty="0"/>
              <a:t>: регулярно порівнюйте свої бухгалтерські записи з банківськими виписками, щоб завчасно виявити помилки.</a:t>
            </a:r>
          </a:p>
          <a:p>
            <a:pPr xmlns:a="http://schemas.openxmlformats.org/drawingml/2006/main" algn="just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Переглядайте фінансові звіти </a:t>
            </a:r>
            <a:r xmlns:a="http://schemas.openxmlformats.org/drawingml/2006/main">
              <a:rPr lang="uk" dirty="0"/>
              <a:t>: періодично аналізуйте фінансові звіти, щоб контролювати ефективність і керувати прийняттям рішень.</a:t>
            </a:r>
            <a:endParaRPr xmlns:a="http://schemas.openxmlformats.org/drawingml/2006/main" lang="en-GB" b="0" i="0" dirty="0">
              <a:effectLst/>
            </a:endParaRPr>
          </a:p>
          <a:p>
            <a:pPr xmlns:a="http://schemas.openxmlformats.org/drawingml/2006/main" algn="just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Наймайте професіоналів, коли це необхідно </a:t>
            </a:r>
            <a:r xmlns:a="http://schemas.openxmlformats.org/drawingml/2006/main">
              <a:rPr lang="uk" dirty="0"/>
              <a:t>: коли ваш бізнес розвивається, бухгалтер або бухгалтер може допомогти впоратися зі складними завданнями.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A8781-4B69-A332-222D-1A7BE963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18255"/>
            <a:ext cx="10515600" cy="1325563"/>
          </a:xfrm>
        </p:spPr>
        <p:txBody>
          <a:bodyPr/>
          <a:lstStyle/>
          <a:p>
            <a:r xmlns:a="http://schemas.openxmlformats.org/drawingml/2006/main">
              <a:rPr lang="uk" dirty="0"/>
              <a:t>Регулярна звірка та звітність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D34A7-839E-F769-B388-4B85EE05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2" y="2814917"/>
            <a:ext cx="3257261" cy="216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939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AD42-057B-CA98-D7E3-83F66014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Методика обліку для фрілансерів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8E90-114F-68B6-D5AD-0862D3EA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3165" cy="4351338"/>
          </a:xfrm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uk" dirty="0"/>
              <a:t>Є два основних методи для фрілансерів: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Облік на основі готівки </a:t>
            </a:r>
            <a:r xmlns:a="http://schemas.openxmlformats.org/drawingml/2006/main">
              <a:rPr lang="uk" dirty="0"/>
              <a:t>: доходи та витрати реєструються під час обміну готівки. Цей метод простий, але може не повністю відображати ваше фінансове становище.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Облік за принципом нарахування </a:t>
            </a:r>
            <a:r xmlns:a="http://schemas.openxmlformats.org/drawingml/2006/main">
              <a:rPr lang="uk" dirty="0"/>
              <a:t>: операції реєструються, коли вони відбуваються, незалежно від руху готівки. Цей метод дає більш чітке уявлення про ваші фінанси та може бути необхідним для підприємств із запасами або довгостроковими контрактами.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7E884-3016-94DB-BB0E-A79DC8C0F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3" y="2627312"/>
            <a:ext cx="3909959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8AFD-C3BB-C002-C281-A7FF1AC2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Методика обліку для фрілансерів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54D9-F778-3EDD-1046-5231F1A38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340" y="1825625"/>
            <a:ext cx="7122459" cy="4351338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algn="just"/>
            <a:r xmlns:a="http://schemas.openxmlformats.org/drawingml/2006/main">
              <a:rPr lang="uk" b="0" i="0" dirty="0">
                <a:effectLst/>
              </a:rPr>
              <a:t>Облік за принципом нарахування реєструє доходи та витрати, коли вони зароблені або понесені, незалежно від того, коли готівка переходить у руки. Наприклад, якщо ви виставляєте рахунок клієнту в січні, але отримуєте платіж у лютому, ви записуєте дохід у січні за принципом нарахування. Бухгалтерський облік за принципом нарахування складніший і потребує додаткового ведення бухгалтерського обліку, але він дає більш точне уявлення про прибутковість і фінансовий стан вашого бізнесу. Облік за принципом нарахування необхідний для підприємств, які мають великі запаси, довгострокові контракти або продажі в кредит.</a:t>
            </a:r>
          </a:p>
          <a:p>
            <a:pPr xmlns:a="http://schemas.openxmlformats.org/drawingml/2006/main" algn="just"/>
            <a:r xmlns:a="http://schemas.openxmlformats.org/drawingml/2006/main">
              <a:rPr lang="uk" b="0" i="0" dirty="0">
                <a:effectLst/>
              </a:rPr>
              <a:t>Вибір правильного методу бухгалтерського обліку для вашого позаштатного або малого бізнесу залежить від кількох факторів, таких як структура вашого бізнесу, податкові зобов’язання, юридичні вимоги та фінансові цілі. Вам слід проконсультуватися з професійним бухгалтером або бухгалтером, щоб допомогти вам вирішити, який метод обліку найкраще підходить для вашої ситуації.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27941-C8BC-AA29-00CF-EC308CC5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3" y="2492188"/>
            <a:ext cx="3803724" cy="2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8624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94ED-FE77-BAEE-5375-036285BF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Основні принципи бухгалтерського обліку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0A194-FBB3-4123-AA17-782A98D5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0812" cy="4351338"/>
          </a:xfrm>
        </p:spPr>
        <p:txBody>
          <a:bodyPr>
            <a:normAutofit fontScale="77500" lnSpcReduction="20000"/>
          </a:bodyPr>
          <a:lstStyle/>
          <a:p>
            <a:r xmlns:a="http://schemas.openxmlformats.org/drawingml/2006/main">
              <a:rPr lang="uk" dirty="0"/>
              <a:t>Фрілансери та малі підприємства повинні дотримуватися основних принципів бухгалтерського обліку, щоб забезпечити точність: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Принцип нарахування </a:t>
            </a:r>
            <a:r xmlns:a="http://schemas.openxmlformats.org/drawingml/2006/main">
              <a:rPr lang="uk" dirty="0"/>
              <a:t>: реєструйте доходи та витрати, коли вони понесені, а не тоді, коли готівка отримана або виплачена.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Узгодженість </a:t>
            </a:r>
            <a:r xmlns:a="http://schemas.openxmlformats.org/drawingml/2006/main">
              <a:rPr lang="uk" dirty="0"/>
              <a:t>: застосовуйте однакові методи бухгалтерського обліку з часом, щоб підтримувати послідовність у фінансовій звітності.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Безперервність діяльності </a:t>
            </a:r>
            <a:r xmlns:a="http://schemas.openxmlformats.org/drawingml/2006/main">
              <a:rPr lang="uk" dirty="0"/>
              <a:t>: припустимо, що ваш бізнес продовжуватиме працювати в осяжному майбутньому, якщо не зазначено інше.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Консерватизм </a:t>
            </a:r>
            <a:r xmlns:a="http://schemas.openxmlformats.org/drawingml/2006/main">
              <a:rPr lang="uk" dirty="0"/>
              <a:t>: будьте обережні під час реєстрації доходів і витрат — уникайте переоцінки активів або недооцінки зобов’язань.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A7692-2EAA-9E08-CD47-F68681C1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5" y="2486258"/>
            <a:ext cx="4555851" cy="303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094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88C-7AEF-07FA-BD16-9C097433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Ключові висновки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7D38-6495-CFAB-C388-6B739E220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846" y="1825625"/>
            <a:ext cx="6996953" cy="43513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Добре структурована система бухгалтерського обліку та бухгалтерського обліку допоможе уникнути помилок, дотримуватися вимог і підтримувати фінансове здоров’я. Дотримуючись найкращих практик і налаштовуючи свою систему відповідно до потреб свого бізнесу, ви зможете ефективно керувати своїм бізнесом і розвивати його.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3F7227-0ACE-E789-A91D-5A08CA846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" y="2554942"/>
            <a:ext cx="4243293" cy="25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2075-5FA9-E906-24B3-1556B3A4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Результати навчання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5F91-7F50-88A7-B038-0FE47BE8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Розуміння бухгалтерського обліку та бухгалтерського обліку</a:t>
            </a:r>
          </a:p>
          <a:p>
            <a:r xmlns:a="http://schemas.openxmlformats.org/drawingml/2006/main">
              <a:rPr lang="uk" dirty="0"/>
              <a:t>Відмінності бухгалтерського обліку від бухгалтерського обліку</a:t>
            </a:r>
          </a:p>
          <a:p>
            <a:r xmlns:a="http://schemas.openxmlformats.org/drawingml/2006/main">
              <a:rPr lang="uk" dirty="0"/>
              <a:t>Значення бухгалтерського обліку та бухгалтерського обліку</a:t>
            </a:r>
          </a:p>
          <a:p>
            <a:r xmlns:a="http://schemas.openxmlformats.org/drawingml/2006/main">
              <a:rPr lang="uk" dirty="0"/>
              <a:t>Різні системи бухгалтерського обліку</a:t>
            </a:r>
          </a:p>
          <a:p>
            <a:r xmlns:a="http://schemas.openxmlformats.org/drawingml/2006/main">
              <a:rPr lang="uk" dirty="0"/>
              <a:t>Етапи створення системи бухгалтерського обліку</a:t>
            </a:r>
          </a:p>
          <a:p>
            <a:r xmlns:a="http://schemas.openxmlformats.org/drawingml/2006/main">
              <a:rPr lang="uk" dirty="0"/>
              <a:t>Найкращі практики та типові помилки</a:t>
            </a:r>
          </a:p>
          <a:p>
            <a:r xmlns:a="http://schemas.openxmlformats.org/drawingml/2006/main">
              <a:rPr lang="uk" dirty="0"/>
              <a:t>Методика обліку для фрілансерів</a:t>
            </a:r>
          </a:p>
          <a:p>
            <a:r xmlns:a="http://schemas.openxmlformats.org/drawingml/2006/main">
              <a:rPr lang="uk" dirty="0"/>
              <a:t>Основні принципи бухгалтерського обліку</a:t>
            </a:r>
          </a:p>
        </p:txBody>
      </p:sp>
    </p:spTree>
    <p:extLst>
      <p:ext uri="{BB962C8B-B14F-4D97-AF65-F5344CB8AC3E}">
        <p14:creationId xmlns:p14="http://schemas.microsoft.com/office/powerpoint/2010/main" val="1096477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948B7-C6D9-7DD5-CB45-0BDCA3BA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Забезпечити хороший облік…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BF345-50D4-CD00-5143-4B50B2ED2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5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671E-4889-0CDB-4CE1-F15C72AB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Що таке бухгалтерія та бухгалтерський облік?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C91EC-0120-013F-2BC1-8D459C46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224" y="1825625"/>
            <a:ext cx="6584576" cy="4351338"/>
          </a:xfrm>
        </p:spPr>
        <p:txBody>
          <a:bodyPr>
            <a:normAutofit lnSpcReduction="10000"/>
          </a:bodyPr>
          <a:lstStyle/>
          <a:p>
            <a:r xmlns:a="http://schemas.openxmlformats.org/drawingml/2006/main">
              <a:rPr lang="uk" b="1" dirty="0"/>
              <a:t>Бухгалтерський облік </a:t>
            </a:r>
            <a:r xmlns:a="http://schemas.openxmlformats.org/drawingml/2006/main">
              <a:rPr lang="uk" dirty="0"/>
              <a:t>: передбачає ведення записів про фінансову діяльність вашого підприємства, наприклад доходи, покупки, платежі та квитанції. Він зосереджений на документуванні цих операцій в організований спосіб.</a:t>
            </a:r>
          </a:p>
          <a:p>
            <a:r xmlns:a="http://schemas.openxmlformats.org/drawingml/2006/main">
              <a:rPr lang="uk" b="1" dirty="0"/>
              <a:t>Бухгалтерський облік </a:t>
            </a:r>
            <a:r xmlns:a="http://schemas.openxmlformats.org/drawingml/2006/main">
              <a:rPr lang="uk" dirty="0"/>
              <a:t>: це процес </a:t>
            </a:r>
            <a:r xmlns:a="http://schemas.openxmlformats.org/drawingml/2006/main">
              <a:rPr lang="uk" dirty="0" err="1"/>
              <a:t>аналізу </a:t>
            </a:r>
            <a:r xmlns:a="http://schemas.openxmlformats.org/drawingml/2006/main">
              <a:rPr lang="uk" dirty="0"/>
              <a:t>, інтерпретації та обміну фінансовими даними. Бухгалтерський облік допомагає приймати стратегічні бізнес-рішення на основі даних, зібраних з бухгалтерського обліку.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48143-9C99-2845-5B72-BB0247B86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2114223"/>
            <a:ext cx="3774141" cy="37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27DF-C448-3CB4-3201-456F299B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Що таке бухгалтерія?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6DF7-84FE-8650-B5FA-BC33E398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5212" cy="4351338"/>
          </a:xfrm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uk" dirty="0"/>
              <a:t>Бухгалтерія — це більше, ніж просто документування цифр; він включає: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Запис транзакцій </a:t>
            </a:r>
            <a:r xmlns:a="http://schemas.openxmlformats.org/drawingml/2006/main">
              <a:rPr lang="uk" dirty="0"/>
              <a:t>: фрілансери зосереджені на відстеженні доходів і витрат.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Класифікація </a:t>
            </a:r>
            <a:r xmlns:a="http://schemas.openxmlformats.org/drawingml/2006/main">
              <a:rPr lang="uk" dirty="0"/>
              <a:t>: класифікація доходів і витрат для розуміння джерел і використання коштів. наприклад:</a:t>
            </a:r>
          </a:p>
          <a:p>
            <a:pPr xmlns:a="http://schemas.openxmlformats.org/drawingml/2006/main" marL="742950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Дохід від продажів = €2400</a:t>
            </a:r>
          </a:p>
          <a:p>
            <a:pPr xmlns:a="http://schemas.openxmlformats.org/drawingml/2006/main" marL="742950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Витрати на оренду = €1500</a:t>
            </a:r>
          </a:p>
          <a:p>
            <a:r xmlns:a="http://schemas.openxmlformats.org/drawingml/2006/main">
              <a:rPr lang="uk" dirty="0"/>
              <a:t>Точна бухгалтерія дає цінну інформацію, допомагає виявити проблеми та підтримує встановлення цілей.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6AE73-8640-1FC1-C995-05CED07C6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40" y="2582116"/>
            <a:ext cx="3594847" cy="35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C8A0-896D-3C34-773A-50D6321C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Звірка ваших записів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4068-63BD-5B00-18DF-D2C6F476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553" y="1825625"/>
            <a:ext cx="6414246" cy="4351338"/>
          </a:xfrm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uk" b="1" dirty="0"/>
              <a:t>Звірка </a:t>
            </a:r>
            <a:r xmlns:a="http://schemas.openxmlformats.org/drawingml/2006/main">
              <a:rPr lang="uk" dirty="0"/>
              <a:t>– це процес зіставлення зареєстрованих транзакцій із виписками з вашого банку або кредитної картки, який зазвичай виконується наприкінці кожного місяця. Це допомагає: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Виявляти помилки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Запобігайте шахрайству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Тримайте фінанси вашого бізнесу точними</a:t>
            </a:r>
          </a:p>
          <a:p>
            <a:r xmlns:a="http://schemas.openxmlformats.org/drawingml/2006/main">
              <a:rPr lang="uk" dirty="0"/>
              <a:t>Бухгалтерія також допомагає встановлювати бюджети та приймати обґрунтовані бізнес-рішення.</a:t>
            </a:r>
          </a:p>
          <a:p>
            <a:pPr algn="just"/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EA6D7-CF52-7014-E474-19EC717000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1999923"/>
            <a:ext cx="4002741" cy="40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9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53A0-73B1-A518-23BD-C61398C5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Бухгалтерія проти бухгалтерії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DC08-D036-6045-5EF7-0D47812C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xmlns:a="http://schemas.openxmlformats.org/drawingml/2006/main" algn="just"/>
            <a:r xmlns:a="http://schemas.openxmlformats.org/drawingml/2006/main">
              <a:rPr lang="uk" sz="1600" dirty="0"/>
              <a:t>Бухгалтерський облік займається записом операцій, а бухгалтерський облік зосереджується на </a:t>
            </a:r>
            <a:r xmlns:a="http://schemas.openxmlformats.org/drawingml/2006/main">
              <a:rPr lang="uk" sz="1600" dirty="0" err="1"/>
              <a:t>аналізі </a:t>
            </a:r>
            <a:r xmlns:a="http://schemas.openxmlformats.org/drawingml/2006/main">
              <a:rPr lang="uk" sz="1600" dirty="0"/>
              <a:t>цих даних. Ось чим вони відрізняються:</a:t>
            </a:r>
            <a:endParaRPr xmlns:a="http://schemas.openxmlformats.org/drawingml/2006/main" lang="en-GB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6E1010-4602-F3BD-655A-9FFDEE7E8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31722"/>
              </p:ext>
            </p:extLst>
          </p:nvPr>
        </p:nvGraphicFramePr>
        <p:xfrm>
          <a:off x="2079812" y="2895600"/>
          <a:ext cx="8080188" cy="2387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40094">
                  <a:extLst>
                    <a:ext uri="{9D8B030D-6E8A-4147-A177-3AD203B41FA5}">
                      <a16:colId xmlns:a16="http://schemas.microsoft.com/office/drawing/2014/main" val="1336676004"/>
                    </a:ext>
                  </a:extLst>
                </a:gridCol>
                <a:gridCol w="4040094">
                  <a:extLst>
                    <a:ext uri="{9D8B030D-6E8A-4147-A177-3AD203B41FA5}">
                      <a16:colId xmlns:a16="http://schemas.microsoft.com/office/drawing/2014/main" val="2861166125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uk" dirty="0">
                          <a:solidFill>
                            <a:srgbClr val="FFFF00"/>
                          </a:solidFill>
                          <a:latin typeface="Bahnschrift SemiLight" panose="020B0502040204020203" pitchFamily="34" charset="0"/>
                        </a:rPr>
                        <a:t>Бухгалтерські завдання</a:t>
                      </a:r>
                      <a:endParaRPr xmlns:a="http://schemas.openxmlformats.org/drawingml/2006/main" lang="en-GB" dirty="0">
                        <a:solidFill>
                          <a:srgbClr val="FFFF00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uk" dirty="0">
                          <a:solidFill>
                            <a:srgbClr val="FFFF00"/>
                          </a:solidFill>
                          <a:latin typeface="Bahnschrift SemiLight" panose="020B0502040204020203" pitchFamily="34" charset="0"/>
                        </a:rPr>
                        <a:t>Бухгалтерські завдання</a:t>
                      </a: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93633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 xmlns:a="http://schemas.openxmlformats.org/drawingml/2006/main">
                        <a:rPr lang="uk" dirty="0"/>
                        <a:t>Запис щоденних операцій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uk" dirty="0"/>
                        <a:t>Коригування записів доходів/витрат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296683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 xmlns:a="http://schemas.openxmlformats.org/drawingml/2006/main">
                        <a:rPr lang="uk" dirty="0"/>
                        <a:t>Відправка рахунків та прийом платежів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uk" dirty="0"/>
                        <a:t>Інтерпретація фінансової звітності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754326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 xmlns:a="http://schemas.openxmlformats.org/drawingml/2006/main">
                        <a:rPr lang="uk" dirty="0"/>
                        <a:t>Проведення щомісячних звірок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uk" dirty="0"/>
                        <a:t>Пропонуємо фінансові консультації, податкове планування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383841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uk" dirty="0"/>
                        <a:t>Підготовка та подача податкової звітності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51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83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630B-C774-D6D2-85A8-DD9E28A8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Важливість бухгалтерського обліку та бухгалтерського обліку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0191-15BE-5ED5-5E12-3317D289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3541" cy="4351338"/>
          </a:xfrm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uk" dirty="0"/>
              <a:t>Належне ведення бухгалтерії та бухгалтерського обліку є вирішальними для процвітаючого бізнесу. Вони забезпечують: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Точне відстеження доходів і витрат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Краще прийняття рішень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Простіше складання бюджету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dirty="0"/>
              <a:t>Плавне та своєчасне подання податкової звітності</a:t>
            </a:r>
          </a:p>
          <a:p>
            <a:r xmlns:a="http://schemas.openxmlformats.org/drawingml/2006/main">
              <a:rPr lang="uk" dirty="0"/>
              <a:t>Без цих систем підприємствам важко керувати своїми фінансами та стабільно розвиватися.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071A9-2153-B777-2F4E-4E68F5B3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169459"/>
            <a:ext cx="3836894" cy="38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5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94A3-D599-4138-7C29-93E299D4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Типи систем бухгалтерського обліку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1182-B5F2-674D-A633-CFEE9F7F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340" y="1825625"/>
            <a:ext cx="7122459" cy="4351338"/>
          </a:xfrm>
        </p:spPr>
        <p:txBody>
          <a:bodyPr>
            <a:normAutofit fontScale="92500" lnSpcReduction="20000"/>
          </a:bodyPr>
          <a:lstStyle/>
          <a:p>
            <a:r xmlns:a="http://schemas.openxmlformats.org/drawingml/2006/main">
              <a:rPr lang="uk" dirty="0"/>
              <a:t>Існують різні методи ведення бухгалтерського обліку, які відповідають різним потребам: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Система єдиного входу </a:t>
            </a:r>
            <a:r xmlns:a="http://schemas.openxmlformats.org/drawingml/2006/main">
              <a:rPr lang="uk" dirty="0"/>
              <a:t>: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dirty="0"/>
              <a:t>Простий, як правило, для малого бізнесу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dirty="0"/>
              <a:t>Тільки один запис на транзакцію (наприклад, дохід або витрата)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dirty="0"/>
              <a:t>Немає детального відстеження активів, зобов’язань і власного капіталу</a:t>
            </a:r>
          </a:p>
          <a:p>
            <a:pPr xmlns:a="http://schemas.openxmlformats.org/drawingml/2006/main">
              <a:buFont typeface="+mj-lt"/>
              <a:buAutoNum type="arabicPeriod"/>
            </a:pPr>
            <a:r xmlns:a="http://schemas.openxmlformats.org/drawingml/2006/main">
              <a:rPr lang="uk" b="1" dirty="0"/>
              <a:t>Система подвійного входу </a:t>
            </a:r>
            <a:r xmlns:a="http://schemas.openxmlformats.org/drawingml/2006/main">
              <a:rPr lang="uk" dirty="0"/>
              <a:t>: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dirty="0"/>
              <a:t>Записує кожну транзакцію як дебет і кредит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dirty="0"/>
              <a:t>Надає більш повну фінансову картину</a:t>
            </a:r>
          </a:p>
          <a:p>
            <a:pPr xmlns:a="http://schemas.openxmlformats.org/drawingml/2006/main" marL="742950" lvl="1" indent="-285750">
              <a:buFont typeface="+mj-lt"/>
              <a:buAutoNum type="arabicPeriod"/>
            </a:pPr>
            <a:r xmlns:a="http://schemas.openxmlformats.org/drawingml/2006/main">
              <a:rPr lang="uk" dirty="0"/>
              <a:t>Ідеально підходить для великих або складних підприємств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052B7-1891-A59B-BBC1-596B18D1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1" y="2487668"/>
            <a:ext cx="4037379" cy="268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837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8CBB-9907-D645-63CD-389F96F6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Інші варіанти ведення бухгалтерського обліку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3B0B3-ABAC-F67A-DF7C-17D8A534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7635" cy="4351338"/>
          </a:xfrm>
        </p:spPr>
        <p:txBody>
          <a:bodyPr>
            <a:normAutofit fontScale="92500"/>
          </a:bodyPr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Бухгалтерське програмне забезпечення </a:t>
            </a:r>
            <a:r xmlns:a="http://schemas.openxmlformats.org/drawingml/2006/main">
              <a:rPr lang="uk" dirty="0"/>
              <a:t>: автоматизує введення даних і звітність. Доступні у форматах одно- та подвійного запису, ці програми інтегруються з інструментами виставлення рахунків, нарахування заробітної плати та оподаткування.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uk" b="1" dirty="0"/>
              <a:t>Віртуальний бухгалтерський облік </a:t>
            </a:r>
            <a:r xmlns:a="http://schemas.openxmlformats.org/drawingml/2006/main">
              <a:rPr lang="uk" dirty="0"/>
              <a:t>: передайте ведення бухгалтерського обліку професіоналам, які ведуть це дистанційно, пропонуючи гнучкість і досвід.</a:t>
            </a:r>
          </a:p>
          <a:p>
            <a:r xmlns:a="http://schemas.openxmlformats.org/drawingml/2006/main">
              <a:rPr lang="uk" dirty="0"/>
              <a:t>Фрілансери повинні вибрати систему, яка відповідає розміру, складності та цілям їхнього бізнесу.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CD851-DD73-B6DA-89A0-E6CAEEAEC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35" y="2378813"/>
            <a:ext cx="4149561" cy="276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5227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1250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Bahnschrift SemiBold SemiConden</vt:lpstr>
      <vt:lpstr>Bahnschrift SemiLight</vt:lpstr>
      <vt:lpstr>Calibri</vt:lpstr>
      <vt:lpstr>Office Theme</vt:lpstr>
      <vt:lpstr>Managing Bookkeeping and Accounts</vt:lpstr>
      <vt:lpstr>Learning Outputs</vt:lpstr>
      <vt:lpstr>What Are Bookkeeping and Accounting?</vt:lpstr>
      <vt:lpstr>What is Bookkeeping?</vt:lpstr>
      <vt:lpstr>Reconciling Your Records</vt:lpstr>
      <vt:lpstr>Bookkeeping Vs Accounting</vt:lpstr>
      <vt:lpstr>The Importance of Bookkeeping and Accounting</vt:lpstr>
      <vt:lpstr>Types of Bookkeeping Systems </vt:lpstr>
      <vt:lpstr>Other Bookkeeping Options</vt:lpstr>
      <vt:lpstr>Setting Up a Bookkeeping System</vt:lpstr>
      <vt:lpstr>Recording Transactions</vt:lpstr>
      <vt:lpstr>Generate Financial Reports</vt:lpstr>
      <vt:lpstr>Bookkeeping Best Practices</vt:lpstr>
      <vt:lpstr>Common Bookkeeping Mistakes to Avoid</vt:lpstr>
      <vt:lpstr>Regular Reconciliation and Reporting</vt:lpstr>
      <vt:lpstr>Accounting Methods for Freelancers</vt:lpstr>
      <vt:lpstr>Accounting Methods for Freelancers</vt:lpstr>
      <vt:lpstr>Basic Accounting Principles</vt:lpstr>
      <vt:lpstr>Key Takeaways</vt:lpstr>
      <vt:lpstr>Ensure Good Accounting…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Tulip Gonsalves</dc:creator>
  <cp:lastModifiedBy>Tulip Gonsalves</cp:lastModifiedBy>
  <cp:revision>22</cp:revision>
  <dcterms:created xsi:type="dcterms:W3CDTF">2023-08-28T15:06:23Z</dcterms:created>
  <dcterms:modified xsi:type="dcterms:W3CDTF">2024-10-01T18:20:30Z</dcterms:modified>
</cp:coreProperties>
</file>