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8"/>
  </p:notesMasterIdLst>
  <p:sldIdLst>
    <p:sldId id="262" r:id="rId2"/>
    <p:sldId id="264" r:id="rId3"/>
    <p:sldId id="265" r:id="rId4"/>
    <p:sldId id="266" r:id="rId5"/>
    <p:sldId id="267" r:id="rId6"/>
    <p:sldId id="268" r:id="rId7"/>
    <p:sldId id="269" r:id="rId8"/>
    <p:sldId id="270" r:id="rId9"/>
    <p:sldId id="271" r:id="rId10"/>
    <p:sldId id="272" r:id="rId11"/>
    <p:sldId id="273" r:id="rId12"/>
    <p:sldId id="274" r:id="rId13"/>
    <p:sldId id="275" r:id="rId14"/>
    <p:sldId id="276" r:id="rId15"/>
    <p:sldId id="277" r:id="rId16"/>
    <p:sldId id="278" r:id="rId17"/>
    <p:sldId id="279" r:id="rId18"/>
    <p:sldId id="280" r:id="rId19"/>
    <p:sldId id="281" r:id="rId20"/>
    <p:sldId id="282" r:id="rId21"/>
    <p:sldId id="283" r:id="rId22"/>
    <p:sldId id="284" r:id="rId23"/>
    <p:sldId id="285" r:id="rId24"/>
    <p:sldId id="286" r:id="rId25"/>
    <p:sldId id="287" r:id="rId26"/>
    <p:sldId id="288" r:id="rId2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9" roundtripDataSignature="AMtx7mg3OZGJaLxendpBMjP6BcA0aNvps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0" d="100"/>
          <a:sy n="50" d="100"/>
        </p:scale>
        <p:origin x="22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0"/>
        <p:cNvGrpSpPr/>
        <p:nvPr/>
      </p:nvGrpSpPr>
      <p:grpSpPr>
        <a:xfrm>
          <a:off x="0" y="0"/>
          <a:ext cx="0" cy="0"/>
          <a:chOff x="0" y="0"/>
          <a:chExt cx="0" cy="0"/>
        </a:xfrm>
      </p:grpSpPr>
      <p:sp>
        <p:nvSpPr>
          <p:cNvPr id="11" name="Google Shape;11;p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rgbClr val="3399FF"/>
              </a:buClr>
              <a:buSzPts val="6000"/>
              <a:buFont typeface="Arial"/>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2" name="Google Shape;12;p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rgbClr val="003399"/>
              </a:buClr>
              <a:buSzPts val="2400"/>
              <a:buNone/>
              <a:defRPr sz="2400"/>
            </a:lvl1pPr>
            <a:lvl2pPr lvl="1" algn="ctr">
              <a:lnSpc>
                <a:spcPct val="90000"/>
              </a:lnSpc>
              <a:spcBef>
                <a:spcPts val="500"/>
              </a:spcBef>
              <a:spcAft>
                <a:spcPts val="0"/>
              </a:spcAft>
              <a:buClr>
                <a:srgbClr val="003399"/>
              </a:buClr>
              <a:buSzPts val="2000"/>
              <a:buNone/>
              <a:defRPr sz="2000"/>
            </a:lvl2pPr>
            <a:lvl3pPr lvl="2" algn="ctr">
              <a:lnSpc>
                <a:spcPct val="90000"/>
              </a:lnSpc>
              <a:spcBef>
                <a:spcPts val="500"/>
              </a:spcBef>
              <a:spcAft>
                <a:spcPts val="0"/>
              </a:spcAft>
              <a:buClr>
                <a:srgbClr val="003399"/>
              </a:buClr>
              <a:buSzPts val="1800"/>
              <a:buNone/>
              <a:defRPr sz="1800"/>
            </a:lvl3pPr>
            <a:lvl4pPr lvl="3" algn="ctr">
              <a:lnSpc>
                <a:spcPct val="90000"/>
              </a:lnSpc>
              <a:spcBef>
                <a:spcPts val="500"/>
              </a:spcBef>
              <a:spcAft>
                <a:spcPts val="0"/>
              </a:spcAft>
              <a:buClr>
                <a:srgbClr val="003399"/>
              </a:buClr>
              <a:buSzPts val="1600"/>
              <a:buNone/>
              <a:defRPr sz="1600"/>
            </a:lvl4pPr>
            <a:lvl5pPr lvl="4" algn="ctr">
              <a:lnSpc>
                <a:spcPct val="90000"/>
              </a:lnSpc>
              <a:spcBef>
                <a:spcPts val="500"/>
              </a:spcBef>
              <a:spcAft>
                <a:spcPts val="0"/>
              </a:spcAft>
              <a:buClr>
                <a:srgbClr val="003399"/>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3" name="Google Shape;13;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pic>
        <p:nvPicPr>
          <p:cNvPr id="14" name="Google Shape;14;p3"/>
          <p:cNvPicPr preferRelativeResize="0"/>
          <p:nvPr/>
        </p:nvPicPr>
        <p:blipFill rotWithShape="1">
          <a:blip r:embed="rId2">
            <a:alphaModFix/>
          </a:blip>
          <a:srcRect/>
          <a:stretch/>
        </p:blipFill>
        <p:spPr>
          <a:xfrm>
            <a:off x="4065166" y="5287962"/>
            <a:ext cx="3192563" cy="696054"/>
          </a:xfrm>
          <a:prstGeom prst="rect">
            <a:avLst/>
          </a:prstGeom>
          <a:noFill/>
          <a:ln>
            <a:noFill/>
          </a:ln>
        </p:spPr>
      </p:pic>
      <p:pic>
        <p:nvPicPr>
          <p:cNvPr id="15" name="Google Shape;15;p3"/>
          <p:cNvPicPr preferRelativeResize="0"/>
          <p:nvPr/>
        </p:nvPicPr>
        <p:blipFill rotWithShape="1">
          <a:blip r:embed="rId3">
            <a:alphaModFix/>
          </a:blip>
          <a:srcRect/>
          <a:stretch/>
        </p:blipFill>
        <p:spPr>
          <a:xfrm>
            <a:off x="913685" y="5335844"/>
            <a:ext cx="2141777" cy="885396"/>
          </a:xfrm>
          <a:prstGeom prst="rect">
            <a:avLst/>
          </a:prstGeom>
          <a:noFill/>
          <a:ln>
            <a:noFill/>
          </a:ln>
        </p:spPr>
      </p:pic>
      <p:pic>
        <p:nvPicPr>
          <p:cNvPr id="16" name="Google Shape;16;p3"/>
          <p:cNvPicPr preferRelativeResize="0"/>
          <p:nvPr/>
        </p:nvPicPr>
        <p:blipFill rotWithShape="1">
          <a:blip r:embed="rId4">
            <a:alphaModFix/>
          </a:blip>
          <a:srcRect/>
          <a:stretch/>
        </p:blipFill>
        <p:spPr>
          <a:xfrm>
            <a:off x="8267433" y="5046675"/>
            <a:ext cx="3086367" cy="937341"/>
          </a:xfrm>
          <a:prstGeom prst="rect">
            <a:avLst/>
          </a:prstGeom>
          <a:noFill/>
          <a:ln>
            <a:noFill/>
          </a:ln>
        </p:spPr>
      </p:pic>
      <p:cxnSp>
        <p:nvCxnSpPr>
          <p:cNvPr id="17" name="Google Shape;17;p3"/>
          <p:cNvCxnSpPr/>
          <p:nvPr/>
        </p:nvCxnSpPr>
        <p:spPr>
          <a:xfrm>
            <a:off x="1180684" y="3533533"/>
            <a:ext cx="9830632" cy="0"/>
          </a:xfrm>
          <a:prstGeom prst="straightConnector1">
            <a:avLst/>
          </a:prstGeom>
          <a:noFill/>
          <a:ln w="76200" cap="flat" cmpd="sng">
            <a:solidFill>
              <a:srgbClr val="F0EA00"/>
            </a:solidFill>
            <a:prstDash val="solid"/>
            <a:miter lim="800000"/>
            <a:headEnd type="none" w="sm" len="sm"/>
            <a:tailEnd type="none" w="sm" len="sm"/>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8"/>
        <p:cNvGrpSpPr/>
        <p:nvPr/>
      </p:nvGrpSpPr>
      <p:grpSpPr>
        <a:xfrm>
          <a:off x="0" y="0"/>
          <a:ext cx="0" cy="0"/>
          <a:chOff x="0" y="0"/>
          <a:chExt cx="0" cy="0"/>
        </a:xfrm>
      </p:grpSpPr>
      <p:sp>
        <p:nvSpPr>
          <p:cNvPr id="19" name="Google Shape;19;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3399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0" name="Google Shape;20;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rgbClr val="003399"/>
              </a:buClr>
              <a:buSzPts val="1800"/>
              <a:buChar char="•"/>
              <a:defRPr/>
            </a:lvl1pPr>
            <a:lvl2pPr marL="914400" lvl="1" indent="-342900" algn="l">
              <a:lnSpc>
                <a:spcPct val="90000"/>
              </a:lnSpc>
              <a:spcBef>
                <a:spcPts val="500"/>
              </a:spcBef>
              <a:spcAft>
                <a:spcPts val="0"/>
              </a:spcAft>
              <a:buClr>
                <a:srgbClr val="003399"/>
              </a:buClr>
              <a:buSzPts val="1800"/>
              <a:buChar char="•"/>
              <a:defRPr/>
            </a:lvl2pPr>
            <a:lvl3pPr marL="1371600" lvl="2" indent="-342900" algn="l">
              <a:lnSpc>
                <a:spcPct val="90000"/>
              </a:lnSpc>
              <a:spcBef>
                <a:spcPts val="500"/>
              </a:spcBef>
              <a:spcAft>
                <a:spcPts val="0"/>
              </a:spcAft>
              <a:buClr>
                <a:srgbClr val="003399"/>
              </a:buClr>
              <a:buSzPts val="1800"/>
              <a:buChar char="•"/>
              <a:defRPr/>
            </a:lvl3pPr>
            <a:lvl4pPr marL="1828800" lvl="3" indent="-342900" algn="l">
              <a:lnSpc>
                <a:spcPct val="90000"/>
              </a:lnSpc>
              <a:spcBef>
                <a:spcPts val="500"/>
              </a:spcBef>
              <a:spcAft>
                <a:spcPts val="0"/>
              </a:spcAft>
              <a:buClr>
                <a:srgbClr val="003399"/>
              </a:buClr>
              <a:buSzPts val="1800"/>
              <a:buChar char="•"/>
              <a:defRPr/>
            </a:lvl4pPr>
            <a:lvl5pPr marL="2286000" lvl="4" indent="-342900" algn="l">
              <a:lnSpc>
                <a:spcPct val="90000"/>
              </a:lnSpc>
              <a:spcBef>
                <a:spcPts val="500"/>
              </a:spcBef>
              <a:spcAft>
                <a:spcPts val="0"/>
              </a:spcAft>
              <a:buClr>
                <a:srgbClr val="003399"/>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1" name="Google Shape;21;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cxnSp>
        <p:nvCxnSpPr>
          <p:cNvPr id="22" name="Google Shape;22;p4"/>
          <p:cNvCxnSpPr/>
          <p:nvPr/>
        </p:nvCxnSpPr>
        <p:spPr>
          <a:xfrm>
            <a:off x="838200" y="1414220"/>
            <a:ext cx="9830632" cy="0"/>
          </a:xfrm>
          <a:prstGeom prst="straightConnector1">
            <a:avLst/>
          </a:prstGeom>
          <a:noFill/>
          <a:ln w="76200" cap="flat" cmpd="sng">
            <a:solidFill>
              <a:srgbClr val="F0EA00"/>
            </a:solidFill>
            <a:prstDash val="solid"/>
            <a:miter lim="800000"/>
            <a:headEnd type="none" w="sm" len="sm"/>
            <a:tailEnd type="none" w="sm" len="sm"/>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3399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cxnSp>
        <p:nvCxnSpPr>
          <p:cNvPr id="45" name="Google Shape;45;p8"/>
          <p:cNvCxnSpPr/>
          <p:nvPr/>
        </p:nvCxnSpPr>
        <p:spPr>
          <a:xfrm>
            <a:off x="838200" y="1395170"/>
            <a:ext cx="9830632" cy="0"/>
          </a:xfrm>
          <a:prstGeom prst="straightConnector1">
            <a:avLst/>
          </a:prstGeom>
          <a:noFill/>
          <a:ln w="76200" cap="flat" cmpd="sng">
            <a:solidFill>
              <a:srgbClr val="F0EA00"/>
            </a:solidFill>
            <a:prstDash val="solid"/>
            <a:miter lim="800000"/>
            <a:headEnd type="none" w="sm" len="sm"/>
            <a:tailEnd type="none" w="sm" len="sm"/>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6"/>
        <p:cNvGrpSpPr/>
        <p:nvPr/>
      </p:nvGrpSpPr>
      <p:grpSpPr>
        <a:xfrm>
          <a:off x="0" y="0"/>
          <a:ext cx="0" cy="0"/>
          <a:chOff x="0" y="0"/>
          <a:chExt cx="0" cy="0"/>
        </a:xfrm>
      </p:grpSpPr>
      <p:sp>
        <p:nvSpPr>
          <p:cNvPr id="47" name="Google Shape;47;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8"/>
        <p:cNvGrpSpPr/>
        <p:nvPr/>
      </p:nvGrpSpPr>
      <p:grpSpPr>
        <a:xfrm>
          <a:off x="0" y="0"/>
          <a:ext cx="0" cy="0"/>
          <a:chOff x="0" y="0"/>
          <a:chExt cx="0" cy="0"/>
        </a:xfrm>
      </p:grpSpPr>
      <p:sp>
        <p:nvSpPr>
          <p:cNvPr id="49" name="Google Shape;49;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3399FF"/>
              </a:buClr>
              <a:buSzPts val="3200"/>
              <a:buFont typeface="Aria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0" name="Google Shape;50;p1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rgbClr val="003399"/>
              </a:buClr>
              <a:buSzPts val="3200"/>
              <a:buChar char="•"/>
              <a:defRPr sz="3200"/>
            </a:lvl1pPr>
            <a:lvl2pPr marL="914400" lvl="1" indent="-406400" algn="l">
              <a:lnSpc>
                <a:spcPct val="90000"/>
              </a:lnSpc>
              <a:spcBef>
                <a:spcPts val="500"/>
              </a:spcBef>
              <a:spcAft>
                <a:spcPts val="0"/>
              </a:spcAft>
              <a:buClr>
                <a:srgbClr val="003399"/>
              </a:buClr>
              <a:buSzPts val="2800"/>
              <a:buChar char="•"/>
              <a:defRPr sz="2800"/>
            </a:lvl2pPr>
            <a:lvl3pPr marL="1371600" lvl="2" indent="-381000" algn="l">
              <a:lnSpc>
                <a:spcPct val="90000"/>
              </a:lnSpc>
              <a:spcBef>
                <a:spcPts val="500"/>
              </a:spcBef>
              <a:spcAft>
                <a:spcPts val="0"/>
              </a:spcAft>
              <a:buClr>
                <a:srgbClr val="003399"/>
              </a:buClr>
              <a:buSzPts val="2400"/>
              <a:buChar char="•"/>
              <a:defRPr sz="2400"/>
            </a:lvl3pPr>
            <a:lvl4pPr marL="1828800" lvl="3" indent="-355600" algn="l">
              <a:lnSpc>
                <a:spcPct val="90000"/>
              </a:lnSpc>
              <a:spcBef>
                <a:spcPts val="500"/>
              </a:spcBef>
              <a:spcAft>
                <a:spcPts val="0"/>
              </a:spcAft>
              <a:buClr>
                <a:srgbClr val="003399"/>
              </a:buClr>
              <a:buSzPts val="2000"/>
              <a:buChar char="•"/>
              <a:defRPr sz="2000"/>
            </a:lvl4pPr>
            <a:lvl5pPr marL="2286000" lvl="4" indent="-355600" algn="l">
              <a:lnSpc>
                <a:spcPct val="90000"/>
              </a:lnSpc>
              <a:spcBef>
                <a:spcPts val="500"/>
              </a:spcBef>
              <a:spcAft>
                <a:spcPts val="0"/>
              </a:spcAft>
              <a:buClr>
                <a:srgbClr val="003399"/>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1" name="Google Shape;51;p1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003399"/>
              </a:buClr>
              <a:buSzPts val="1600"/>
              <a:buNone/>
              <a:defRPr sz="1600"/>
            </a:lvl1pPr>
            <a:lvl2pPr marL="914400" lvl="1" indent="-228600" algn="l">
              <a:lnSpc>
                <a:spcPct val="90000"/>
              </a:lnSpc>
              <a:spcBef>
                <a:spcPts val="500"/>
              </a:spcBef>
              <a:spcAft>
                <a:spcPts val="0"/>
              </a:spcAft>
              <a:buClr>
                <a:srgbClr val="003399"/>
              </a:buClr>
              <a:buSzPts val="1400"/>
              <a:buNone/>
              <a:defRPr sz="1400"/>
            </a:lvl2pPr>
            <a:lvl3pPr marL="1371600" lvl="2" indent="-228600" algn="l">
              <a:lnSpc>
                <a:spcPct val="90000"/>
              </a:lnSpc>
              <a:spcBef>
                <a:spcPts val="500"/>
              </a:spcBef>
              <a:spcAft>
                <a:spcPts val="0"/>
              </a:spcAft>
              <a:buClr>
                <a:srgbClr val="003399"/>
              </a:buClr>
              <a:buSzPts val="1200"/>
              <a:buNone/>
              <a:defRPr sz="1200"/>
            </a:lvl3pPr>
            <a:lvl4pPr marL="1828800" lvl="3" indent="-228600" algn="l">
              <a:lnSpc>
                <a:spcPct val="90000"/>
              </a:lnSpc>
              <a:spcBef>
                <a:spcPts val="500"/>
              </a:spcBef>
              <a:spcAft>
                <a:spcPts val="0"/>
              </a:spcAft>
              <a:buClr>
                <a:srgbClr val="003399"/>
              </a:buClr>
              <a:buSzPts val="1000"/>
              <a:buNone/>
              <a:defRPr sz="1000"/>
            </a:lvl4pPr>
            <a:lvl5pPr marL="2286000" lvl="4" indent="-228600" algn="l">
              <a:lnSpc>
                <a:spcPct val="90000"/>
              </a:lnSpc>
              <a:spcBef>
                <a:spcPts val="500"/>
              </a:spcBef>
              <a:spcAft>
                <a:spcPts val="0"/>
              </a:spcAft>
              <a:buClr>
                <a:srgbClr val="003399"/>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2" name="Google Shape;52;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cxnSp>
        <p:nvCxnSpPr>
          <p:cNvPr id="53" name="Google Shape;53;p10"/>
          <p:cNvCxnSpPr/>
          <p:nvPr/>
        </p:nvCxnSpPr>
        <p:spPr>
          <a:xfrm>
            <a:off x="875884" y="2057400"/>
            <a:ext cx="3591341" cy="0"/>
          </a:xfrm>
          <a:prstGeom prst="straightConnector1">
            <a:avLst/>
          </a:prstGeom>
          <a:noFill/>
          <a:ln w="76200" cap="flat" cmpd="sng">
            <a:solidFill>
              <a:srgbClr val="F0EA00"/>
            </a:solidFill>
            <a:prstDash val="solid"/>
            <a:miter lim="800000"/>
            <a:headEnd type="none" w="sm" len="sm"/>
            <a:tailEnd type="none" w="sm" len="sm"/>
          </a:ln>
        </p:spPr>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4"/>
        <p:cNvGrpSpPr/>
        <p:nvPr/>
      </p:nvGrpSpPr>
      <p:grpSpPr>
        <a:xfrm>
          <a:off x="0" y="0"/>
          <a:ext cx="0" cy="0"/>
          <a:chOff x="0" y="0"/>
          <a:chExt cx="0" cy="0"/>
        </a:xfrm>
      </p:grpSpPr>
      <p:sp>
        <p:nvSpPr>
          <p:cNvPr id="55" name="Google Shape;55;p1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3399FF"/>
              </a:buClr>
              <a:buSzPts val="3200"/>
              <a:buFont typeface="Aria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1"/>
          <p:cNvSpPr>
            <a:spLocks noGrp="1"/>
          </p:cNvSpPr>
          <p:nvPr>
            <p:ph type="pic" idx="2"/>
          </p:nvPr>
        </p:nvSpPr>
        <p:spPr>
          <a:xfrm>
            <a:off x="5183188" y="987425"/>
            <a:ext cx="6172200" cy="4873625"/>
          </a:xfrm>
          <a:prstGeom prst="rect">
            <a:avLst/>
          </a:prstGeom>
          <a:noFill/>
          <a:ln>
            <a:noFill/>
          </a:ln>
        </p:spPr>
      </p:sp>
      <p:sp>
        <p:nvSpPr>
          <p:cNvPr id="57" name="Google Shape;57;p1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003399"/>
              </a:buClr>
              <a:buSzPts val="1600"/>
              <a:buNone/>
              <a:defRPr sz="1600"/>
            </a:lvl1pPr>
            <a:lvl2pPr marL="914400" lvl="1" indent="-228600" algn="l">
              <a:lnSpc>
                <a:spcPct val="90000"/>
              </a:lnSpc>
              <a:spcBef>
                <a:spcPts val="500"/>
              </a:spcBef>
              <a:spcAft>
                <a:spcPts val="0"/>
              </a:spcAft>
              <a:buClr>
                <a:srgbClr val="003399"/>
              </a:buClr>
              <a:buSzPts val="1400"/>
              <a:buNone/>
              <a:defRPr sz="1400"/>
            </a:lvl2pPr>
            <a:lvl3pPr marL="1371600" lvl="2" indent="-228600" algn="l">
              <a:lnSpc>
                <a:spcPct val="90000"/>
              </a:lnSpc>
              <a:spcBef>
                <a:spcPts val="500"/>
              </a:spcBef>
              <a:spcAft>
                <a:spcPts val="0"/>
              </a:spcAft>
              <a:buClr>
                <a:srgbClr val="003399"/>
              </a:buClr>
              <a:buSzPts val="1200"/>
              <a:buNone/>
              <a:defRPr sz="1200"/>
            </a:lvl3pPr>
            <a:lvl4pPr marL="1828800" lvl="3" indent="-228600" algn="l">
              <a:lnSpc>
                <a:spcPct val="90000"/>
              </a:lnSpc>
              <a:spcBef>
                <a:spcPts val="500"/>
              </a:spcBef>
              <a:spcAft>
                <a:spcPts val="0"/>
              </a:spcAft>
              <a:buClr>
                <a:srgbClr val="003399"/>
              </a:buClr>
              <a:buSzPts val="1000"/>
              <a:buNone/>
              <a:defRPr sz="1000"/>
            </a:lvl4pPr>
            <a:lvl5pPr marL="2286000" lvl="4" indent="-228600" algn="l">
              <a:lnSpc>
                <a:spcPct val="90000"/>
              </a:lnSpc>
              <a:spcBef>
                <a:spcPts val="500"/>
              </a:spcBef>
              <a:spcAft>
                <a:spcPts val="0"/>
              </a:spcAft>
              <a:buClr>
                <a:srgbClr val="003399"/>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cxnSp>
        <p:nvCxnSpPr>
          <p:cNvPr id="59" name="Google Shape;59;p11"/>
          <p:cNvCxnSpPr/>
          <p:nvPr/>
        </p:nvCxnSpPr>
        <p:spPr>
          <a:xfrm>
            <a:off x="838200" y="2057400"/>
            <a:ext cx="3933825" cy="0"/>
          </a:xfrm>
          <a:prstGeom prst="straightConnector1">
            <a:avLst/>
          </a:prstGeom>
          <a:noFill/>
          <a:ln w="76200" cap="flat" cmpd="sng">
            <a:solidFill>
              <a:srgbClr val="F0EA00"/>
            </a:solidFill>
            <a:prstDash val="solid"/>
            <a:miter lim="800000"/>
            <a:headEnd type="none" w="sm" len="sm"/>
            <a:tailEnd type="none" w="sm" len="sm"/>
          </a:ln>
        </p:spPr>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0"/>
        <p:cNvGrpSpPr/>
        <p:nvPr/>
      </p:nvGrpSpPr>
      <p:grpSpPr>
        <a:xfrm>
          <a:off x="0" y="0"/>
          <a:ext cx="0" cy="0"/>
          <a:chOff x="0" y="0"/>
          <a:chExt cx="0" cy="0"/>
        </a:xfrm>
      </p:grpSpPr>
      <p:sp>
        <p:nvSpPr>
          <p:cNvPr id="61" name="Google Shape;61;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3399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2" name="Google Shape;62;p12"/>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rgbClr val="003399"/>
              </a:buClr>
              <a:buSzPts val="1800"/>
              <a:buChar char="•"/>
              <a:defRPr/>
            </a:lvl1pPr>
            <a:lvl2pPr marL="914400" lvl="1" indent="-342900" algn="l">
              <a:lnSpc>
                <a:spcPct val="90000"/>
              </a:lnSpc>
              <a:spcBef>
                <a:spcPts val="500"/>
              </a:spcBef>
              <a:spcAft>
                <a:spcPts val="0"/>
              </a:spcAft>
              <a:buClr>
                <a:srgbClr val="003399"/>
              </a:buClr>
              <a:buSzPts val="1800"/>
              <a:buChar char="•"/>
              <a:defRPr/>
            </a:lvl2pPr>
            <a:lvl3pPr marL="1371600" lvl="2" indent="-342900" algn="l">
              <a:lnSpc>
                <a:spcPct val="90000"/>
              </a:lnSpc>
              <a:spcBef>
                <a:spcPts val="500"/>
              </a:spcBef>
              <a:spcAft>
                <a:spcPts val="0"/>
              </a:spcAft>
              <a:buClr>
                <a:srgbClr val="003399"/>
              </a:buClr>
              <a:buSzPts val="1800"/>
              <a:buChar char="•"/>
              <a:defRPr/>
            </a:lvl3pPr>
            <a:lvl4pPr marL="1828800" lvl="3" indent="-342900" algn="l">
              <a:lnSpc>
                <a:spcPct val="90000"/>
              </a:lnSpc>
              <a:spcBef>
                <a:spcPts val="500"/>
              </a:spcBef>
              <a:spcAft>
                <a:spcPts val="0"/>
              </a:spcAft>
              <a:buClr>
                <a:srgbClr val="003399"/>
              </a:buClr>
              <a:buSzPts val="1800"/>
              <a:buChar char="•"/>
              <a:defRPr/>
            </a:lvl4pPr>
            <a:lvl5pPr marL="2286000" lvl="4" indent="-342900" algn="l">
              <a:lnSpc>
                <a:spcPct val="90000"/>
              </a:lnSpc>
              <a:spcBef>
                <a:spcPts val="500"/>
              </a:spcBef>
              <a:spcAft>
                <a:spcPts val="0"/>
              </a:spcAft>
              <a:buClr>
                <a:srgbClr val="003399"/>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3" name="Google Shape;6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cxnSp>
        <p:nvCxnSpPr>
          <p:cNvPr id="64" name="Google Shape;64;p12"/>
          <p:cNvCxnSpPr/>
          <p:nvPr/>
        </p:nvCxnSpPr>
        <p:spPr>
          <a:xfrm>
            <a:off x="838200" y="1404695"/>
            <a:ext cx="9830632" cy="0"/>
          </a:xfrm>
          <a:prstGeom prst="straightConnector1">
            <a:avLst/>
          </a:prstGeom>
          <a:noFill/>
          <a:ln w="76200" cap="flat" cmpd="sng">
            <a:solidFill>
              <a:srgbClr val="F0EA00"/>
            </a:solidFill>
            <a:prstDash val="solid"/>
            <a:miter lim="800000"/>
            <a:headEnd type="none" w="sm" len="sm"/>
            <a:tailEnd type="none" w="sm" len="sm"/>
          </a:ln>
        </p:spPr>
      </p:cxn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65"/>
        <p:cNvGrpSpPr/>
        <p:nvPr/>
      </p:nvGrpSpPr>
      <p:grpSpPr>
        <a:xfrm>
          <a:off x="0" y="0"/>
          <a:ext cx="0" cy="0"/>
          <a:chOff x="0" y="0"/>
          <a:chExt cx="0" cy="0"/>
        </a:xfrm>
      </p:grpSpPr>
      <p:sp>
        <p:nvSpPr>
          <p:cNvPr id="66" name="Google Shape;66;p1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3399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rgbClr val="003399"/>
              </a:buClr>
              <a:buSzPts val="1800"/>
              <a:buChar char="•"/>
              <a:defRPr/>
            </a:lvl1pPr>
            <a:lvl2pPr marL="914400" lvl="1" indent="-342900" algn="l">
              <a:lnSpc>
                <a:spcPct val="90000"/>
              </a:lnSpc>
              <a:spcBef>
                <a:spcPts val="500"/>
              </a:spcBef>
              <a:spcAft>
                <a:spcPts val="0"/>
              </a:spcAft>
              <a:buClr>
                <a:srgbClr val="003399"/>
              </a:buClr>
              <a:buSzPts val="1800"/>
              <a:buChar char="•"/>
              <a:defRPr/>
            </a:lvl2pPr>
            <a:lvl3pPr marL="1371600" lvl="2" indent="-342900" algn="l">
              <a:lnSpc>
                <a:spcPct val="90000"/>
              </a:lnSpc>
              <a:spcBef>
                <a:spcPts val="500"/>
              </a:spcBef>
              <a:spcAft>
                <a:spcPts val="0"/>
              </a:spcAft>
              <a:buClr>
                <a:srgbClr val="003399"/>
              </a:buClr>
              <a:buSzPts val="1800"/>
              <a:buChar char="•"/>
              <a:defRPr/>
            </a:lvl3pPr>
            <a:lvl4pPr marL="1828800" lvl="3" indent="-342900" algn="l">
              <a:lnSpc>
                <a:spcPct val="90000"/>
              </a:lnSpc>
              <a:spcBef>
                <a:spcPts val="500"/>
              </a:spcBef>
              <a:spcAft>
                <a:spcPts val="0"/>
              </a:spcAft>
              <a:buClr>
                <a:srgbClr val="003399"/>
              </a:buClr>
              <a:buSzPts val="1800"/>
              <a:buChar char="•"/>
              <a:defRPr/>
            </a:lvl4pPr>
            <a:lvl5pPr marL="2286000" lvl="4" indent="-342900" algn="l">
              <a:lnSpc>
                <a:spcPct val="90000"/>
              </a:lnSpc>
              <a:spcBef>
                <a:spcPts val="500"/>
              </a:spcBef>
              <a:spcAft>
                <a:spcPts val="0"/>
              </a:spcAft>
              <a:buClr>
                <a:srgbClr val="003399"/>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8" name="Google Shape;68;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cxnSp>
        <p:nvCxnSpPr>
          <p:cNvPr id="69" name="Google Shape;69;p13"/>
          <p:cNvCxnSpPr/>
          <p:nvPr/>
        </p:nvCxnSpPr>
        <p:spPr>
          <a:xfrm>
            <a:off x="9286875" y="365125"/>
            <a:ext cx="0" cy="5811838"/>
          </a:xfrm>
          <a:prstGeom prst="straightConnector1">
            <a:avLst/>
          </a:prstGeom>
          <a:noFill/>
          <a:ln w="76200" cap="flat" cmpd="sng">
            <a:solidFill>
              <a:srgbClr val="F0EA00"/>
            </a:solidFill>
            <a:prstDash val="solid"/>
            <a:miter lim="800000"/>
            <a:headEnd type="none" w="sm" len="sm"/>
            <a:tailEnd type="none" w="sm" len="sm"/>
          </a:ln>
        </p:spPr>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rgbClr val="3399FF"/>
              </a:buClr>
              <a:buSzPts val="4400"/>
              <a:buFont typeface="Arial"/>
              <a:buNone/>
              <a:defRPr sz="4400" b="0" i="0" u="none" strike="noStrike" cap="none">
                <a:solidFill>
                  <a:srgbClr val="3399FF"/>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rgbClr val="003399"/>
              </a:buClr>
              <a:buSzPts val="2800"/>
              <a:buFont typeface="Arial"/>
              <a:buChar char="•"/>
              <a:defRPr sz="2800" b="0" i="0" u="none" strike="noStrike" cap="none">
                <a:solidFill>
                  <a:srgbClr val="003399"/>
                </a:solidFill>
                <a:latin typeface="Arial"/>
                <a:ea typeface="Arial"/>
                <a:cs typeface="Arial"/>
                <a:sym typeface="Arial"/>
              </a:defRPr>
            </a:lvl1pPr>
            <a:lvl2pPr marL="914400" marR="0" lvl="1" indent="-381000" algn="l" rtl="0">
              <a:lnSpc>
                <a:spcPct val="90000"/>
              </a:lnSpc>
              <a:spcBef>
                <a:spcPts val="500"/>
              </a:spcBef>
              <a:spcAft>
                <a:spcPts val="0"/>
              </a:spcAft>
              <a:buClr>
                <a:srgbClr val="003399"/>
              </a:buClr>
              <a:buSzPts val="2400"/>
              <a:buFont typeface="Arial"/>
              <a:buChar char="•"/>
              <a:defRPr sz="2400" b="0" i="0" u="none" strike="noStrike" cap="none">
                <a:solidFill>
                  <a:srgbClr val="003399"/>
                </a:solidFill>
                <a:latin typeface="Arial"/>
                <a:ea typeface="Arial"/>
                <a:cs typeface="Arial"/>
                <a:sym typeface="Arial"/>
              </a:defRPr>
            </a:lvl2pPr>
            <a:lvl3pPr marL="1371600" marR="0" lvl="2" indent="-355600" algn="l" rtl="0">
              <a:lnSpc>
                <a:spcPct val="90000"/>
              </a:lnSpc>
              <a:spcBef>
                <a:spcPts val="500"/>
              </a:spcBef>
              <a:spcAft>
                <a:spcPts val="0"/>
              </a:spcAft>
              <a:buClr>
                <a:srgbClr val="003399"/>
              </a:buClr>
              <a:buSzPts val="2000"/>
              <a:buFont typeface="Arial"/>
              <a:buChar char="•"/>
              <a:defRPr sz="2000" b="0" i="0" u="none" strike="noStrike" cap="none">
                <a:solidFill>
                  <a:srgbClr val="003399"/>
                </a:solidFill>
                <a:latin typeface="Arial"/>
                <a:ea typeface="Arial"/>
                <a:cs typeface="Arial"/>
                <a:sym typeface="Arial"/>
              </a:defRPr>
            </a:lvl3pPr>
            <a:lvl4pPr marL="1828800" marR="0" lvl="3" indent="-342900" algn="l" rtl="0">
              <a:lnSpc>
                <a:spcPct val="90000"/>
              </a:lnSpc>
              <a:spcBef>
                <a:spcPts val="500"/>
              </a:spcBef>
              <a:spcAft>
                <a:spcPts val="0"/>
              </a:spcAft>
              <a:buClr>
                <a:srgbClr val="003399"/>
              </a:buClr>
              <a:buSzPts val="1800"/>
              <a:buFont typeface="Arial"/>
              <a:buChar char="•"/>
              <a:defRPr sz="1800" b="0" i="0" u="none" strike="noStrike" cap="none">
                <a:solidFill>
                  <a:srgbClr val="003399"/>
                </a:solidFill>
                <a:latin typeface="Arial"/>
                <a:ea typeface="Arial"/>
                <a:cs typeface="Arial"/>
                <a:sym typeface="Arial"/>
              </a:defRPr>
            </a:lvl4pPr>
            <a:lvl5pPr marL="2286000" marR="0" lvl="4" indent="-342900" algn="l" rtl="0">
              <a:lnSpc>
                <a:spcPct val="90000"/>
              </a:lnSpc>
              <a:spcBef>
                <a:spcPts val="500"/>
              </a:spcBef>
              <a:spcAft>
                <a:spcPts val="0"/>
              </a:spcAft>
              <a:buClr>
                <a:srgbClr val="003399"/>
              </a:buClr>
              <a:buSzPts val="1800"/>
              <a:buFont typeface="Arial"/>
              <a:buChar char="•"/>
              <a:defRPr sz="1800" b="0" i="0" u="none" strike="noStrike" cap="none">
                <a:solidFill>
                  <a:srgbClr val="003399"/>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003399"/>
                </a:solidFill>
                <a:latin typeface="Calibri"/>
                <a:ea typeface="Calibri"/>
                <a:cs typeface="Calibri"/>
                <a:sym typeface="Calibri"/>
              </a:defRPr>
            </a:lvl1pPr>
            <a:lvl2pPr marL="0" marR="0" lvl="1" indent="0" algn="r" rtl="0">
              <a:spcBef>
                <a:spcPts val="0"/>
              </a:spcBef>
              <a:buNone/>
              <a:defRPr sz="1200" b="0" i="0" u="none" strike="noStrike" cap="none">
                <a:solidFill>
                  <a:srgbClr val="003399"/>
                </a:solidFill>
                <a:latin typeface="Calibri"/>
                <a:ea typeface="Calibri"/>
                <a:cs typeface="Calibri"/>
                <a:sym typeface="Calibri"/>
              </a:defRPr>
            </a:lvl2pPr>
            <a:lvl3pPr marL="0" marR="0" lvl="2" indent="0" algn="r" rtl="0">
              <a:spcBef>
                <a:spcPts val="0"/>
              </a:spcBef>
              <a:buNone/>
              <a:defRPr sz="1200" b="0" i="0" u="none" strike="noStrike" cap="none">
                <a:solidFill>
                  <a:srgbClr val="003399"/>
                </a:solidFill>
                <a:latin typeface="Calibri"/>
                <a:ea typeface="Calibri"/>
                <a:cs typeface="Calibri"/>
                <a:sym typeface="Calibri"/>
              </a:defRPr>
            </a:lvl3pPr>
            <a:lvl4pPr marL="0" marR="0" lvl="3" indent="0" algn="r" rtl="0">
              <a:spcBef>
                <a:spcPts val="0"/>
              </a:spcBef>
              <a:buNone/>
              <a:defRPr sz="1200" b="0" i="0" u="none" strike="noStrike" cap="none">
                <a:solidFill>
                  <a:srgbClr val="003399"/>
                </a:solidFill>
                <a:latin typeface="Calibri"/>
                <a:ea typeface="Calibri"/>
                <a:cs typeface="Calibri"/>
                <a:sym typeface="Calibri"/>
              </a:defRPr>
            </a:lvl4pPr>
            <a:lvl5pPr marL="0" marR="0" lvl="4" indent="0" algn="r" rtl="0">
              <a:spcBef>
                <a:spcPts val="0"/>
              </a:spcBef>
              <a:buNone/>
              <a:defRPr sz="1200" b="0" i="0" u="none" strike="noStrike" cap="none">
                <a:solidFill>
                  <a:srgbClr val="003399"/>
                </a:solidFill>
                <a:latin typeface="Calibri"/>
                <a:ea typeface="Calibri"/>
                <a:cs typeface="Calibri"/>
                <a:sym typeface="Calibri"/>
              </a:defRPr>
            </a:lvl5pPr>
            <a:lvl6pPr marL="0" marR="0" lvl="5" indent="0" algn="r" rtl="0">
              <a:spcBef>
                <a:spcPts val="0"/>
              </a:spcBef>
              <a:buNone/>
              <a:defRPr sz="1200" b="0" i="0" u="none" strike="noStrike" cap="none">
                <a:solidFill>
                  <a:srgbClr val="003399"/>
                </a:solidFill>
                <a:latin typeface="Calibri"/>
                <a:ea typeface="Calibri"/>
                <a:cs typeface="Calibri"/>
                <a:sym typeface="Calibri"/>
              </a:defRPr>
            </a:lvl6pPr>
            <a:lvl7pPr marL="0" marR="0" lvl="6" indent="0" algn="r" rtl="0">
              <a:spcBef>
                <a:spcPts val="0"/>
              </a:spcBef>
              <a:buNone/>
              <a:defRPr sz="1200" b="0" i="0" u="none" strike="noStrike" cap="none">
                <a:solidFill>
                  <a:srgbClr val="003399"/>
                </a:solidFill>
                <a:latin typeface="Calibri"/>
                <a:ea typeface="Calibri"/>
                <a:cs typeface="Calibri"/>
                <a:sym typeface="Calibri"/>
              </a:defRPr>
            </a:lvl7pPr>
            <a:lvl8pPr marL="0" marR="0" lvl="7" indent="0" algn="r" rtl="0">
              <a:spcBef>
                <a:spcPts val="0"/>
              </a:spcBef>
              <a:buNone/>
              <a:defRPr sz="1200" b="0" i="0" u="none" strike="noStrike" cap="none">
                <a:solidFill>
                  <a:srgbClr val="003399"/>
                </a:solidFill>
                <a:latin typeface="Calibri"/>
                <a:ea typeface="Calibri"/>
                <a:cs typeface="Calibri"/>
                <a:sym typeface="Calibri"/>
              </a:defRPr>
            </a:lvl8pPr>
            <a:lvl9pPr marL="0" marR="0" lvl="8" indent="0" algn="r" rtl="0">
              <a:spcBef>
                <a:spcPts val="0"/>
              </a:spcBef>
              <a:buNone/>
              <a:defRPr sz="1200" b="0" i="0" u="none" strike="noStrike" cap="none">
                <a:solidFill>
                  <a:srgbClr val="00339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pic>
        <p:nvPicPr>
          <p:cNvPr id="9" name="Google Shape;9;p2"/>
          <p:cNvPicPr preferRelativeResize="0"/>
          <p:nvPr/>
        </p:nvPicPr>
        <p:blipFill rotWithShape="1">
          <a:blip r:embed="rId10">
            <a:alphaModFix/>
          </a:blip>
          <a:srcRect/>
          <a:stretch/>
        </p:blipFill>
        <p:spPr>
          <a:xfrm>
            <a:off x="10830757" y="33578"/>
            <a:ext cx="1294917" cy="1294917"/>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6" r:id="rId5"/>
    <p:sldLayoutId id="2147483657" r:id="rId6"/>
    <p:sldLayoutId id="2147483658" r:id="rId7"/>
    <p:sldLayoutId id="2147483659"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normAutofit fontScale="90000"/>
          </a:bodyPr>
          <a:lstStyle/>
          <a:p>
            <a:r>
              <a:rPr lang="en-US" dirty="0"/>
              <a:t>VALIDATION PHASE: THE LEAN STARTUP METHODOLOGY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Validated Learning</a:t>
            </a:r>
          </a:p>
        </p:txBody>
      </p:sp>
      <p:sp>
        <p:nvSpPr>
          <p:cNvPr id="3" name="Content Placeholder"/>
          <p:cNvSpPr>
            <a:spLocks noGrp="1"/>
          </p:cNvSpPr>
          <p:nvPr>
            <p:ph idx="1"/>
          </p:nvPr>
        </p:nvSpPr>
        <p:spPr/>
        <p:txBody>
          <a:bodyPr>
            <a:normAutofit fontScale="92500" lnSpcReduction="10000"/>
          </a:bodyPr>
          <a:lstStyle/>
          <a:p>
            <a:pPr lvl="0"/>
            <a:r>
              <a:rPr lang="en-US" dirty="0"/>
              <a:t>Validated learning is data driven and refers to those insights generated by experimentation of an initial idea and measured against potential customers to validate the effect</a:t>
            </a:r>
          </a:p>
          <a:p>
            <a:pPr lvl="0"/>
            <a:r>
              <a:rPr lang="en-US" dirty="0"/>
              <a:t>Value hypothesis tests whether a product or service really delivers value to potential customers once they are using it</a:t>
            </a:r>
          </a:p>
          <a:p>
            <a:pPr lvl="0"/>
            <a:r>
              <a:rPr lang="en-US" dirty="0"/>
              <a:t>Growth hypothesis tests how new customers will discover a product or service</a:t>
            </a:r>
          </a:p>
          <a:p>
            <a:pPr lvl="0"/>
            <a:r>
              <a:rPr lang="en-US" dirty="0"/>
              <a:t>VALUE vs. WASTE Related to Lean manufacturing and the distinction between value vs. waste and continuous improvement, validated learning is essentially about finding out what is valuable and what is wasteful in order to adjust effectively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BUILD-MEASURE-LEARN</a:t>
            </a:r>
          </a:p>
        </p:txBody>
      </p:sp>
      <p:sp>
        <p:nvSpPr>
          <p:cNvPr id="3" name="Content Placeholder"/>
          <p:cNvSpPr>
            <a:spLocks noGrp="1"/>
          </p:cNvSpPr>
          <p:nvPr>
            <p:ph idx="1"/>
          </p:nvPr>
        </p:nvSpPr>
        <p:spPr/>
        <p:txBody>
          <a:bodyPr/>
          <a:lstStyle/>
          <a:p>
            <a:pPr lvl="0"/>
            <a:r>
              <a:rPr lang="en-US" dirty="0"/>
              <a:t>First, BUILD a product which captures the essence of the idea, product, feature or service to test the underlying hypothesis</a:t>
            </a:r>
          </a:p>
          <a:p>
            <a:pPr lvl="0"/>
            <a:r>
              <a:rPr lang="en-US" dirty="0"/>
              <a:t>Second, MEASURE relevant and actionable metrics to enable the validation or invalidation of the hypothesis through experimentation</a:t>
            </a:r>
          </a:p>
          <a:p>
            <a:pPr lvl="0"/>
            <a:r>
              <a:rPr lang="en-US" dirty="0"/>
              <a:t>Third, LEARN from the experiment to apply insights to the initial idea and either continue to optimize it or change the course of strategy and adapt to customer needs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BUILD-MEASURE-LEARN</a:t>
            </a:r>
          </a:p>
        </p:txBody>
      </p:sp>
      <p:sp>
        <p:nvSpPr>
          <p:cNvPr id="3" name="Content Placeholder"/>
          <p:cNvSpPr>
            <a:spLocks noGrp="1"/>
          </p:cNvSpPr>
          <p:nvPr>
            <p:ph idx="1"/>
          </p:nvPr>
        </p:nvSpPr>
        <p:spPr>
          <a:xfrm>
            <a:off x="838200" y="2141537"/>
            <a:ext cx="10515600" cy="4351338"/>
          </a:xfrm>
        </p:spPr>
        <p:txBody>
          <a:bodyPr/>
          <a:lstStyle/>
          <a:p>
            <a:pPr lvl="0"/>
            <a:r>
              <a:rPr lang="en-US" dirty="0"/>
              <a:t>Remove any features, process, or effort that does not contribute directly to the learning you seek!</a:t>
            </a:r>
          </a:p>
          <a:p>
            <a:pPr lvl="0"/>
            <a:r>
              <a:rPr lang="en-US" dirty="0"/>
              <a:t>Test as fast as possible, quality is not relevant for the first MVP!</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Example MVP// Zappos</a:t>
            </a:r>
          </a:p>
        </p:txBody>
      </p:sp>
      <p:sp>
        <p:nvSpPr>
          <p:cNvPr id="3" name="Content Placeholder"/>
          <p:cNvSpPr>
            <a:spLocks noGrp="1"/>
          </p:cNvSpPr>
          <p:nvPr>
            <p:ph idx="1"/>
          </p:nvPr>
        </p:nvSpPr>
        <p:spPr/>
        <p:txBody>
          <a:bodyPr>
            <a:normAutofit lnSpcReduction="10000"/>
          </a:bodyPr>
          <a:lstStyle/>
          <a:p>
            <a:pPr lvl="0"/>
            <a:r>
              <a:rPr lang="en-US" dirty="0"/>
              <a:t>In 1999 the founder of Zappos, Nick Swinmurn, used a Minimum Viable Product to validate his assumption that customers would be willing to buy shoes online without trying them on</a:t>
            </a:r>
          </a:p>
          <a:p>
            <a:pPr lvl="0"/>
            <a:r>
              <a:rPr lang="en-US" dirty="0"/>
              <a:t>To this end he created a simple online shop, but instead of building the actual inventory and trying to sell it, Nick did something much simpler and less expensive</a:t>
            </a:r>
          </a:p>
          <a:p>
            <a:pPr lvl="0"/>
            <a:r>
              <a:rPr lang="en-US" dirty="0"/>
              <a:t>This approach is referred to as “Wizard of Oz MVP” as the customer assumed his purchase was based on a fully automated process, not knowing that orders were processed manually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Catalogue of MVPs</a:t>
            </a:r>
          </a:p>
        </p:txBody>
      </p:sp>
      <p:sp>
        <p:nvSpPr>
          <p:cNvPr id="3" name="Content Placeholder"/>
          <p:cNvSpPr>
            <a:spLocks noGrp="1"/>
          </p:cNvSpPr>
          <p:nvPr>
            <p:ph idx="1"/>
          </p:nvPr>
        </p:nvSpPr>
        <p:spPr/>
        <p:txBody>
          <a:bodyPr>
            <a:normAutofit fontScale="92500" lnSpcReduction="20000"/>
          </a:bodyPr>
          <a:lstStyle/>
          <a:p>
            <a:pPr lvl="0"/>
            <a:r>
              <a:rPr lang="en-US" dirty="0"/>
              <a:t>Customer interview - A short conversation with potential users to gather information about the product and the problem you are trying to solve</a:t>
            </a:r>
          </a:p>
          <a:p>
            <a:pPr lvl="0"/>
            <a:r>
              <a:rPr lang="en-US" dirty="0"/>
              <a:t>DIY product - An extremely simplified version of the final product idea, which can look improvised and low quality</a:t>
            </a:r>
          </a:p>
          <a:p>
            <a:pPr lvl="0"/>
            <a:r>
              <a:rPr lang="en-US" dirty="0"/>
              <a:t>Explainer video - A short, simple video explaining the features and benefits of the idea or product and why people should buy it</a:t>
            </a:r>
          </a:p>
          <a:p>
            <a:pPr lvl="0"/>
            <a:r>
              <a:rPr lang="en-US" dirty="0"/>
              <a:t>Pitch- A short presentation describing the essence of the idea to a potential customer can produce valuable feedback</a:t>
            </a:r>
          </a:p>
          <a:p>
            <a:pPr lvl="0"/>
            <a:r>
              <a:rPr lang="en-US" dirty="0"/>
              <a:t>Paper prototype - A sketch of a webpage or mobile application, which gives users an opportunity to experience the product before it is built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Catalogue of MVPs</a:t>
            </a:r>
          </a:p>
        </p:txBody>
      </p:sp>
      <p:sp>
        <p:nvSpPr>
          <p:cNvPr id="3" name="Content Placeholder"/>
          <p:cNvSpPr>
            <a:spLocks noGrp="1"/>
          </p:cNvSpPr>
          <p:nvPr>
            <p:ph idx="1"/>
          </p:nvPr>
        </p:nvSpPr>
        <p:spPr/>
        <p:txBody>
          <a:bodyPr>
            <a:normAutofit fontScale="85000" lnSpcReduction="10000"/>
          </a:bodyPr>
          <a:lstStyle/>
          <a:p>
            <a:pPr lvl="0"/>
            <a:r>
              <a:rPr lang="en-US" dirty="0"/>
              <a:t>Mockup - A digital outline of a webpage or mobile application which is not fully functionally but can give a first impression to the user</a:t>
            </a:r>
          </a:p>
          <a:p>
            <a:pPr lvl="0"/>
            <a:r>
              <a:rPr lang="en-US" dirty="0"/>
              <a:t>Landing page or Smoke test- A one-page website the user is redirected to describing the new product or service and requesting an email sign-up</a:t>
            </a:r>
          </a:p>
          <a:p>
            <a:pPr lvl="0"/>
            <a:r>
              <a:rPr lang="en-US" dirty="0"/>
              <a:t>Ad campaigns - A campaign can function as MVP to validate the customer group and the value hypothesis by combining it with a landing page</a:t>
            </a:r>
          </a:p>
          <a:p>
            <a:pPr lvl="0"/>
            <a:r>
              <a:rPr lang="en-US" dirty="0"/>
              <a:t>3D models and Digital prototypes - Digital models of products which can be used to test users interest but also partially functionality</a:t>
            </a:r>
          </a:p>
          <a:p>
            <a:pPr lvl="0"/>
            <a:r>
              <a:rPr lang="en-US" dirty="0"/>
              <a:t>Single feature MVP - A product with just one feature to start off with before investing more effort into development to see whether the market accepts the product or not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Catalogue of MVPs</a:t>
            </a:r>
          </a:p>
        </p:txBody>
      </p:sp>
      <p:sp>
        <p:nvSpPr>
          <p:cNvPr id="3" name="Content Placeholder"/>
          <p:cNvSpPr>
            <a:spLocks noGrp="1"/>
          </p:cNvSpPr>
          <p:nvPr>
            <p:ph idx="1"/>
          </p:nvPr>
        </p:nvSpPr>
        <p:spPr/>
        <p:txBody>
          <a:bodyPr/>
          <a:lstStyle/>
          <a:p>
            <a:pPr lvl="0"/>
            <a:r>
              <a:rPr lang="en-US" dirty="0"/>
              <a:t>Concierge MVP - Small scale VIP-treatment engaging with each customer personally, conducting and delivering all steps of the journey manually</a:t>
            </a:r>
          </a:p>
          <a:p>
            <a:pPr lvl="0"/>
            <a:r>
              <a:rPr lang="en-US" dirty="0"/>
              <a:t>Wizard of Oz MVP - Customers engages with Front-end technology believing that they experience the real product but instead of technology you do all the back-end work</a:t>
            </a:r>
          </a:p>
          <a:p>
            <a:pPr lvl="0"/>
            <a:r>
              <a:rPr lang="en-US" dirty="0"/>
              <a:t>Crowdfunding - A crowdfunding campaign to test reaction of the market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Catalogue of MVPs</a:t>
            </a:r>
          </a:p>
        </p:txBody>
      </p:sp>
      <p:sp>
        <p:nvSpPr>
          <p:cNvPr id="3" name="Content Placeholder"/>
          <p:cNvSpPr>
            <a:spLocks noGrp="1"/>
          </p:cNvSpPr>
          <p:nvPr>
            <p:ph idx="1"/>
          </p:nvPr>
        </p:nvSpPr>
        <p:spPr/>
        <p:txBody>
          <a:bodyPr/>
          <a:lstStyle/>
          <a:p>
            <a:pPr lvl="0"/>
            <a:r>
              <a:rPr lang="en-US" dirty="0"/>
              <a:t>Not just numbers but talk to people to gain customer feedback!</a:t>
            </a:r>
          </a:p>
          <a:p>
            <a:pPr lvl="0"/>
            <a:r>
              <a:rPr lang="en-US" dirty="0"/>
              <a:t>Metrics should enable data-driven validation or invalidation of the leap of faith assumptions</a:t>
            </a:r>
          </a:p>
          <a:p>
            <a:pPr lvl="0"/>
            <a:r>
              <a:rPr lang="en-US" dirty="0"/>
              <a:t>To tune the engine, it is necessary to track experimentation an progress over time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Catalogue of MVPs</a:t>
            </a:r>
          </a:p>
        </p:txBody>
      </p:sp>
      <p:sp>
        <p:nvSpPr>
          <p:cNvPr id="3" name="Content Placeholder"/>
          <p:cNvSpPr>
            <a:spLocks noGrp="1"/>
          </p:cNvSpPr>
          <p:nvPr>
            <p:ph idx="1"/>
          </p:nvPr>
        </p:nvSpPr>
        <p:spPr/>
        <p:txBody>
          <a:bodyPr/>
          <a:lstStyle/>
          <a:p>
            <a:pPr lvl="0"/>
            <a:r>
              <a:rPr lang="en-US" dirty="0"/>
              <a:t>ACTIONABLE: Metrics must demonstrate clear cause and effect to not be vanity metrics and it must be clear what they are truly measuring</a:t>
            </a:r>
          </a:p>
          <a:p>
            <a:pPr lvl="0"/>
            <a:r>
              <a:rPr lang="en-US" dirty="0"/>
              <a:t>ACCESSIBLE: It must be accessible and understandable to visualize what the metrics mean</a:t>
            </a:r>
          </a:p>
          <a:p>
            <a:pPr lvl="0"/>
            <a:r>
              <a:rPr lang="en-US" dirty="0"/>
              <a:t>AUDITABLE: Metrics and reports must be credible to employees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 Testing</a:t>
            </a:r>
          </a:p>
        </p:txBody>
      </p:sp>
      <p:sp>
        <p:nvSpPr>
          <p:cNvPr id="3" name="Content Placeholder"/>
          <p:cNvSpPr>
            <a:spLocks noGrp="1"/>
          </p:cNvSpPr>
          <p:nvPr>
            <p:ph idx="1"/>
          </p:nvPr>
        </p:nvSpPr>
        <p:spPr/>
        <p:txBody>
          <a:bodyPr/>
          <a:lstStyle/>
          <a:p>
            <a:pPr lvl="0"/>
            <a:r>
              <a:rPr lang="en-US" dirty="0"/>
              <a:t>Split testing, also referred to as A/B testing, is a way to compare two versions of a website, email or other product features by testing users’ response to variant A against variant B to determine which is more effective</a:t>
            </a:r>
          </a:p>
          <a:p>
            <a:pPr lvl="0"/>
            <a:r>
              <a:rPr lang="en-US" dirty="0"/>
              <a:t>Cohort analysis divides the user group into smaller units related by common characteristics, which are then observed over time</a:t>
            </a:r>
          </a:p>
          <a:p>
            <a:pPr lvl="0"/>
            <a:r>
              <a:rPr lang="en-US" dirty="0"/>
              <a:t>Funnel analysis constitutes the mapping and analysing of all the events that go into achieving a specific goal such making a sale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a:xfrm>
            <a:off x="838200" y="304165"/>
            <a:ext cx="10515600" cy="1325563"/>
          </a:xfrm>
        </p:spPr>
        <p:txBody>
          <a:bodyPr>
            <a:normAutofit fontScale="90000"/>
          </a:bodyPr>
          <a:lstStyle/>
          <a:p>
            <a:r>
              <a:rPr lang="en-US" dirty="0"/>
              <a:t>Definition and Goal – What is the Lean Startup approach?</a:t>
            </a:r>
            <a:br>
              <a:rPr lang="en-US" dirty="0"/>
            </a:br>
            <a:endParaRPr lang="en-US" dirty="0"/>
          </a:p>
        </p:txBody>
      </p:sp>
      <p:sp>
        <p:nvSpPr>
          <p:cNvPr id="3" name="Content Placeholder"/>
          <p:cNvSpPr>
            <a:spLocks noGrp="1"/>
          </p:cNvSpPr>
          <p:nvPr>
            <p:ph idx="1"/>
          </p:nvPr>
        </p:nvSpPr>
        <p:spPr/>
        <p:txBody>
          <a:bodyPr/>
          <a:lstStyle/>
          <a:p>
            <a:pPr lvl="0"/>
            <a:r>
              <a:rPr lang="en-US" dirty="0"/>
              <a:t>“Start up success can be engineered by following the right process, which means it can be learned, which means it can be taught.” This statement underlines the mission of this course to teach young individuals intrapreneurrship, which is made possible through the Lean Startup method developed by Eric Ries</a:t>
            </a:r>
          </a:p>
          <a:p>
            <a:pPr lvl="0"/>
            <a:r>
              <a:rPr lang="en-US" dirty="0"/>
              <a:t>It constitutes a scientific approach aimed at creating a sustainable business model by validating business-hypotheses through experimentation, thereby shortening the product development cycle and the risk of business failure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Innovation Accounting</a:t>
            </a:r>
          </a:p>
        </p:txBody>
      </p:sp>
      <p:sp>
        <p:nvSpPr>
          <p:cNvPr id="3" name="Content Placeholder"/>
          <p:cNvSpPr>
            <a:spLocks noGrp="1"/>
          </p:cNvSpPr>
          <p:nvPr>
            <p:ph idx="1"/>
          </p:nvPr>
        </p:nvSpPr>
        <p:spPr>
          <a:xfrm>
            <a:off x="838200" y="2298065"/>
            <a:ext cx="10515600" cy="4351338"/>
          </a:xfrm>
        </p:spPr>
        <p:txBody>
          <a:bodyPr/>
          <a:lstStyle/>
          <a:p>
            <a:pPr lvl="0"/>
            <a:r>
              <a:rPr lang="en-US" dirty="0"/>
              <a:t>Innovation accounting is a way to evaluate progress when all the metrics typically used in an established company are effectively zero by employing actionable metrics and continuous testing instead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Three learning milestones</a:t>
            </a:r>
          </a:p>
        </p:txBody>
      </p:sp>
      <p:sp>
        <p:nvSpPr>
          <p:cNvPr id="3" name="Content Placeholder"/>
          <p:cNvSpPr>
            <a:spLocks noGrp="1"/>
          </p:cNvSpPr>
          <p:nvPr>
            <p:ph idx="1"/>
          </p:nvPr>
        </p:nvSpPr>
        <p:spPr/>
        <p:txBody>
          <a:bodyPr/>
          <a:lstStyle/>
          <a:p>
            <a:pPr lvl="0"/>
            <a:r>
              <a:rPr lang="en-US" dirty="0"/>
              <a:t>Use a minimum viable product to collect real data on the current state of the company to establish a baseline</a:t>
            </a:r>
          </a:p>
          <a:p>
            <a:pPr lvl="0"/>
            <a:r>
              <a:rPr lang="en-US" dirty="0"/>
              <a:t>Must attempt to tune the engine from the baseline toward the ideal through continuous improvement and iteration</a:t>
            </a:r>
          </a:p>
          <a:p>
            <a:pPr lvl="0"/>
            <a:r>
              <a:rPr lang="en-US" dirty="0"/>
              <a:t>Pivot or Persevere - if you are not moving the target customers, you are not making any progress and it is time to pivot!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a:xfrm>
            <a:off x="838200" y="700405"/>
            <a:ext cx="10515600" cy="1325563"/>
          </a:xfrm>
        </p:spPr>
        <p:txBody>
          <a:bodyPr>
            <a:normAutofit fontScale="90000"/>
          </a:bodyPr>
          <a:lstStyle/>
          <a:p>
            <a:r>
              <a:rPr lang="en-US" dirty="0"/>
              <a:t>Tools and templates for innovation accounting</a:t>
            </a:r>
            <a:br>
              <a:rPr lang="en-US" dirty="0"/>
            </a:br>
            <a:br>
              <a:rPr lang="en-US" dirty="0"/>
            </a:br>
            <a:endParaRPr lang="en-US" dirty="0"/>
          </a:p>
        </p:txBody>
      </p:sp>
      <p:sp>
        <p:nvSpPr>
          <p:cNvPr id="3" name="Content Placeholder"/>
          <p:cNvSpPr>
            <a:spLocks noGrp="1"/>
          </p:cNvSpPr>
          <p:nvPr>
            <p:ph idx="1"/>
          </p:nvPr>
        </p:nvSpPr>
        <p:spPr>
          <a:xfrm>
            <a:off x="731520" y="2506662"/>
            <a:ext cx="10515600" cy="4351338"/>
          </a:xfrm>
        </p:spPr>
        <p:txBody>
          <a:bodyPr/>
          <a:lstStyle/>
          <a:p>
            <a:pPr lvl="0"/>
            <a:r>
              <a:rPr lang="en-US" dirty="0"/>
              <a:t>Dashboards</a:t>
            </a:r>
          </a:p>
          <a:p>
            <a:pPr lvl="0"/>
            <a:r>
              <a:rPr lang="en-US" dirty="0"/>
              <a:t>Growth Machine</a:t>
            </a:r>
          </a:p>
          <a:p>
            <a:pPr lvl="0"/>
            <a:r>
              <a:rPr lang="en-US" dirty="0"/>
              <a:t>Kanban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Catalogue of Pivots</a:t>
            </a:r>
          </a:p>
        </p:txBody>
      </p:sp>
      <p:sp>
        <p:nvSpPr>
          <p:cNvPr id="3" name="Content Placeholder"/>
          <p:cNvSpPr>
            <a:spLocks noGrp="1"/>
          </p:cNvSpPr>
          <p:nvPr>
            <p:ph idx="1"/>
          </p:nvPr>
        </p:nvSpPr>
        <p:spPr/>
        <p:txBody>
          <a:bodyPr>
            <a:normAutofit fontScale="85000" lnSpcReduction="20000"/>
          </a:bodyPr>
          <a:lstStyle/>
          <a:p>
            <a:pPr lvl="0"/>
            <a:r>
              <a:rPr lang="en-US" dirty="0"/>
              <a:t>Zoom-in pivot - A single feature of the initial product becomes the whole product</a:t>
            </a:r>
          </a:p>
          <a:p>
            <a:pPr lvl="0"/>
            <a:r>
              <a:rPr lang="en-US" dirty="0"/>
              <a:t>Zoom-out pivot - The whole product becomes a single feature of an expanded product or service</a:t>
            </a:r>
          </a:p>
          <a:p>
            <a:pPr lvl="0"/>
            <a:r>
              <a:rPr lang="en-US" dirty="0"/>
              <a:t>Customer Segment Pivot - The product remains the same but is now targeted to a different customer group</a:t>
            </a:r>
          </a:p>
          <a:p>
            <a:pPr lvl="0"/>
            <a:r>
              <a:rPr lang="en-US" dirty="0"/>
              <a:t>Customer Need Pivot - Experimentation revealed that a different need is to be solved potentially requiring a completely new product and strategy</a:t>
            </a:r>
          </a:p>
          <a:p>
            <a:pPr lvl="0"/>
            <a:r>
              <a:rPr lang="en-US" dirty="0"/>
              <a:t>Platform pivot - A change from offering an application towards a platform or vice versa</a:t>
            </a:r>
          </a:p>
          <a:p>
            <a:pPr lvl="0"/>
            <a:r>
              <a:rPr lang="en-US" dirty="0"/>
              <a:t>Business Architecture Pivot - A change of architecture, for example from complex system mode targeting B2B towards a mass market on a volume operations model</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Catalogue of Pivots</a:t>
            </a:r>
          </a:p>
        </p:txBody>
      </p:sp>
      <p:sp>
        <p:nvSpPr>
          <p:cNvPr id="3" name="Content Placeholder"/>
          <p:cNvSpPr>
            <a:spLocks noGrp="1"/>
          </p:cNvSpPr>
          <p:nvPr>
            <p:ph idx="1"/>
          </p:nvPr>
        </p:nvSpPr>
        <p:spPr/>
        <p:txBody>
          <a:bodyPr>
            <a:normAutofit fontScale="92500"/>
          </a:bodyPr>
          <a:lstStyle/>
          <a:p>
            <a:pPr lvl="0"/>
            <a:r>
              <a:rPr lang="en-US" dirty="0"/>
              <a:t>Value Capture Pivot - Change of monetization or revenue model, which can have far reaching on the business, product and strategy</a:t>
            </a:r>
          </a:p>
          <a:p>
            <a:pPr lvl="0"/>
            <a:r>
              <a:rPr lang="en-US" dirty="0"/>
              <a:t>Engine of growth pivot - Switch from one growth engine to another</a:t>
            </a:r>
          </a:p>
          <a:p>
            <a:pPr lvl="0"/>
            <a:r>
              <a:rPr lang="en-US" dirty="0"/>
              <a:t>Channel pivot - Delivering the same solution more effectively through a different sales channel</a:t>
            </a:r>
          </a:p>
          <a:p>
            <a:pPr lvl="0"/>
            <a:r>
              <a:rPr lang="en-US" dirty="0"/>
              <a:t>Technology pivot - Delivering the same solution with the use of a different technology</a:t>
            </a:r>
          </a:p>
          <a:p>
            <a:pPr lvl="0"/>
            <a:r>
              <a:rPr lang="en-US" dirty="0"/>
              <a:t>→ Example Platform &amp; Customer needs pivot: Youtube’s beginning was a dating site, where users could upload videos of themselves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Catalogue of Pivots</a:t>
            </a:r>
          </a:p>
        </p:txBody>
      </p:sp>
      <p:sp>
        <p:nvSpPr>
          <p:cNvPr id="3" name="Content Placeholder"/>
          <p:cNvSpPr>
            <a:spLocks noGrp="1"/>
          </p:cNvSpPr>
          <p:nvPr>
            <p:ph idx="1"/>
          </p:nvPr>
        </p:nvSpPr>
        <p:spPr/>
        <p:txBody>
          <a:bodyPr/>
          <a:lstStyle/>
          <a:p>
            <a:pPr lvl="0"/>
            <a:r>
              <a:rPr lang="en-US" dirty="0"/>
              <a:t>The power of Small Batch sizeWorking in small batches means that each step in the manufacturing of a product delivers fewer rather than more output at a time, so that the produce of one step can move faster to the next step</a:t>
            </a:r>
          </a:p>
          <a:p>
            <a:pPr lvl="1"/>
            <a:r>
              <a:rPr lang="en-US" dirty="0"/>
              <a:t>it shortens the cycle time and enhances control</a:t>
            </a:r>
          </a:p>
          <a:p>
            <a:pPr lvl="1"/>
            <a:r>
              <a:rPr lang="en-US" dirty="0"/>
              <a:t>it allows adjustment for mistakes in time</a:t>
            </a:r>
          </a:p>
          <a:p>
            <a:pPr lvl="1"/>
            <a:r>
              <a:rPr lang="en-US" dirty="0"/>
              <a:t>performance of the system is more relevant than individual performance</a:t>
            </a:r>
          </a:p>
          <a:p>
            <a:pPr lvl="1"/>
            <a:r>
              <a:rPr lang="en-US" dirty="0"/>
              <a:t>it allows fast adjustment for changing customer needs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The Wisdom Five Whys</a:t>
            </a:r>
          </a:p>
        </p:txBody>
      </p:sp>
      <p:sp>
        <p:nvSpPr>
          <p:cNvPr id="3" name="Content Placeholder"/>
          <p:cNvSpPr>
            <a:spLocks noGrp="1"/>
          </p:cNvSpPr>
          <p:nvPr>
            <p:ph idx="1"/>
          </p:nvPr>
        </p:nvSpPr>
        <p:spPr/>
        <p:txBody>
          <a:bodyPr/>
          <a:lstStyle/>
          <a:p>
            <a:pPr lvl="0"/>
            <a:r>
              <a:rPr lang="en-US" dirty="0"/>
              <a:t>This technique can help determine the nature of a problem as well as it’s solution</a:t>
            </a:r>
          </a:p>
          <a:p>
            <a:pPr lvl="0"/>
            <a:r>
              <a:rPr lang="en-US" dirty="0"/>
              <a:t>It involves asking why a certain problem occurred 5 times in an iterative way which constitutes a fast method in finding the root cause</a:t>
            </a:r>
          </a:p>
          <a:p>
            <a:pPr lvl="0"/>
            <a:r>
              <a:rPr lang="en-US" dirty="0"/>
              <a:t>The 5 whys was originally developed by Sakichi Toyoda -and it is part of the problem-solving training for the Toyota Production System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a:xfrm>
            <a:off x="838200" y="654685"/>
            <a:ext cx="10515600" cy="1325563"/>
          </a:xfrm>
        </p:spPr>
        <p:txBody>
          <a:bodyPr>
            <a:normAutofit fontScale="90000"/>
          </a:bodyPr>
          <a:lstStyle/>
          <a:p>
            <a:r>
              <a:rPr lang="en-US" dirty="0"/>
              <a:t>Definition and Goal – What is the Lean Startup approach?</a:t>
            </a:r>
            <a:br>
              <a:rPr lang="en-US" dirty="0"/>
            </a:br>
            <a:br>
              <a:rPr lang="en-US" dirty="0"/>
            </a:br>
            <a:endParaRPr lang="en-US" dirty="0"/>
          </a:p>
        </p:txBody>
      </p:sp>
      <p:sp>
        <p:nvSpPr>
          <p:cNvPr id="3" name="Content Placeholder"/>
          <p:cNvSpPr>
            <a:spLocks noGrp="1"/>
          </p:cNvSpPr>
          <p:nvPr>
            <p:ph idx="1"/>
          </p:nvPr>
        </p:nvSpPr>
        <p:spPr>
          <a:xfrm>
            <a:off x="655320" y="2506662"/>
            <a:ext cx="10515600" cy="4351338"/>
          </a:xfrm>
        </p:spPr>
        <p:txBody>
          <a:bodyPr/>
          <a:lstStyle/>
          <a:p>
            <a:pPr lvl="0"/>
            <a:r>
              <a:rPr lang="en-US" dirty="0"/>
              <a:t>In the words of Eric Ries , the“Lean Startup provides a scientific approach to creating and managing startups and get a desired product to customers' hands faster.”  The approach eliminates wasteful practices during the initial phase of a new venture, which enables a higher chance of long-term success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normAutofit fontScale="90000"/>
          </a:bodyPr>
          <a:lstStyle/>
          <a:p>
            <a:r>
              <a:rPr lang="en-US" dirty="0"/>
              <a:t>Background – How did the methodology cone to be?</a:t>
            </a:r>
            <a:br>
              <a:rPr lang="en-US" dirty="0"/>
            </a:br>
            <a:endParaRPr lang="en-US" dirty="0"/>
          </a:p>
        </p:txBody>
      </p:sp>
      <p:sp>
        <p:nvSpPr>
          <p:cNvPr id="3" name="Content Placeholder"/>
          <p:cNvSpPr>
            <a:spLocks noGrp="1"/>
          </p:cNvSpPr>
          <p:nvPr>
            <p:ph idx="1"/>
          </p:nvPr>
        </p:nvSpPr>
        <p:spPr/>
        <p:txBody>
          <a:bodyPr/>
          <a:lstStyle/>
          <a:p>
            <a:pPr lvl="0"/>
            <a:r>
              <a:rPr lang="en-US" dirty="0"/>
              <a:t>Eric Ries developed the Lean Startup method through his experience in his own startup IMVU</a:t>
            </a:r>
          </a:p>
          <a:p>
            <a:pPr lvl="0"/>
            <a:r>
              <a:rPr lang="en-US" dirty="0"/>
              <a:t>IMVU’s services enable users to meet new people online with the help of 3D avatars</a:t>
            </a:r>
          </a:p>
          <a:p>
            <a:pPr lvl="0"/>
            <a:r>
              <a:rPr lang="en-US" dirty="0"/>
              <a:t>Initially the avatar feature was intended to be an add-on to known messenger applications, but through experimentation and customer feedback Eric and his team learned that IMVU users were more interested in meeting new people through the avatar platform instead of interacting with their existing friends through the avatar platform</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a:xfrm>
            <a:off x="426720" y="334645"/>
            <a:ext cx="10515600" cy="1325563"/>
          </a:xfrm>
        </p:spPr>
        <p:txBody>
          <a:bodyPr/>
          <a:lstStyle/>
          <a:p>
            <a:r>
              <a:rPr lang="en-US" dirty="0"/>
              <a:t>The Pillars of the Lean Startup Approach</a:t>
            </a:r>
          </a:p>
        </p:txBody>
      </p:sp>
      <p:sp>
        <p:nvSpPr>
          <p:cNvPr id="3" name="Content Placeholder"/>
          <p:cNvSpPr>
            <a:spLocks noGrp="1"/>
          </p:cNvSpPr>
          <p:nvPr>
            <p:ph idx="1"/>
          </p:nvPr>
        </p:nvSpPr>
        <p:spPr/>
        <p:txBody>
          <a:bodyPr>
            <a:normAutofit lnSpcReduction="10000"/>
          </a:bodyPr>
          <a:lstStyle/>
          <a:p>
            <a:pPr lvl="0"/>
            <a:r>
              <a:rPr lang="en-US" dirty="0"/>
              <a:t>Design Thinking</a:t>
            </a:r>
          </a:p>
          <a:p>
            <a:pPr lvl="0"/>
            <a:r>
              <a:rPr lang="en-US" dirty="0"/>
              <a:t>Product Development refers to the stages involved in the creation of a product from identification of a market need, over conception and design, to release</a:t>
            </a:r>
          </a:p>
          <a:p>
            <a:pPr lvl="0"/>
            <a:r>
              <a:rPr lang="en-US" dirty="0"/>
              <a:t>Agile Development stems from software development and favours adaptive planning, frequent delivery, self-organisation and continuous improvement, encouraging flexible responses to change</a:t>
            </a:r>
          </a:p>
          <a:p>
            <a:pPr lvl="0"/>
            <a:r>
              <a:rPr lang="en-US" dirty="0"/>
              <a:t>Management refers to the functional management of an organisation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a:xfrm>
            <a:off x="365760" y="227965"/>
            <a:ext cx="10515600" cy="1325563"/>
          </a:xfrm>
        </p:spPr>
        <p:txBody>
          <a:bodyPr/>
          <a:lstStyle/>
          <a:p>
            <a:r>
              <a:rPr lang="en-US" dirty="0"/>
              <a:t>The Pillars of the Lean Startup Approach</a:t>
            </a:r>
          </a:p>
        </p:txBody>
      </p:sp>
      <p:sp>
        <p:nvSpPr>
          <p:cNvPr id="3" name="Content Placeholder"/>
          <p:cNvSpPr>
            <a:spLocks noGrp="1"/>
          </p:cNvSpPr>
          <p:nvPr>
            <p:ph idx="1"/>
          </p:nvPr>
        </p:nvSpPr>
        <p:spPr/>
        <p:txBody>
          <a:bodyPr>
            <a:normAutofit fontScale="92500" lnSpcReduction="20000"/>
          </a:bodyPr>
          <a:lstStyle/>
          <a:p>
            <a:pPr lvl="0"/>
            <a:r>
              <a:rPr lang="en-US" dirty="0"/>
              <a:t>Customer Development - Steve Blank lays out the importance of gaining customer insights to validate the business hypotheses of a new venture and find a business model that works</a:t>
            </a:r>
          </a:p>
          <a:p>
            <a:pPr lvl="1"/>
            <a:r>
              <a:rPr lang="en-US" dirty="0"/>
              <a:t>Customer Discovery = Hypothesis → Test “Problem Hypothesis” → Test “Product Hypothesis” → Verify</a:t>
            </a:r>
          </a:p>
          <a:p>
            <a:pPr lvl="1"/>
            <a:r>
              <a:rPr lang="en-US" dirty="0"/>
              <a:t>Customer Validation = Get ready to sell → sell to “Earlyvangelists” → Develop positioning → Verify</a:t>
            </a:r>
          </a:p>
          <a:p>
            <a:pPr lvl="1"/>
            <a:r>
              <a:rPr lang="en-US" dirty="0"/>
              <a:t>Customer Creation = Get Ready → Position → Launch → Create Demand</a:t>
            </a:r>
          </a:p>
          <a:p>
            <a:pPr lvl="1"/>
            <a:r>
              <a:rPr lang="en-US" dirty="0"/>
              <a:t>Company Building = Mainstream customers → management/culture → Functional departments → Fast Response Det’s</a:t>
            </a:r>
          </a:p>
          <a:p>
            <a:pPr lvl="0"/>
            <a:r>
              <a:rPr lang="en-US" dirty="0"/>
              <a:t>Lean Manufacturing is geared to deliver quality and focuses on customer satisfaction, while cutting costs by reducing all non-value adding steps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normAutofit fontScale="90000"/>
          </a:bodyPr>
          <a:lstStyle/>
          <a:p>
            <a:r>
              <a:rPr lang="en-US" dirty="0"/>
              <a:t>THE FIVE PRINCIPLES OF THE LEAN STARTUP</a:t>
            </a:r>
            <a:br>
              <a:rPr lang="en-US" dirty="0"/>
            </a:br>
            <a:endParaRPr lang="en-US" dirty="0"/>
          </a:p>
        </p:txBody>
      </p:sp>
      <p:sp>
        <p:nvSpPr>
          <p:cNvPr id="3" name="Content Placeholder"/>
          <p:cNvSpPr>
            <a:spLocks noGrp="1"/>
          </p:cNvSpPr>
          <p:nvPr>
            <p:ph idx="1"/>
          </p:nvPr>
        </p:nvSpPr>
        <p:spPr/>
        <p:txBody>
          <a:bodyPr/>
          <a:lstStyle/>
          <a:p>
            <a:pPr lvl="0"/>
            <a:r>
              <a:rPr lang="en-US" dirty="0"/>
              <a:t>Entrepreneurs are everywhere</a:t>
            </a:r>
          </a:p>
          <a:p>
            <a:pPr lvl="0"/>
            <a:r>
              <a:rPr lang="en-US" dirty="0"/>
              <a:t>Entrepreneurship is management</a:t>
            </a:r>
          </a:p>
          <a:p>
            <a:pPr lvl="0"/>
            <a:r>
              <a:rPr lang="en-US" dirty="0"/>
              <a:t>Validated learning</a:t>
            </a:r>
          </a:p>
          <a:p>
            <a:pPr lvl="0"/>
            <a:r>
              <a:rPr lang="en-US" dirty="0"/>
              <a:t>Build-Measure-Learn</a:t>
            </a:r>
          </a:p>
          <a:p>
            <a:pPr lvl="0"/>
            <a:r>
              <a:rPr lang="en-US" dirty="0"/>
              <a:t>Innovation Accounting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Entrepreneurs are everywhere</a:t>
            </a:r>
          </a:p>
        </p:txBody>
      </p:sp>
      <p:sp>
        <p:nvSpPr>
          <p:cNvPr id="3" name="Content Placeholder"/>
          <p:cNvSpPr>
            <a:spLocks noGrp="1"/>
          </p:cNvSpPr>
          <p:nvPr>
            <p:ph idx="1"/>
          </p:nvPr>
        </p:nvSpPr>
        <p:spPr>
          <a:xfrm>
            <a:off x="716280" y="2724785"/>
            <a:ext cx="10515600" cy="4351338"/>
          </a:xfrm>
        </p:spPr>
        <p:txBody>
          <a:bodyPr/>
          <a:lstStyle/>
          <a:p>
            <a:pPr lvl="0"/>
            <a:r>
              <a:rPr lang="en-US" dirty="0"/>
              <a:t>Christo and Jeanne-Claude are known for their large-scale installation art, covering monuments such as the Reichstag in Germany and Pont Neuf in Paris as well as natural formations in fabric</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Entrepreneurship is management</a:t>
            </a:r>
          </a:p>
        </p:txBody>
      </p:sp>
      <p:sp>
        <p:nvSpPr>
          <p:cNvPr id="3" name="Content Placeholder"/>
          <p:cNvSpPr>
            <a:spLocks noGrp="1"/>
          </p:cNvSpPr>
          <p:nvPr>
            <p:ph idx="1"/>
          </p:nvPr>
        </p:nvSpPr>
        <p:spPr/>
        <p:txBody>
          <a:bodyPr>
            <a:normAutofit fontScale="92500"/>
          </a:bodyPr>
          <a:lstStyle/>
          <a:p>
            <a:pPr lvl="0"/>
            <a:r>
              <a:rPr lang="en-US" dirty="0"/>
              <a:t>Setting Learning Milestones</a:t>
            </a:r>
          </a:p>
          <a:p>
            <a:pPr lvl="0"/>
            <a:r>
              <a:rPr lang="en-US" dirty="0"/>
              <a:t>Management of teams and tasks including definition of competencies and roles</a:t>
            </a:r>
          </a:p>
          <a:p>
            <a:pPr lvl="0"/>
            <a:r>
              <a:rPr lang="en-US" dirty="0"/>
              <a:t>Agile management and independent development authority - leverage to experiment and open to new ideas for example SCRUM or KANBAN</a:t>
            </a:r>
          </a:p>
          <a:p>
            <a:pPr lvl="0"/>
            <a:r>
              <a:rPr lang="en-US" dirty="0"/>
              <a:t>Project time management: Gantt chart, Kanban, Microsoft Project</a:t>
            </a:r>
          </a:p>
          <a:p>
            <a:pPr lvl="0"/>
            <a:r>
              <a:rPr lang="en-US" dirty="0"/>
              <a:t>Communication: Slack, Flock, Google Hangouts, Microsoft teams</a:t>
            </a:r>
          </a:p>
          <a:p>
            <a:pPr lvl="0"/>
            <a:r>
              <a:rPr lang="en-US" dirty="0"/>
              <a:t>Task management: Trello, Asana, Podio, Basecamp</a:t>
            </a: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1822</Words>
  <Application>Microsoft Office PowerPoint</Application>
  <PresentationFormat>Widescreen</PresentationFormat>
  <Paragraphs>114</Paragraphs>
  <Slides>26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26</vt:i4>
      </vt:variant>
    </vt:vector>
  </HeadingPairs>
  <TitlesOfParts>
    <vt:vector size="29" baseType="lpstr">
      <vt:lpstr>Arial</vt:lpstr>
      <vt:lpstr>Calibri</vt:lpstr>
      <vt:lpstr>Office Theme</vt:lpstr>
      <vt:lpstr>VALIDATION PHASE: THE LEAN STARTUP METHODOLOGY</vt:lpstr>
      <vt:lpstr>Definition and Goal – What is the Lean Startup approach? </vt:lpstr>
      <vt:lpstr>Definition and Goal – What is the Lean Startup approach?  </vt:lpstr>
      <vt:lpstr>Background – How did the methodology cone to be? </vt:lpstr>
      <vt:lpstr>The Pillars of the Lean Startup Approach</vt:lpstr>
      <vt:lpstr>The Pillars of the Lean Startup Approach</vt:lpstr>
      <vt:lpstr>THE FIVE PRINCIPLES OF THE LEAN STARTUP </vt:lpstr>
      <vt:lpstr>Entrepreneurs are everywhere</vt:lpstr>
      <vt:lpstr>Entrepreneurship is management</vt:lpstr>
      <vt:lpstr>Validated Learning</vt:lpstr>
      <vt:lpstr>BUILD-MEASURE-LEARN</vt:lpstr>
      <vt:lpstr>BUILD-MEASURE-LEARN</vt:lpstr>
      <vt:lpstr>Example MVP// Zappos</vt:lpstr>
      <vt:lpstr>Catalogue of MVPs</vt:lpstr>
      <vt:lpstr>Catalogue of MVPs</vt:lpstr>
      <vt:lpstr>Catalogue of MVPs</vt:lpstr>
      <vt:lpstr>Catalogue of MVPs</vt:lpstr>
      <vt:lpstr>Catalogue of MVPs</vt:lpstr>
      <vt:lpstr> Testing</vt:lpstr>
      <vt:lpstr>Innovation Accounting</vt:lpstr>
      <vt:lpstr>Three learning milestones</vt:lpstr>
      <vt:lpstr>Tools and templates for innovation accounting  </vt:lpstr>
      <vt:lpstr>Catalogue of Pivots</vt:lpstr>
      <vt:lpstr>Catalogue of Pivots</vt:lpstr>
      <vt:lpstr>Catalogue of Pivots</vt:lpstr>
      <vt:lpstr>The Wisdom Five Whys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VALIDATION PHASE: THE LEAN STARTUP METHODOLOGY</dc:title>
  <dc:creator>Tulip Gonsalves</dc:creator>
  <cp:lastModifiedBy>Dan Jianu</cp:lastModifiedBy>
  <cp:revision>3</cp:revision>
  <dcterms:created xsi:type="dcterms:W3CDTF">2023-08-28T15:06:23Z</dcterms:created>
  <dcterms:modified xsi:type="dcterms:W3CDTF">2024-01-23T13:28:23Z</dcterms:modified>
</cp:coreProperties>
</file>