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58" r:id="rId4"/>
    <p:sldId id="259" r:id="rId5"/>
    <p:sldId id="260" r:id="rId6"/>
    <p:sldId id="267" r:id="rId7"/>
    <p:sldId id="266" r:id="rId8"/>
    <p:sldId id="269" r:id="rId9"/>
    <p:sldId id="268" r:id="rId10"/>
    <p:sldId id="265" r:id="rId11"/>
    <p:sldId id="264" r:id="rId12"/>
    <p:sldId id="270" r:id="rId13"/>
    <p:sldId id="271" r:id="rId14"/>
    <p:sldId id="272" r:id="rId15"/>
    <p:sldId id="276" r:id="rId16"/>
    <p:sldId id="275" r:id="rId17"/>
    <p:sldId id="274" r:id="rId18"/>
    <p:sldId id="273" r:id="rId19"/>
    <p:sldId id="277" r:id="rId20"/>
    <p:sldId id="263" r:id="rId21"/>
    <p:sldId id="262" r:id="rId22"/>
    <p:sldId id="261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3OZGJaLxendpBMjP6BcA0aNvp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922d16a8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7922d16a8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224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922d16a8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7922d16a8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478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922d16a8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7922d16a8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4061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922d16a8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7922d16a8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42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922d16a8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7922d16a8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2915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922d16a8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7922d16a8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8490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922d16a8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7922d16a8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997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922d16a8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7922d16a8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307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922d16a8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7922d16a8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305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922d16a8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7922d16a8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56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922d16a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7922d16a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922d16a8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7922d16a8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4742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922d16a8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7922d16a8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089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922d16a8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7922d16a8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922d16a8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7922d16a8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922d16a8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7922d16a8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615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922d16a8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7922d16a8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302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922d16a8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7922d16a8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54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922d16a8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7922d16a8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5767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922d16a8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7922d16a8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242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3685" y="5335844"/>
            <a:ext cx="2141777" cy="88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7433" y="5046675"/>
            <a:ext cx="3086367" cy="9373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3"/>
          <p:cNvCxnSpPr/>
          <p:nvPr/>
        </p:nvCxnSpPr>
        <p:spPr>
          <a:xfrm>
            <a:off x="1180684" y="3533533"/>
            <a:ext cx="9830632" cy="0"/>
          </a:xfrm>
          <a:prstGeom prst="straightConnector1">
            <a:avLst/>
          </a:prstGeom>
          <a:noFill/>
          <a:ln w="76200" cap="flat" cmpd="sng">
            <a:solidFill>
              <a:srgbClr val="F0EA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12BCBAB-A6C9-5745-065A-03CA4DB149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18264" y="5384063"/>
            <a:ext cx="3086367" cy="8371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838200" y="1414220"/>
            <a:ext cx="9830632" cy="0"/>
          </a:xfrm>
          <a:prstGeom prst="straightConnector1">
            <a:avLst/>
          </a:prstGeom>
          <a:noFill/>
          <a:ln w="76200" cap="flat" cmpd="sng">
            <a:solidFill>
              <a:srgbClr val="F0EA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3" name="Google Shape;33;p6"/>
          <p:cNvCxnSpPr/>
          <p:nvPr/>
        </p:nvCxnSpPr>
        <p:spPr>
          <a:xfrm>
            <a:off x="942559" y="1404695"/>
            <a:ext cx="9830632" cy="0"/>
          </a:xfrm>
          <a:prstGeom prst="straightConnector1">
            <a:avLst/>
          </a:prstGeom>
          <a:noFill/>
          <a:ln w="76200" cap="flat" cmpd="sng">
            <a:solidFill>
              <a:srgbClr val="F0EA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5" name="Google Shape;45;p8"/>
          <p:cNvCxnSpPr/>
          <p:nvPr/>
        </p:nvCxnSpPr>
        <p:spPr>
          <a:xfrm>
            <a:off x="838200" y="1395170"/>
            <a:ext cx="9830632" cy="0"/>
          </a:xfrm>
          <a:prstGeom prst="straightConnector1">
            <a:avLst/>
          </a:prstGeom>
          <a:noFill/>
          <a:ln w="76200" cap="flat" cmpd="sng">
            <a:solidFill>
              <a:srgbClr val="F0EA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3" name="Google Shape;53;p10"/>
          <p:cNvCxnSpPr/>
          <p:nvPr/>
        </p:nvCxnSpPr>
        <p:spPr>
          <a:xfrm>
            <a:off x="875884" y="2057400"/>
            <a:ext cx="3591341" cy="0"/>
          </a:xfrm>
          <a:prstGeom prst="straightConnector1">
            <a:avLst/>
          </a:prstGeom>
          <a:noFill/>
          <a:ln w="76200" cap="flat" cmpd="sng">
            <a:solidFill>
              <a:srgbClr val="F0EA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9" name="Google Shape;59;p11"/>
          <p:cNvCxnSpPr/>
          <p:nvPr/>
        </p:nvCxnSpPr>
        <p:spPr>
          <a:xfrm>
            <a:off x="838200" y="2057400"/>
            <a:ext cx="3933825" cy="0"/>
          </a:xfrm>
          <a:prstGeom prst="straightConnector1">
            <a:avLst/>
          </a:prstGeom>
          <a:noFill/>
          <a:ln w="76200" cap="flat" cmpd="sng">
            <a:solidFill>
              <a:srgbClr val="F0EA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64" name="Google Shape;64;p12"/>
          <p:cNvCxnSpPr/>
          <p:nvPr/>
        </p:nvCxnSpPr>
        <p:spPr>
          <a:xfrm>
            <a:off x="838200" y="1404695"/>
            <a:ext cx="9830632" cy="0"/>
          </a:xfrm>
          <a:prstGeom prst="straightConnector1">
            <a:avLst/>
          </a:prstGeom>
          <a:noFill/>
          <a:ln w="76200" cap="flat" cmpd="sng">
            <a:solidFill>
              <a:srgbClr val="F0EA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69" name="Google Shape;69;p13"/>
          <p:cNvCxnSpPr/>
          <p:nvPr/>
        </p:nvCxnSpPr>
        <p:spPr>
          <a:xfrm>
            <a:off x="9286875" y="365125"/>
            <a:ext cx="0" cy="5811838"/>
          </a:xfrm>
          <a:prstGeom prst="straightConnector1">
            <a:avLst/>
          </a:prstGeom>
          <a:noFill/>
          <a:ln w="76200" cap="flat" cmpd="sng">
            <a:solidFill>
              <a:srgbClr val="F0EA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3399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830757" y="33578"/>
            <a:ext cx="1294917" cy="129491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dacity.com/course/rapid-prototyping--ud723" TargetMode="External"/><Relationship Id="rId3" Type="http://schemas.openxmlformats.org/officeDocument/2006/relationships/hyperlink" Target="https://startup.google.com/" TargetMode="External"/><Relationship Id="rId7" Type="http://schemas.openxmlformats.org/officeDocument/2006/relationships/hyperlink" Target="https://startup.google.com/best-practices/design-and-tes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tartuplessonslearned.com/2009/08/minimum-viable-product-guide.html" TargetMode="External"/><Relationship Id="rId11" Type="http://schemas.openxmlformats.org/officeDocument/2006/relationships/hyperlink" Target="https://www.ideou.com/blogs/inspiration/innovation-accounting-what-it-is-and-how-to-get-started" TargetMode="External"/><Relationship Id="rId5" Type="http://schemas.openxmlformats.org/officeDocument/2006/relationships/hyperlink" Target="https://www.youtube.com/watch?v=F-5Iyj9A1MU" TargetMode="External"/><Relationship Id="rId10" Type="http://schemas.openxmlformats.org/officeDocument/2006/relationships/hyperlink" Target="https://leanstartup.co/blog/" TargetMode="External"/><Relationship Id="rId4" Type="http://schemas.openxmlformats.org/officeDocument/2006/relationships/hyperlink" Target="https://steveblank.com/category/2-minute-lessons/page/2/" TargetMode="External"/><Relationship Id="rId9" Type="http://schemas.openxmlformats.org/officeDocument/2006/relationships/hyperlink" Target="https://hbr.org/2013/05/why-the-lean-start-up-changes-everyth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xmlns:a="http://schemas.openxmlformats.org/drawingml/2006/main"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6000"/>
              <a:buFont typeface="Arial"/>
              <a:buNone/>
            </a:pPr>
            <a:r xmlns:a="http://schemas.openxmlformats.org/drawingml/2006/main">
              <a:rPr lang="uk" dirty="0"/>
              <a:t>Маркетинг</a:t>
            </a:r>
            <a:endParaRPr xmlns:a="http://schemas.openxmlformats.org/drawingml/2006/main" dirty="0"/>
          </a:p>
        </p:txBody>
      </p:sp>
      <p:sp>
        <p:nvSpPr>
          <p:cNvPr id="75" name="Google Shape;7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xmlns:a="http://schemas.openxmlformats.org/drawingml/2006/main"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400"/>
              <a:buNone/>
            </a:pPr>
            <a:r xmlns:a="http://schemas.openxmlformats.org/drawingml/2006/main">
              <a:rPr lang="uk" dirty="0"/>
              <a:t>Модуль методології Lean Startup</a:t>
            </a:r>
            <a:endParaRPr xmlns:a="http://schemas.openxmlformats.org/drawingml/2006/ma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922d16a82_0_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dirty="0"/>
              <a:t>3. Перевірене навчання</a:t>
            </a:r>
            <a:endParaRPr xmlns:a="http://schemas.openxmlformats.org/drawingml/2006/ma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D1355C-70A0-E83B-DB4D-31A162F37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38" y="1838693"/>
            <a:ext cx="11022523" cy="4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64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922d16a82_0_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dirty="0"/>
              <a:t>4. Будуйте-Вимірюйте-Вчіться</a:t>
            </a:r>
            <a:endParaRPr xmlns:a="http://schemas.openxmlformats.org/drawingml/2006/main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4FC169-3E1A-9B5E-D9F7-CD6ECA9B7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947" y="2117109"/>
            <a:ext cx="4993057" cy="41822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A63AED1-24C3-6904-808D-9711E6FA54C5}"/>
              </a:ext>
            </a:extLst>
          </p:cNvPr>
          <p:cNvSpPr txBox="1"/>
          <p:nvPr/>
        </p:nvSpPr>
        <p:spPr>
          <a:xfrm>
            <a:off x="6437583" y="5178570"/>
            <a:ext cx="124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uk" b="1" dirty="0">
                <a:solidFill>
                  <a:schemeClr val="bg1"/>
                </a:solidFill>
              </a:rPr>
              <a:t>ДАНІ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E9F32DB-FB57-88CE-C992-686E3429B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931" y="5041890"/>
            <a:ext cx="1243692" cy="1012024"/>
          </a:xfrm>
          <a:prstGeom prst="rect">
            <a:avLst/>
          </a:prstGeom>
        </p:spPr>
      </p:pic>
      <p:sp>
        <p:nvSpPr>
          <p:cNvPr id="21" name="Arrow: Striped Right 20">
            <a:extLst>
              <a:ext uri="{FF2B5EF4-FFF2-40B4-BE49-F238E27FC236}">
                <a16:creationId xmlns:a16="http://schemas.microsoft.com/office/drawing/2014/main" id="{EA826C8F-3C4A-073F-E9C1-D368319CDEF5}"/>
              </a:ext>
            </a:extLst>
          </p:cNvPr>
          <p:cNvSpPr/>
          <p:nvPr/>
        </p:nvSpPr>
        <p:spPr>
          <a:xfrm rot="18825564">
            <a:off x="4222260" y="3603772"/>
            <a:ext cx="378968" cy="258486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Striped Right 21">
            <a:extLst>
              <a:ext uri="{FF2B5EF4-FFF2-40B4-BE49-F238E27FC236}">
                <a16:creationId xmlns:a16="http://schemas.microsoft.com/office/drawing/2014/main" id="{02A92F93-017C-C24B-1458-E8E44969B304}"/>
              </a:ext>
            </a:extLst>
          </p:cNvPr>
          <p:cNvSpPr/>
          <p:nvPr/>
        </p:nvSpPr>
        <p:spPr>
          <a:xfrm>
            <a:off x="5476971" y="2445846"/>
            <a:ext cx="707011" cy="259648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Striped Right 22">
            <a:extLst>
              <a:ext uri="{FF2B5EF4-FFF2-40B4-BE49-F238E27FC236}">
                <a16:creationId xmlns:a16="http://schemas.microsoft.com/office/drawing/2014/main" id="{CF686DC2-2077-4846-2973-9B43ECDE7DB2}"/>
              </a:ext>
            </a:extLst>
          </p:cNvPr>
          <p:cNvSpPr/>
          <p:nvPr/>
        </p:nvSpPr>
        <p:spPr>
          <a:xfrm rot="5400000">
            <a:off x="7169289" y="4765056"/>
            <a:ext cx="369332" cy="140357"/>
          </a:xfrm>
          <a:prstGeom prst="striped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Striped Right 23">
            <a:extLst>
              <a:ext uri="{FF2B5EF4-FFF2-40B4-BE49-F238E27FC236}">
                <a16:creationId xmlns:a16="http://schemas.microsoft.com/office/drawing/2014/main" id="{FD890AC6-049C-1C3C-AB35-A02A78EAFBF8}"/>
              </a:ext>
            </a:extLst>
          </p:cNvPr>
          <p:cNvSpPr/>
          <p:nvPr/>
        </p:nvSpPr>
        <p:spPr>
          <a:xfrm rot="10800000">
            <a:off x="5859405" y="5455877"/>
            <a:ext cx="841805" cy="184050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Striped Right 24">
            <a:extLst>
              <a:ext uri="{FF2B5EF4-FFF2-40B4-BE49-F238E27FC236}">
                <a16:creationId xmlns:a16="http://schemas.microsoft.com/office/drawing/2014/main" id="{17C7BADB-AE92-01B7-C98D-647D61C168C8}"/>
              </a:ext>
            </a:extLst>
          </p:cNvPr>
          <p:cNvSpPr/>
          <p:nvPr/>
        </p:nvSpPr>
        <p:spPr>
          <a:xfrm rot="3766268">
            <a:off x="6927913" y="3090218"/>
            <a:ext cx="279218" cy="116667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Striped Right 25">
            <a:extLst>
              <a:ext uri="{FF2B5EF4-FFF2-40B4-BE49-F238E27FC236}">
                <a16:creationId xmlns:a16="http://schemas.microsoft.com/office/drawing/2014/main" id="{8E1D8DB1-262A-D343-83F9-7E12F9297858}"/>
              </a:ext>
            </a:extLst>
          </p:cNvPr>
          <p:cNvSpPr/>
          <p:nvPr/>
        </p:nvSpPr>
        <p:spPr>
          <a:xfrm rot="13851396">
            <a:off x="3901417" y="4990586"/>
            <a:ext cx="687411" cy="112511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36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922d16a82_0_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dirty="0"/>
              <a:t>Будувати</a:t>
            </a:r>
            <a:endParaRPr xmlns:a="http://schemas.openxmlformats.org/drawingml/2006/ma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63AED1-24C3-6904-808D-9711E6FA54C5}"/>
              </a:ext>
            </a:extLst>
          </p:cNvPr>
          <p:cNvSpPr txBox="1"/>
          <p:nvPr/>
        </p:nvSpPr>
        <p:spPr>
          <a:xfrm>
            <a:off x="6437583" y="5178570"/>
            <a:ext cx="124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uk" b="1" dirty="0">
                <a:solidFill>
                  <a:schemeClr val="bg1"/>
                </a:solidFill>
              </a:rPr>
              <a:t>ДАНІ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EC976E-EF28-8DC2-87A4-1D64CB82E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04" y="1440899"/>
            <a:ext cx="11321253" cy="53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95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922d16a82_0_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dirty="0"/>
              <a:t>Каталоги MVP</a:t>
            </a:r>
            <a:endParaRPr xmlns:a="http://schemas.openxmlformats.org/drawingml/2006/ma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C727E9-6B97-6CD4-1800-614C8E783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58" y="1690825"/>
            <a:ext cx="10742083" cy="50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86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922d16a82_0_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dirty="0"/>
              <a:t>Виміряти</a:t>
            </a:r>
            <a:endParaRPr xmlns:a="http://schemas.openxmlformats.org/drawingml/2006/ma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A7F5DC-5BC6-4D5E-7FCC-7725023E2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84" y="1690825"/>
            <a:ext cx="11357832" cy="45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85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922d16a82_0_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dirty="0"/>
              <a:t>вчитися</a:t>
            </a:r>
            <a:endParaRPr xmlns:a="http://schemas.openxmlformats.org/drawingml/2006/ma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CDD31C-2531-1514-3CE7-D5A690D5B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90" y="1522357"/>
            <a:ext cx="11205419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09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922d16a82_0_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dirty="0"/>
              <a:t>5. Інноваційний облік</a:t>
            </a:r>
            <a:endParaRPr xmlns:a="http://schemas.openxmlformats.org/drawingml/2006/ma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167464-CE4D-F14A-E3DA-1E94F8597AFA}"/>
              </a:ext>
            </a:extLst>
          </p:cNvPr>
          <p:cNvSpPr txBox="1"/>
          <p:nvPr/>
        </p:nvSpPr>
        <p:spPr>
          <a:xfrm>
            <a:off x="1143001" y="1823087"/>
            <a:ext cx="8764570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uk" sz="1400" b="1" dirty="0">
                <a:solidFill>
                  <a:srgbClr val="074970"/>
                </a:solidFill>
              </a:rPr>
              <a:t>ВИЗНАЧЕННЯ// </a:t>
            </a:r>
            <a:r xmlns:a="http://schemas.openxmlformats.org/drawingml/2006/main">
              <a:rPr lang="uk" sz="1400" b="1" dirty="0"/>
              <a:t>Облік інновацій </a:t>
            </a:r>
            <a:r xmlns:a="http://schemas.openxmlformats.org/drawingml/2006/main">
              <a:rPr lang="uk" sz="1400" dirty="0"/>
              <a:t>– це спосіб оцінити прогрес, коли всі показники, які зазвичай використовуються у відомій компанії (дохід, клієнти, рентабельність інвестицій, частка ринку), фактично дорівнюють нулю, замість цього використовуються ефективні показники та постійне тестування.</a:t>
            </a:r>
          </a:p>
          <a:p>
            <a:pPr marL="0" indent="0">
              <a:buNone/>
            </a:pPr>
            <a:endParaRPr lang="en-GB" b="1" dirty="0"/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uk" sz="1900" b="1" dirty="0"/>
              <a:t>Три етапи навчання</a:t>
            </a:r>
            <a:endParaRPr xmlns:a="http://schemas.openxmlformats.org/drawingml/2006/main" lang="en-GB" sz="1900" dirty="0"/>
          </a:p>
          <a:p>
            <a:pPr xmlns:a="http://schemas.openxmlformats.org/drawingml/2006/main" lvl="1" fontAlgn="base">
              <a:buFont typeface="+mj-lt"/>
              <a:buAutoNum type="arabicPeriod"/>
            </a:pPr>
            <a:r xmlns:a="http://schemas.openxmlformats.org/drawingml/2006/main">
              <a:rPr lang="uk" sz="1900" i="1" dirty="0"/>
              <a:t>Використовуйте мінімальний життєздатний продукт для збору реальних даних про поточний стан компанії для встановлення базової лінії.</a:t>
            </a:r>
          </a:p>
          <a:p>
            <a:pPr xmlns:a="http://schemas.openxmlformats.org/drawingml/2006/main" lvl="1" fontAlgn="base">
              <a:buFont typeface="+mj-lt"/>
              <a:buAutoNum type="arabicPeriod"/>
            </a:pPr>
            <a:r xmlns:a="http://schemas.openxmlformats.org/drawingml/2006/main">
              <a:rPr lang="uk" sz="1900" i="1" dirty="0"/>
              <a:t>Необхідно намагатися налаштувати двигун від базової лінії до ідеалу шляхом постійного вдосконалення та повторення.</a:t>
            </a:r>
          </a:p>
          <a:p>
            <a:pPr xmlns:a="http://schemas.openxmlformats.org/drawingml/2006/main" lvl="1" fontAlgn="base">
              <a:buFont typeface="+mj-lt"/>
              <a:buAutoNum type="arabicPeriod"/>
            </a:pPr>
            <a:r xmlns:a="http://schemas.openxmlformats.org/drawingml/2006/main">
              <a:rPr lang="uk" sz="1900" i="1" dirty="0"/>
              <a:t>Повертайте або наполегливо — якщо ви не рухаєте цільових клієнтів, ви не досягаєте жодного прогресу, і настав час повернути!</a:t>
            </a:r>
          </a:p>
          <a:p>
            <a:pPr xmlns:a="http://schemas.openxmlformats.org/drawingml/2006/main" marL="0" indent="0" fontAlgn="base">
              <a:buNone/>
            </a:pPr>
            <a:br xmlns:a="http://schemas.openxmlformats.org/drawingml/2006/main">
              <a:rPr lang="en-GB" sz="1900" dirty="0"/>
            </a:br>
            <a:r xmlns:a="http://schemas.openxmlformats.org/drawingml/2006/main">
              <a:rPr lang="uk" sz="1900" b="1" dirty="0"/>
              <a:t>Інструменти та шаблони для обліку інновацій</a:t>
            </a:r>
          </a:p>
          <a:p>
            <a:pPr xmlns:a="http://schemas.openxmlformats.org/drawingml/2006/main" lvl="1" fontAlgn="base">
              <a:buFont typeface="Arial" panose="020B0604020202020204" pitchFamily="34" charset="0"/>
              <a:buChar char="•"/>
            </a:pPr>
            <a:r xmlns:a="http://schemas.openxmlformats.org/drawingml/2006/main">
              <a:rPr lang="uk" sz="1900" dirty="0"/>
              <a:t>Приладові панелі</a:t>
            </a:r>
          </a:p>
          <a:p>
            <a:pPr xmlns:a="http://schemas.openxmlformats.org/drawingml/2006/main" lvl="1" fontAlgn="base">
              <a:buFont typeface="Arial" panose="020B0604020202020204" pitchFamily="34" charset="0"/>
              <a:buChar char="•"/>
            </a:pPr>
            <a:r xmlns:a="http://schemas.openxmlformats.org/drawingml/2006/main">
              <a:rPr lang="uk" sz="1900" dirty="0"/>
              <a:t>Машина росту</a:t>
            </a:r>
            <a:endParaRPr xmlns:a="http://schemas.openxmlformats.org/drawingml/2006/main" lang="en-GB" dirty="0"/>
          </a:p>
          <a:p>
            <a:pPr marL="0" indent="0"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91134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922d16a82_0_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dirty="0"/>
              <a:t>Каталог опор</a:t>
            </a:r>
            <a:endParaRPr xmlns:a="http://schemas.openxmlformats.org/drawingml/2006/ma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6E189-0D12-527D-5B3F-578245F4A553}"/>
              </a:ext>
            </a:extLst>
          </p:cNvPr>
          <p:cNvSpPr txBox="1"/>
          <p:nvPr/>
        </p:nvSpPr>
        <p:spPr>
          <a:xfrm>
            <a:off x="2130459" y="1876227"/>
            <a:ext cx="78431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xmlns:a="http://schemas.openxmlformats.org/drawingml/2006/main" marL="0" indent="0" fontAlgn="base">
              <a:buNone/>
            </a:pPr>
            <a:r xmlns:a="http://schemas.openxmlformats.org/drawingml/2006/main">
              <a:rPr lang="uk" b="1" dirty="0"/>
              <a:t>Збільшена опорна точка </a:t>
            </a:r>
            <a:r xmlns:a="http://schemas.openxmlformats.org/drawingml/2006/main">
              <a:rPr lang="uk" dirty="0"/>
              <a:t>. Одна функція початкового продукту перетворюється на весь продукт.</a:t>
            </a:r>
          </a:p>
          <a:p>
            <a:pPr xmlns:a="http://schemas.openxmlformats.org/drawingml/2006/main" marL="0" indent="0" fontAlgn="base">
              <a:buNone/>
            </a:pPr>
            <a:r xmlns:a="http://schemas.openxmlformats.org/drawingml/2006/main">
              <a:rPr lang="uk" b="1" dirty="0"/>
              <a:t>Зменшення стержня - </a:t>
            </a:r>
            <a:r xmlns:a="http://schemas.openxmlformats.org/drawingml/2006/main">
              <a:rPr lang="uk" dirty="0"/>
              <a:t>The</a:t>
            </a:r>
            <a:r xmlns:a="http://schemas.openxmlformats.org/drawingml/2006/main">
              <a:rPr lang="uk" b="1" dirty="0"/>
              <a:t> </a:t>
            </a:r>
            <a:r xmlns:a="http://schemas.openxmlformats.org/drawingml/2006/main">
              <a:rPr lang="uk" dirty="0"/>
              <a:t>весь продукт стає окремою ознакою розширеного продукту чи послуги.</a:t>
            </a:r>
            <a:endParaRPr xmlns:a="http://schemas.openxmlformats.org/drawingml/2006/main" lang="en-GB" b="1" dirty="0"/>
          </a:p>
          <a:p>
            <a:pPr xmlns:a="http://schemas.openxmlformats.org/drawingml/2006/main" marL="0" indent="0" fontAlgn="base">
              <a:buNone/>
            </a:pPr>
            <a:r xmlns:a="http://schemas.openxmlformats.org/drawingml/2006/main">
              <a:rPr lang="uk" b="1" dirty="0"/>
              <a:t>Customer Segment Pivot </a:t>
            </a:r>
            <a:r xmlns:a="http://schemas.openxmlformats.org/drawingml/2006/main">
              <a:rPr lang="uk" dirty="0"/>
              <a:t>. Продукт залишається тим самим, але тепер націлений на іншу групу клієнтів.</a:t>
            </a:r>
            <a:endParaRPr xmlns:a="http://schemas.openxmlformats.org/drawingml/2006/main" lang="en-GB" b="1" dirty="0"/>
          </a:p>
          <a:p>
            <a:pPr xmlns:a="http://schemas.openxmlformats.org/drawingml/2006/main" marL="0" indent="0" fontAlgn="base">
              <a:buNone/>
            </a:pPr>
            <a:r xmlns:a="http://schemas.openxmlformats.org/drawingml/2006/main">
              <a:rPr lang="uk" b="1" dirty="0"/>
              <a:t>Основна інформація про потреби клієнта </a:t>
            </a:r>
            <a:r xmlns:a="http://schemas.openxmlformats.org/drawingml/2006/main">
              <a:rPr lang="uk" dirty="0"/>
              <a:t>. Експерименти показали, що необхідно вирішити іншу потребу, яка потенційно вимагає абсолютно нового продукту та стратегії.</a:t>
            </a:r>
            <a:endParaRPr xmlns:a="http://schemas.openxmlformats.org/drawingml/2006/main" lang="en-GB" b="1" dirty="0"/>
          </a:p>
          <a:p>
            <a:pPr xmlns:a="http://schemas.openxmlformats.org/drawingml/2006/main" marL="0" indent="0" fontAlgn="base">
              <a:buNone/>
            </a:pPr>
            <a:r xmlns:a="http://schemas.openxmlformats.org/drawingml/2006/main">
              <a:rPr lang="uk" b="1" dirty="0"/>
              <a:t>Platform pivot </a:t>
            </a:r>
            <a:r xmlns:a="http://schemas.openxmlformats.org/drawingml/2006/main">
              <a:rPr lang="uk" dirty="0"/>
              <a:t>– перехід від пропозиції програми до платформи або навпаки.</a:t>
            </a:r>
            <a:endParaRPr xmlns:a="http://schemas.openxmlformats.org/drawingml/2006/main" lang="en-GB" b="1" dirty="0"/>
          </a:p>
          <a:p>
            <a:pPr xmlns:a="http://schemas.openxmlformats.org/drawingml/2006/main" marL="0" indent="0" fontAlgn="base">
              <a:buNone/>
            </a:pPr>
            <a:r xmlns:a="http://schemas.openxmlformats.org/drawingml/2006/main">
              <a:rPr lang="uk" b="1" dirty="0"/>
              <a:t>Pivot Business Architecture Pivot – </a:t>
            </a:r>
            <a:r xmlns:a="http://schemas.openxmlformats.org/drawingml/2006/main">
              <a:rPr lang="uk" dirty="0"/>
              <a:t>зміна архітектури, наприклад, від складного системного режиму, орієнтованого на B2B, до масового ринку на моделі масових операцій</a:t>
            </a:r>
            <a:endParaRPr xmlns:a="http://schemas.openxmlformats.org/drawingml/2006/main" lang="en-GB" b="1" dirty="0"/>
          </a:p>
          <a:p>
            <a:pPr xmlns:a="http://schemas.openxmlformats.org/drawingml/2006/main" marL="0" indent="0" fontAlgn="base">
              <a:buNone/>
            </a:pPr>
            <a:r xmlns:a="http://schemas.openxmlformats.org/drawingml/2006/main">
              <a:rPr lang="uk" b="1" dirty="0"/>
              <a:t>Value Capture Pivot – </a:t>
            </a:r>
            <a:r xmlns:a="http://schemas.openxmlformats.org/drawingml/2006/main">
              <a:rPr lang="uk" dirty="0"/>
              <a:t>зміна моделі монетизації або прибутку, яка може мати значний вплив на бізнес, продукт і стратегію.</a:t>
            </a:r>
            <a:endParaRPr xmlns:a="http://schemas.openxmlformats.org/drawingml/2006/main" lang="en-GB" b="1" dirty="0"/>
          </a:p>
          <a:p>
            <a:pPr xmlns:a="http://schemas.openxmlformats.org/drawingml/2006/main" marL="0" indent="0" fontAlgn="base">
              <a:buNone/>
            </a:pPr>
            <a:r xmlns:a="http://schemas.openxmlformats.org/drawingml/2006/main">
              <a:rPr lang="uk" b="1" dirty="0"/>
              <a:t>Механізм зростання. </a:t>
            </a:r>
            <a:r xmlns:a="http://schemas.openxmlformats.org/drawingml/2006/main">
              <a:rPr lang="uk" dirty="0"/>
              <a:t>Перемикайтеся з одного механізму зростання на інший (вірусне, липке та платне зростання)</a:t>
            </a:r>
            <a:endParaRPr xmlns:a="http://schemas.openxmlformats.org/drawingml/2006/main" lang="en-GB" b="1" dirty="0"/>
          </a:p>
          <a:p>
            <a:pPr xmlns:a="http://schemas.openxmlformats.org/drawingml/2006/main" marL="0" indent="0" fontAlgn="base">
              <a:buNone/>
            </a:pPr>
            <a:r xmlns:a="http://schemas.openxmlformats.org/drawingml/2006/main">
              <a:rPr lang="uk" b="1" dirty="0"/>
              <a:t>Channel pivot – </a:t>
            </a:r>
            <a:r xmlns:a="http://schemas.openxmlformats.org/drawingml/2006/main">
              <a:rPr lang="uk" dirty="0"/>
              <a:t>більш ефективне надання того самого рішення через інший канал продажів.</a:t>
            </a:r>
            <a:endParaRPr xmlns:a="http://schemas.openxmlformats.org/drawingml/2006/main" lang="en-GB" b="1" dirty="0"/>
          </a:p>
          <a:p>
            <a:pPr xmlns:a="http://schemas.openxmlformats.org/drawingml/2006/main" marL="0" indent="0" fontAlgn="base">
              <a:buNone/>
            </a:pPr>
            <a:r xmlns:a="http://schemas.openxmlformats.org/drawingml/2006/main">
              <a:rPr lang="uk" b="1" dirty="0"/>
              <a:t>Технологічний центр — </a:t>
            </a:r>
            <a:r xmlns:a="http://schemas.openxmlformats.org/drawingml/2006/main">
              <a:rPr lang="uk" dirty="0"/>
              <a:t>надання того самого рішення з використанням іншої технології.</a:t>
            </a:r>
          </a:p>
        </p:txBody>
      </p:sp>
    </p:spTree>
    <p:extLst>
      <p:ext uri="{BB962C8B-B14F-4D97-AF65-F5344CB8AC3E}">
        <p14:creationId xmlns:p14="http://schemas.microsoft.com/office/powerpoint/2010/main" val="3458520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922d16a82_0_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dirty="0"/>
              <a:t>Що обліковувати?</a:t>
            </a:r>
            <a:endParaRPr xmlns:a="http://schemas.openxmlformats.org/drawingml/2006/ma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B8DB1F-CAD2-199A-894D-2A3D298EE1E8}"/>
              </a:ext>
            </a:extLst>
          </p:cNvPr>
          <p:cNvSpPr txBox="1"/>
          <p:nvPr/>
        </p:nvSpPr>
        <p:spPr>
          <a:xfrm>
            <a:off x="2055044" y="2127019"/>
            <a:ext cx="740946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xmlns:a="http://schemas.openxmlformats.org/drawingml/2006/main" marL="0" indent="0">
              <a:spcAft>
                <a:spcPts val="1200"/>
              </a:spcAft>
              <a:buNone/>
            </a:pPr>
            <a:r xmlns:a="http://schemas.openxmlformats.org/drawingml/2006/main">
              <a:rPr lang="uk" dirty="0"/>
              <a:t>Що потрібно враховувати, залежить від продукту чи послуги. Це може бути, наприклад, кількість активних учасників, кількість транзакцій або рівень утримання. Часто коефіцієнт конверсії є відповідним показником.</a:t>
            </a:r>
          </a:p>
          <a:p>
            <a:pPr xmlns:a="http://schemas.openxmlformats.org/drawingml/2006/main" marL="0" indent="0">
              <a:spcAft>
                <a:spcPts val="1200"/>
              </a:spcAft>
              <a:buNone/>
            </a:pPr>
            <a:r xmlns:a="http://schemas.openxmlformats.org/drawingml/2006/main">
              <a:rPr lang="uk" b="1" dirty="0"/>
              <a:t>Коефіцієнт конверсії </a:t>
            </a:r>
            <a:r xmlns:a="http://schemas.openxmlformats.org/drawingml/2006/main">
              <a:rPr lang="uk" dirty="0"/>
              <a:t>означає відсоток відвідувачів веб-сайту, які виконали бажану дію </a:t>
            </a:r>
            <a:br xmlns:a="http://schemas.openxmlformats.org/drawingml/2006/main">
              <a:rPr lang="en-GB" dirty="0"/>
            </a:br>
            <a:r xmlns:a="http://schemas.openxmlformats.org/drawingml/2006/main">
              <a:rPr lang="uk" dirty="0"/>
              <a:t>(конверсію), від загальної кількості відвідувачів.</a:t>
            </a:r>
          </a:p>
          <a:p>
            <a:pPr xmlns:a="http://schemas.openxmlformats.org/drawingml/2006/main" marL="0" indent="0">
              <a:spcAft>
                <a:spcPts val="1200"/>
              </a:spcAft>
              <a:buNone/>
            </a:pPr>
            <a:r xmlns:a="http://schemas.openxmlformats.org/drawingml/2006/main">
              <a:rPr lang="uk" dirty="0"/>
              <a:t>Під час обліку зростання важливо порівняти, скільки нових клієнтів користуються продуктом або послугою (= </a:t>
            </a:r>
            <a:r xmlns:a="http://schemas.openxmlformats.org/drawingml/2006/main">
              <a:rPr lang="uk" b="1" dirty="0"/>
              <a:t>швидкість зростання </a:t>
            </a:r>
            <a:r xmlns:a="http://schemas.openxmlformats.org/drawingml/2006/main">
              <a:rPr lang="uk" dirty="0"/>
              <a:t>) і скільки клієнтів втрачають інтерес і припиняють користуватися продуктом (= </a:t>
            </a:r>
            <a:r xmlns:a="http://schemas.openxmlformats.org/drawingml/2006/main">
              <a:rPr lang="uk" b="1" dirty="0"/>
              <a:t>швидкість відтоку </a:t>
            </a:r>
            <a:r xmlns:a="http://schemas.openxmlformats.org/drawingml/2006/main">
              <a:rPr lang="uk" dirty="0"/>
              <a:t>). Швидкість </a:t>
            </a:r>
            <a:r xmlns:a="http://schemas.openxmlformats.org/drawingml/2006/main">
              <a:rPr lang="uk" b="1" dirty="0"/>
              <a:t>відтоку </a:t>
            </a:r>
            <a:r xmlns:a="http://schemas.openxmlformats.org/drawingml/2006/main">
              <a:rPr lang="uk" dirty="0"/>
              <a:t>має бути якомога нижчою, оскільки це перешкоджає зростанню.</a:t>
            </a:r>
          </a:p>
          <a:p>
            <a:pPr xmlns:a="http://schemas.openxmlformats.org/drawingml/2006/main" marL="0" indent="0">
              <a:spcAft>
                <a:spcPts val="1200"/>
              </a:spcAft>
              <a:buNone/>
            </a:pPr>
            <a:r xmlns:a="http://schemas.openxmlformats.org/drawingml/2006/main">
              <a:rPr lang="uk" dirty="0">
                <a:sym typeface="Wingdings" pitchFamily="2" charset="2"/>
              </a:rPr>
              <a:t> </a:t>
            </a:r>
            <a:r xmlns:a="http://schemas.openxmlformats.org/drawingml/2006/main">
              <a:rPr lang="uk" dirty="0"/>
              <a:t>Залучення нових клієнтів без можливості їх утримати є ознакою того, що потрібно щось скорегувати, щоб покращити утримання й, таким чином, забезпечити успіх.</a:t>
            </a:r>
          </a:p>
        </p:txBody>
      </p:sp>
    </p:spTree>
    <p:extLst>
      <p:ext uri="{BB962C8B-B14F-4D97-AF65-F5344CB8AC3E}">
        <p14:creationId xmlns:p14="http://schemas.microsoft.com/office/powerpoint/2010/main" val="3646298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922d16a82_0_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dirty="0"/>
              <a:t>Реалізація підходу</a:t>
            </a:r>
            <a:endParaRPr xmlns:a="http://schemas.openxmlformats.org/drawingml/2006/ma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E7074C-1928-65F5-AC1D-0D6A202B2978}"/>
              </a:ext>
            </a:extLst>
          </p:cNvPr>
          <p:cNvSpPr txBox="1"/>
          <p:nvPr/>
        </p:nvSpPr>
        <p:spPr>
          <a:xfrm>
            <a:off x="838200" y="1967061"/>
            <a:ext cx="42051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xmlns:a="http://schemas.openxmlformats.org/drawingml/2006/main" marL="0" indent="0" fontAlgn="base">
              <a:spcAft>
                <a:spcPts val="1200"/>
              </a:spcAft>
              <a:buNone/>
            </a:pPr>
            <a:r xmlns:a="http://schemas.openxmlformats.org/drawingml/2006/main">
              <a:rPr lang="uk" b="1"/>
              <a:t>Невеликі партії </a:t>
            </a:r>
            <a:r xmlns:a="http://schemas.openxmlformats.org/drawingml/2006/main">
              <a:rPr lang="uk"/>
              <a:t>є основою економного підходу.</a:t>
            </a:r>
            <a:endParaRPr xmlns:a="http://schemas.openxmlformats.org/drawingml/2006/main" lang="en-GB" i="1"/>
          </a:p>
          <a:p>
            <a:pPr xmlns:a="http://schemas.openxmlformats.org/drawingml/2006/main" marL="0" indent="0" fontAlgn="base">
              <a:spcAft>
                <a:spcPts val="1200"/>
              </a:spcAft>
              <a:buNone/>
            </a:pPr>
            <a:r xmlns:a="http://schemas.openxmlformats.org/drawingml/2006/main">
              <a:rPr lang="uk" i="1"/>
              <a:t>«Підхід «один конверт за раз» у ощадливому виробництві називається «окремим потоком». Це працює завдяки дивовижній потужності малих партій». (Ries, 2011, стор. 184)</a:t>
            </a:r>
            <a:endParaRPr xmlns:a="http://schemas.openxmlformats.org/drawingml/2006/main" lang="en-GB"/>
          </a:p>
          <a:p>
            <a:pPr xmlns:a="http://schemas.openxmlformats.org/drawingml/2006/main" fontAlgn="base"/>
            <a:r xmlns:a="http://schemas.openxmlformats.org/drawingml/2006/main">
              <a:rPr lang="uk"/>
              <a:t>Принцип малих партій є основною логікою </a:t>
            </a:r>
            <a:r xmlns:a="http://schemas.openxmlformats.org/drawingml/2006/main">
              <a:rPr lang="uk" b="1"/>
              <a:t>безперервного розгортання </a:t>
            </a:r>
            <a:r xmlns:a="http://schemas.openxmlformats.org/drawingml/2006/main">
              <a:rPr lang="uk"/>
              <a:t>, яка стосується випуску програмного коду, щойно він пройшов автоматизоване тестування, вносячи видимі зміни для кінцевого користувача.</a:t>
            </a:r>
            <a:br xmlns:a="http://schemas.openxmlformats.org/drawingml/2006/main">
              <a:rPr lang="en-GB"/>
            </a:br>
            <a:endParaRPr xmlns:a="http://schemas.openxmlformats.org/drawingml/2006/main" lang="en-GB"/>
          </a:p>
          <a:p>
            <a:pPr xmlns:a="http://schemas.openxmlformats.org/drawingml/2006/main" marL="0" indent="0" fontAlgn="base">
              <a:spcAft>
                <a:spcPts val="1200"/>
              </a:spcAft>
              <a:buNone/>
            </a:pPr>
            <a:r xmlns:a="http://schemas.openxmlformats.org/drawingml/2006/main">
              <a:rPr lang="uk" b="1"/>
              <a:t>Знайдіть першопричину за допомогою «П’яти причин»</a:t>
            </a:r>
          </a:p>
          <a:p>
            <a:pPr xmlns:a="http://schemas.openxmlformats.org/drawingml/2006/main" marL="374650" indent="-374650" fontAlgn="base">
              <a:buNone/>
            </a:pPr>
            <a:r xmlns:a="http://schemas.openxmlformats.org/drawingml/2006/main">
              <a:rPr lang="uk"/>
              <a:t>→ знайдіть рішення для технічних проблем, виявляючи людські управлінські проблеми, запитуючи «Чому?» п'ять разів.</a:t>
            </a:r>
            <a:endParaRPr xmlns:a="http://schemas.openxmlformats.org/drawingml/2006/main" lang="en-GB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D8C92746-7AA6-969A-1300-8D54D9B5281F}"/>
              </a:ext>
            </a:extLst>
          </p:cNvPr>
          <p:cNvSpPr txBox="1">
            <a:spLocks/>
          </p:cNvSpPr>
          <p:nvPr/>
        </p:nvSpPr>
        <p:spPr>
          <a:xfrm>
            <a:off x="6503202" y="1967061"/>
            <a:ext cx="4940938" cy="4343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xmlns:a="http://schemas.openxmlformats.org/drawingml/2006/main" marL="315913" indent="-315913">
              <a:buFont typeface="Arial"/>
              <a:buNone/>
            </a:pPr>
            <a:r xmlns:a="http://schemas.openxmlformats.org/drawingml/2006/main">
              <a:rPr lang="uk" sz="1500" b="1" i="1"/>
              <a:t>Приклад // Дрібні партії – листи та конверти</a:t>
            </a:r>
          </a:p>
          <a:p>
            <a:pPr xmlns:a="http://schemas.openxmlformats.org/drawingml/2006/main" marL="0" indent="0">
              <a:buFont typeface="Arial"/>
              <a:buNone/>
            </a:pPr>
            <a:r xmlns:a="http://schemas.openxmlformats.org/drawingml/2006/main">
              <a:rPr lang="uk" sz="1500" i="1"/>
              <a:t>«У книзі «Бережливе мислення» Джеймс Вомак і Деніел Джонс розповідають історію про те, як запихували інформаційні бюлетені в конверти за допомогою одного з двох маленьких дітей автора. Кожен конверт мав бути адресований, проштампований, заповнений листом і запечатаний. Доньки шести та дев’яти років знали, як їм підійти до завершення проекту: «Тату, спочатку треба згорнути всі бюлетені. Потім слід прикріпити печатку. Тоді вам слід поставити штампи». Їхній батько хотів зробити це незрозумілим способом: заповнити кожен конверт по одному. Вони сказали йому, що «це буде неефективно!» Тож він і його дочки взяли по половині конвертів і змагалися, хто фінішує першим. Батько виграв забіг, і не тільки тому, що він дорослий.</a:t>
            </a:r>
          </a:p>
          <a:p>
            <a:pPr xmlns:a="http://schemas.openxmlformats.org/drawingml/2006/main" marL="0" indent="0">
              <a:buFont typeface="Arial"/>
              <a:buNone/>
            </a:pPr>
            <a:r xmlns:a="http://schemas.openxmlformats.org/drawingml/2006/main">
              <a:rPr lang="uk" sz="1500" i="1"/>
              <a:t>Підхід «один конверт за раз» — це швидший спосіб виконати роботу, навіть якщо він здається неефективним. Це було підтверджено багатьма дослідженнями, у тому числі записаними на відео». (Ries, 2011, стор. 184)</a:t>
            </a:r>
            <a:endParaRPr xmlns:a="http://schemas.openxmlformats.org/drawingml/2006/main" lang="en-GB" sz="1500" i="1" dirty="0"/>
          </a:p>
        </p:txBody>
      </p:sp>
    </p:spTree>
    <p:extLst>
      <p:ext uri="{BB962C8B-B14F-4D97-AF65-F5344CB8AC3E}">
        <p14:creationId xmlns:p14="http://schemas.microsoft.com/office/powerpoint/2010/main" val="84143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DC9F-2A03-4FA4-FC39-6DCA663A0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uk" dirty="0"/>
              <a:t>Контур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DF413-C8B4-A692-1FD2-3457C8503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uk" dirty="0"/>
              <a:t>вступ</a:t>
            </a:r>
          </a:p>
          <a:p>
            <a:r xmlns:a="http://schemas.openxmlformats.org/drawingml/2006/main">
              <a:rPr lang="uk" dirty="0"/>
              <a:t>Підхід Lean Start-up</a:t>
            </a:r>
          </a:p>
          <a:p>
            <a:r xmlns:a="http://schemas.openxmlformats.org/drawingml/2006/main">
              <a:rPr lang="uk" dirty="0"/>
              <a:t>Розвиток клієнта</a:t>
            </a:r>
          </a:p>
          <a:p>
            <a:r xmlns:a="http://schemas.openxmlformats.org/drawingml/2006/main">
              <a:rPr lang="uk" dirty="0"/>
              <a:t>П'ять принципів бережливого стартапу</a:t>
            </a:r>
          </a:p>
          <a:p>
            <a:r xmlns:a="http://schemas.openxmlformats.org/drawingml/2006/main">
              <a:rPr lang="uk"/>
              <a:t>Резюме</a:t>
            </a:r>
            <a:endParaRPr xmlns:a="http://schemas.openxmlformats.org/drawingml/2006/main"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695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922d16a82_0_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dirty="0"/>
              <a:t>Резюме</a:t>
            </a:r>
            <a:endParaRPr xmlns:a="http://schemas.openxmlformats.org/drawingml/2006/ma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5BE236-0C58-56A5-7B22-5334E6E8BFF0}"/>
              </a:ext>
            </a:extLst>
          </p:cNvPr>
          <p:cNvSpPr txBox="1"/>
          <p:nvPr/>
        </p:nvSpPr>
        <p:spPr>
          <a:xfrm>
            <a:off x="838200" y="2060129"/>
            <a:ext cx="1024693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uk" sz="2800" b="1" dirty="0"/>
              <a:t>Крок 1: </a:t>
            </a:r>
            <a:r xmlns:a="http://schemas.openxmlformats.org/drawingml/2006/main">
              <a:rPr lang="uk" sz="2800" dirty="0"/>
              <a:t>Визначте припущення, які не відповідають дійсності.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uk" sz="2800" b="1" dirty="0"/>
              <a:t>Крок 2: </a:t>
            </a:r>
            <a:r xmlns:a="http://schemas.openxmlformats.org/drawingml/2006/main">
              <a:rPr lang="uk" sz="2800" dirty="0"/>
              <a:t>Вийдіть із будівлі.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uk" sz="2800" b="1" dirty="0"/>
              <a:t>Крок 3: </a:t>
            </a:r>
            <a:r xmlns:a="http://schemas.openxmlformats.org/drawingml/2006/main">
              <a:rPr lang="uk" sz="2800" dirty="0"/>
              <a:t>створіть – перевірте свої припущення за допомогою мінімально життєздатного продукту (MVP).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uk" sz="2800" b="1" dirty="0"/>
              <a:t>Крок 4: </a:t>
            </a:r>
            <a:r xmlns:a="http://schemas.openxmlformats.org/drawingml/2006/main">
              <a:rPr lang="uk" sz="2800" dirty="0"/>
              <a:t>Вимірювання – Установіть базові показники.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uk" sz="2800" b="1" dirty="0"/>
              <a:t>Крок 5: </a:t>
            </a:r>
            <a:r xmlns:a="http://schemas.openxmlformats.org/drawingml/2006/main">
              <a:rPr lang="uk" sz="2800" dirty="0"/>
              <a:t>Навчіться – налаштуйте двигун.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uk" sz="2800" b="1" dirty="0"/>
              <a:t>Крок 6: </a:t>
            </a:r>
            <a:r xmlns:a="http://schemas.openxmlformats.org/drawingml/2006/main">
              <a:rPr lang="uk" sz="2800" dirty="0"/>
              <a:t>орієнтуйтеся або наполегливо.</a:t>
            </a:r>
          </a:p>
        </p:txBody>
      </p:sp>
    </p:spTree>
    <p:extLst>
      <p:ext uri="{BB962C8B-B14F-4D97-AF65-F5344CB8AC3E}">
        <p14:creationId xmlns:p14="http://schemas.microsoft.com/office/powerpoint/2010/main" val="1672276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922d16a82_0_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dirty="0"/>
              <a:t>Шаблони та інструменти</a:t>
            </a:r>
            <a:endParaRPr xmlns:a="http://schemas.openxmlformats.org/drawingml/2006/ma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80AF4E-8A6C-F711-1468-F625015EF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83" y="1932672"/>
            <a:ext cx="10827434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24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922d16a82_0_15"/>
          <p:cNvSpPr txBox="1">
            <a:spLocks noGrp="1"/>
          </p:cNvSpPr>
          <p:nvPr>
            <p:ph type="title"/>
          </p:nvPr>
        </p:nvSpPr>
        <p:spPr>
          <a:xfrm>
            <a:off x="621383" y="159084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dirty="0"/>
              <a:t>Додаткова інформація та інструменти</a:t>
            </a:r>
            <a:endParaRPr xmlns:a="http://schemas.openxmlformats.org/drawingml/2006/main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495AB51-31E2-E8DE-5FB2-0547163ED73D}"/>
              </a:ext>
            </a:extLst>
          </p:cNvPr>
          <p:cNvSpPr txBox="1">
            <a:spLocks/>
          </p:cNvSpPr>
          <p:nvPr/>
        </p:nvSpPr>
        <p:spPr>
          <a:xfrm>
            <a:off x="6543048" y="1548893"/>
            <a:ext cx="5385600" cy="382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xmlns:a="http://schemas.openxmlformats.org/drawingml/2006/main" marL="0" indent="0" fontAlgn="base">
              <a:buFont typeface="Arial"/>
              <a:buNone/>
            </a:pPr>
            <a:r xmlns:a="http://schemas.openxmlformats.org/drawingml/2006/main">
              <a:rPr lang="uk" b="1" dirty="0"/>
              <a:t>Інструменти та курси</a:t>
            </a:r>
            <a:endParaRPr xmlns:a="http://schemas.openxmlformats.org/drawingml/2006/main" xmlns:r="http://schemas.openxmlformats.org/officeDocument/2006/relationships" lang="en-GB" b="1" u="sng" dirty="0">
              <a:hlinkClick r:id="rId3"/>
            </a:endParaRPr>
          </a:p>
          <a:p>
            <a:pPr xmlns:a="http://schemas.openxmlformats.org/drawingml/2006/main" fontAlgn="base"/>
            <a:r xmlns:a="http://schemas.openxmlformats.org/drawingml/2006/main">
              <a:rPr lang="uk" sz="1500" dirty="0"/>
              <a:t>Курси від Google: </a:t>
            </a:r>
            <a:r xmlns:a="http://schemas.openxmlformats.org/drawingml/2006/main" xmlns:r="http://schemas.openxmlformats.org/officeDocument/2006/relationships">
              <a:rPr lang="uk" sz="1500" u="sng" dirty="0">
                <a:hlinkClick r:id="rId3"/>
              </a:rPr>
              <a:t>https://startup.google.com/</a:t>
            </a:r>
            <a:endParaRPr xmlns:a="http://schemas.openxmlformats.org/drawingml/2006/main" lang="en-GB" sz="1500" dirty="0"/>
          </a:p>
          <a:p>
            <a:pPr xmlns:a="http://schemas.openxmlformats.org/drawingml/2006/main" fontAlgn="base"/>
            <a:r xmlns:a="http://schemas.openxmlformats.org/drawingml/2006/main">
              <a:rPr lang="uk" sz="1500" dirty="0"/>
              <a:t>Уроки Стіва Бленка: </a:t>
            </a:r>
            <a:r xmlns:a="http://schemas.openxmlformats.org/drawingml/2006/main" xmlns:r="http://schemas.openxmlformats.org/officeDocument/2006/relationships">
              <a:rPr lang="uk" sz="1500" u="sng" dirty="0">
                <a:hlinkClick r:id="rId4"/>
              </a:rPr>
              <a:t>https://steveblank.com/category/2-minute-lessons/page/2/</a:t>
            </a:r>
            <a:endParaRPr xmlns:a="http://schemas.openxmlformats.org/drawingml/2006/main" lang="en-GB" sz="1500" dirty="0"/>
          </a:p>
          <a:p>
            <a:pPr xmlns:a="http://schemas.openxmlformats.org/drawingml/2006/main" fontAlgn="base"/>
            <a:r xmlns:a="http://schemas.openxmlformats.org/drawingml/2006/main">
              <a:rPr lang="uk" sz="1500" dirty="0"/>
              <a:t>Експериментальна дошка Javelin: </a:t>
            </a:r>
            <a:r xmlns:a="http://schemas.openxmlformats.org/drawingml/2006/main" xmlns:r="http://schemas.openxmlformats.org/officeDocument/2006/relationships">
              <a:rPr lang="uk" sz="1500" u="sng" dirty="0">
                <a:hlinkClick r:id="rId5"/>
              </a:rPr>
              <a:t>https://www.youtube.com/watch?v=F-5Iyj9A1MU</a:t>
            </a:r>
            <a:endParaRPr xmlns:a="http://schemas.openxmlformats.org/drawingml/2006/main" lang="en-GB" sz="1500" dirty="0"/>
          </a:p>
          <a:p>
            <a:pPr xmlns:a="http://schemas.openxmlformats.org/drawingml/2006/main" marL="361950" indent="-361950" fontAlgn="base">
              <a:buFont typeface="Arial"/>
              <a:buNone/>
            </a:pPr>
            <a:r xmlns:a="http://schemas.openxmlformats.org/drawingml/2006/main">
              <a:rPr lang="uk" b="1" dirty="0"/>
              <a:t> </a:t>
            </a:r>
            <a:r xmlns:a="http://schemas.openxmlformats.org/drawingml/2006/main">
              <a:rPr lang="uk" sz="1500" dirty="0"/>
              <a:t>MVP: </a:t>
            </a:r>
            <a:r xmlns:a="http://schemas.openxmlformats.org/drawingml/2006/main" xmlns:r="http://schemas.openxmlformats.org/officeDocument/2006/relationships">
              <a:rPr lang="uk" sz="1500" u="sng" dirty="0">
                <a:hlinkClick r:id="rId6"/>
              </a:rPr>
              <a:t>http://www.startuplessonslearned.com/2009/08/minimum-viable-product-guide.html</a:t>
            </a:r>
            <a:endParaRPr xmlns:a="http://schemas.openxmlformats.org/drawingml/2006/main" lang="en-GB" sz="1500" dirty="0"/>
          </a:p>
          <a:p>
            <a:pPr xmlns:a="http://schemas.openxmlformats.org/drawingml/2006/main" fontAlgn="base"/>
            <a:r xmlns:a="http://schemas.openxmlformats.org/drawingml/2006/main">
              <a:rPr lang="uk" sz="1500" dirty="0"/>
              <a:t>Дизайн і тестування: </a:t>
            </a:r>
            <a:r xmlns:a="http://schemas.openxmlformats.org/drawingml/2006/main" xmlns:r="http://schemas.openxmlformats.org/officeDocument/2006/relationships">
              <a:rPr lang="uk" sz="1500" u="sng" dirty="0">
                <a:hlinkClick r:id="rId7"/>
              </a:rPr>
              <a:t>https://startup.google.com/best-practices/design-and-test/</a:t>
            </a:r>
            <a:r xmlns:a="http://schemas.openxmlformats.org/drawingml/2006/main">
              <a:rPr lang="uk" sz="1500" dirty="0"/>
              <a:t> </a:t>
            </a:r>
          </a:p>
          <a:p>
            <a:pPr xmlns:a="http://schemas.openxmlformats.org/drawingml/2006/main" fontAlgn="base"/>
            <a:r xmlns:a="http://schemas.openxmlformats.org/drawingml/2006/main">
              <a:rPr lang="uk" sz="1500" dirty="0"/>
              <a:t>Швидке створення прототипів: </a:t>
            </a:r>
            <a:r xmlns:a="http://schemas.openxmlformats.org/drawingml/2006/main" xmlns:r="http://schemas.openxmlformats.org/officeDocument/2006/relationships">
              <a:rPr lang="uk" sz="1500" u="sng" dirty="0">
                <a:hlinkClick r:id="rId8"/>
              </a:rPr>
              <a:t>https://www.udacity.com/course/rapid-prototyping--ud723</a:t>
            </a:r>
            <a:endParaRPr xmlns:a="http://schemas.openxmlformats.org/drawingml/2006/main" lang="en-GB" sz="1500" u="sng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F38B15-4E49-5E24-120F-84F4490E3843}"/>
              </a:ext>
            </a:extLst>
          </p:cNvPr>
          <p:cNvSpPr/>
          <p:nvPr/>
        </p:nvSpPr>
        <p:spPr>
          <a:xfrm>
            <a:off x="621383" y="1991954"/>
            <a:ext cx="5385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xmlns:a="http://schemas.openxmlformats.org/drawingml/2006/main" fontAlgn="base"/>
            <a:r xmlns:a="http://schemas.openxmlformats.org/drawingml/2006/main">
              <a:rPr lang="uk" b="1" dirty="0"/>
              <a:t>Подальші читання</a:t>
            </a:r>
          </a:p>
          <a:p>
            <a:pPr xmlns:a="http://schemas.openxmlformats.org/drawingml/2006/main" marL="285750" indent="-285750" fontAlgn="base">
              <a:buFont typeface="Arial" panose="020B0604020202020204" pitchFamily="34" charset="0"/>
              <a:buChar char="•"/>
            </a:pPr>
            <a:r xmlns:a="http://schemas.openxmlformats.org/drawingml/2006/main">
              <a:rPr lang="uk" sz="1500" dirty="0"/>
              <a:t>Бланк, С. (2013). Чому ощадливий </a:t>
            </a:r>
            <a:r xmlns:a="http://schemas.openxmlformats.org/drawingml/2006/main">
              <a:rPr lang="uk" sz="1500" dirty="0" err="1"/>
              <a:t>стартап </a:t>
            </a:r>
            <a:r xmlns:a="http://schemas.openxmlformats.org/drawingml/2006/main">
              <a:rPr lang="uk" sz="1500" dirty="0"/>
              <a:t>змінює все, Harvard Business Review, травень, 63–72. Отримано 3 вересня з </a:t>
            </a:r>
            <a:r xmlns:a="http://schemas.openxmlformats.org/drawingml/2006/main" xmlns:r="http://schemas.openxmlformats.org/officeDocument/2006/relationships">
              <a:rPr lang="uk" sz="1500" u="sng" dirty="0">
                <a:hlinkClick r:id="rId9"/>
              </a:rPr>
              <a:t>https://hbr.org/2013/05/why-the-lean-start-up-changes-everything </a:t>
            </a:r>
            <a:r xmlns:a="http://schemas.openxmlformats.org/drawingml/2006/main">
              <a:rPr lang="uk" sz="1500" dirty="0"/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1500" dirty="0"/>
          </a:p>
          <a:p>
            <a:pPr xmlns:a="http://schemas.openxmlformats.org/drawingml/2006/main" marL="285750" indent="-285750" fontAlgn="base">
              <a:buFont typeface="Arial" panose="020B0604020202020204" pitchFamily="34" charset="0"/>
              <a:buChar char="•"/>
            </a:pPr>
            <a:r xmlns:a="http://schemas.openxmlformats.org/drawingml/2006/main">
              <a:rPr lang="uk" sz="1500" dirty="0"/>
              <a:t>Lean </a:t>
            </a:r>
            <a:r xmlns:a="http://schemas.openxmlformats.org/drawingml/2006/main">
              <a:rPr lang="uk" sz="1500" dirty="0" err="1"/>
              <a:t>Startup </a:t>
            </a:r>
            <a:r xmlns:a="http://schemas.openxmlformats.org/drawingml/2006/main">
              <a:rPr lang="uk" sz="1500" dirty="0"/>
              <a:t>: </a:t>
            </a:r>
            <a:r xmlns:a="http://schemas.openxmlformats.org/drawingml/2006/main" xmlns:r="http://schemas.openxmlformats.org/officeDocument/2006/relationships">
              <a:rPr lang="uk" sz="1500" u="sng" dirty="0">
                <a:hlinkClick r:id="rId10"/>
              </a:rPr>
              <a:t>https://leanstartup.co/blog/</a:t>
            </a:r>
            <a:endParaRPr xmlns:a="http://schemas.openxmlformats.org/drawingml/2006/main" lang="en-GB" sz="1500" u="sng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1500" u="sng" dirty="0"/>
          </a:p>
          <a:p>
            <a:pPr xmlns:a="http://schemas.openxmlformats.org/drawingml/2006/main" marL="285750" indent="-285750" fontAlgn="base">
              <a:buFont typeface="Arial" panose="020B0604020202020204" pitchFamily="34" charset="0"/>
              <a:buChar char="•"/>
            </a:pPr>
            <a:r xmlns:a="http://schemas.openxmlformats.org/drawingml/2006/main">
              <a:rPr lang="uk" sz="1500" dirty="0"/>
              <a:t>Облік інновацій:</a:t>
            </a:r>
            <a:r xmlns:a="http://schemas.openxmlformats.org/drawingml/2006/main">
              <a:rPr lang="uk" sz="1500" b="1" dirty="0"/>
              <a:t> </a:t>
            </a:r>
            <a:r xmlns:a="http://schemas.openxmlformats.org/drawingml/2006/main" xmlns:r="http://schemas.openxmlformats.org/officeDocument/2006/relationships">
              <a:rPr lang="uk" sz="1500" u="sng" dirty="0">
                <a:hlinkClick r:id="rId11"/>
              </a:rPr>
              <a:t>https://www.ideou.com/blogs/inspiration/innovation-accounting-what-it-is-and-how-to-get-started</a:t>
            </a:r>
            <a:endParaRPr xmlns:a="http://schemas.openxmlformats.org/drawingml/2006/main" lang="en-GB" sz="1500" dirty="0"/>
          </a:p>
          <a:p>
            <a:pPr fontAlgn="base"/>
            <a:endParaRPr lang="en-GB" u="sng" dirty="0"/>
          </a:p>
          <a:p>
            <a:pPr xmlns:a="http://schemas.openxmlformats.org/drawingml/2006/main" fontAlgn="base"/>
            <a:r xmlns:a="http://schemas.openxmlformats.org/drawingml/2006/main">
              <a:rPr lang="uk" b="1" dirty="0"/>
              <a:t>Книги</a:t>
            </a:r>
          </a:p>
          <a:p>
            <a:pPr xmlns:a="http://schemas.openxmlformats.org/drawingml/2006/main" marL="285750" indent="-285750" fontAlgn="base">
              <a:buFont typeface="Arial" panose="020B0604020202020204" pitchFamily="34" charset="0"/>
              <a:buChar char="•"/>
            </a:pPr>
            <a:r xmlns:a="http://schemas.openxmlformats.org/drawingml/2006/main">
              <a:rPr lang="uk" sz="1500" dirty="0"/>
              <a:t>Як дістатися до </a:t>
            </a:r>
            <a:r xmlns:a="http://schemas.openxmlformats.org/drawingml/2006/main">
              <a:rPr lang="uk" sz="1500" dirty="0" err="1"/>
              <a:t>Blan </a:t>
            </a:r>
            <a:r xmlns:a="http://schemas.openxmlformats.org/drawingml/2006/main">
              <a:rPr lang="uk" sz="1500" dirty="0"/>
              <a:t>B – Ренді Комісар</a:t>
            </a:r>
          </a:p>
          <a:p>
            <a:pPr xmlns:a="http://schemas.openxmlformats.org/drawingml/2006/main" marL="285750" indent="-285750" fontAlgn="base">
              <a:buFont typeface="Arial" panose="020B0604020202020204" pitchFamily="34" charset="0"/>
              <a:buChar char="•"/>
            </a:pPr>
            <a:r xmlns:a="http://schemas.openxmlformats.org/drawingml/2006/main">
              <a:rPr lang="uk" sz="1500" dirty="0"/>
              <a:t>Lean Impact – Енн Мей Чанг</a:t>
            </a:r>
          </a:p>
          <a:p>
            <a:pPr fontAlgn="base"/>
            <a:endParaRPr lang="en-GB" b="1" dirty="0"/>
          </a:p>
          <a:p>
            <a:pPr fontAlgn="base"/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27405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7922d16a82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dirty="0"/>
              <a:t>вступ</a:t>
            </a:r>
            <a:endParaRPr xmlns:a="http://schemas.openxmlformats.org/drawingml/2006/ma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E45CF9-CDEC-FDE6-0152-98692960DA8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366" y="1690825"/>
            <a:ext cx="10943268" cy="40419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96F304-21B0-4BF8-AB7C-4A895E7583DF}"/>
              </a:ext>
            </a:extLst>
          </p:cNvPr>
          <p:cNvSpPr/>
          <p:nvPr/>
        </p:nvSpPr>
        <p:spPr>
          <a:xfrm>
            <a:off x="539525" y="1788347"/>
            <a:ext cx="10138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xmlns:a="http://schemas.openxmlformats.org/drawingml/2006/main" marL="114300" indent="0">
              <a:spcBef>
                <a:spcPts val="1200"/>
              </a:spcBef>
              <a:spcAft>
                <a:spcPts val="1200"/>
              </a:spcAft>
              <a:buNone/>
            </a:pPr>
            <a:r xmlns:a="http://schemas.openxmlformats.org/drawingml/2006/main">
              <a:rPr lang="uk" b="1" i="1" dirty="0">
                <a:solidFill>
                  <a:srgbClr val="002060"/>
                </a:solidFill>
              </a:rPr>
              <a:t>«Успіх стартапа можна досягти, дотримуючись правильного процесу, </a:t>
            </a:r>
            <a:br xmlns:a="http://schemas.openxmlformats.org/drawingml/2006/main">
              <a:rPr lang="en-GB" b="1" i="1" dirty="0">
                <a:solidFill>
                  <a:srgbClr val="002060"/>
                </a:solidFill>
              </a:rPr>
            </a:br>
            <a:r xmlns:a="http://schemas.openxmlformats.org/drawingml/2006/main">
              <a:rPr lang="uk" b="1" i="1" dirty="0">
                <a:solidFill>
                  <a:srgbClr val="002060"/>
                </a:solidFill>
              </a:rPr>
              <a:t>а це означає, що цьому можна навчитися, а це означає, що цьому можна навчити». </a:t>
            </a:r>
            <a:r xmlns:a="http://schemas.openxmlformats.org/drawingml/2006/main">
              <a:rPr lang="uk" i="1" dirty="0">
                <a:solidFill>
                  <a:srgbClr val="002060"/>
                </a:solidFill>
              </a:rPr>
              <a:t>(Ерік </a:t>
            </a:r>
            <a:r xmlns:a="http://schemas.openxmlformats.org/drawingml/2006/main">
              <a:rPr lang="uk" i="1" dirty="0" err="1">
                <a:solidFill>
                  <a:srgbClr val="002060"/>
                </a:solidFill>
              </a:rPr>
              <a:t>Райс </a:t>
            </a:r>
            <a:r xmlns:a="http://schemas.openxmlformats.org/drawingml/2006/main">
              <a:rPr lang="uk" i="1" dirty="0">
                <a:solidFill>
                  <a:srgbClr val="002060"/>
                </a:solidFill>
              </a:rPr>
              <a:t>, 2011)</a:t>
            </a:r>
            <a:endParaRPr xmlns:a="http://schemas.openxmlformats.org/drawingml/2006/main"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6C69C-060A-19D3-A58F-66BAFD884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uk" b="0" i="1" dirty="0"/>
              <a:t>Підхід Lean Start-up базується на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215E2F-8DD1-A9F4-69AC-790D6067D0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112" y="1690688"/>
            <a:ext cx="11985775" cy="47248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922d16a82_0_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dirty="0"/>
              <a:t>Розвиток клієнта</a:t>
            </a:r>
            <a:endParaRPr xmlns:a="http://schemas.openxmlformats.org/drawingml/2006/main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9021C719-D622-C19E-F4CE-F563BE94044C}"/>
              </a:ext>
            </a:extLst>
          </p:cNvPr>
          <p:cNvSpPr txBox="1">
            <a:spLocks/>
          </p:cNvSpPr>
          <p:nvPr/>
        </p:nvSpPr>
        <p:spPr>
          <a:xfrm>
            <a:off x="542412" y="1503517"/>
            <a:ext cx="10972800" cy="146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xmlns:a="http://schemas.openxmlformats.org/drawingml/2006/main" marL="0" indent="0">
              <a:lnSpc>
                <a:spcPct val="120000"/>
              </a:lnSpc>
              <a:spcBef>
                <a:spcPts val="0"/>
              </a:spcBef>
              <a:buFont typeface="Arial"/>
              <a:buNone/>
            </a:pPr>
            <a:r xmlns:a="http://schemas.openxmlformats.org/drawingml/2006/main">
              <a:rPr lang="uk" dirty="0"/>
              <a:t>Стів Бланк наголошує на важливості отримання інформації про клієнтів для підтвердження бізнес-гіпотез нового підприємства та пошуку бізнес-моделі, яка працює. Він описує чотири кроки, кожен з яких повторюється. Мета полягає в тому, щоб знайти </a:t>
            </a:r>
            <a:r xmlns:a="http://schemas.openxmlformats.org/drawingml/2006/main">
              <a:rPr lang="uk" b="1" dirty="0"/>
              <a:t>відповідність продукту ринку </a:t>
            </a:r>
            <a:r xmlns:a="http://schemas.openxmlformats.org/drawingml/2006/main">
              <a:rPr lang="uk" dirty="0"/>
              <a:t>для нового продукту або послуги, посилаючись на доведену </a:t>
            </a:r>
            <a:r xmlns:a="http://schemas.openxmlformats.org/drawingml/2006/main">
              <a:rPr lang="uk" b="1" i="1" dirty="0"/>
              <a:t>життєздатність, бажаність</a:t>
            </a:r>
            <a:r xmlns:a="http://schemas.openxmlformats.org/drawingml/2006/main">
              <a:rPr lang="uk" i="1" dirty="0"/>
              <a:t> </a:t>
            </a:r>
            <a:r xmlns:a="http://schemas.openxmlformats.org/drawingml/2006/main">
              <a:rPr lang="uk" dirty="0"/>
              <a:t>і</a:t>
            </a:r>
            <a:r xmlns:a="http://schemas.openxmlformats.org/drawingml/2006/main">
              <a:rPr lang="uk" i="1" dirty="0"/>
              <a:t> </a:t>
            </a:r>
            <a:r xmlns:a="http://schemas.openxmlformats.org/drawingml/2006/main">
              <a:rPr lang="uk" b="1" i="1" dirty="0"/>
              <a:t>здійсненність </a:t>
            </a:r>
            <a:r xmlns:a="http://schemas.openxmlformats.org/drawingml/2006/main">
              <a:rPr lang="uk" dirty="0"/>
              <a:t>на </a:t>
            </a:r>
            <a:r xmlns:a="http://schemas.openxmlformats.org/drawingml/2006/main">
              <a:rPr lang="uk" i="1" dirty="0"/>
              <a:t>етапі пошуку </a:t>
            </a:r>
            <a:r xmlns:a="http://schemas.openxmlformats.org/drawingml/2006/main">
              <a:rPr lang="uk" dirty="0"/>
              <a:t>та до </a:t>
            </a:r>
            <a:r xmlns:a="http://schemas.openxmlformats.org/drawingml/2006/main">
              <a:rPr lang="uk" i="1" dirty="0"/>
              <a:t>виконання </a:t>
            </a:r>
            <a:r xmlns:a="http://schemas.openxmlformats.org/drawingml/2006/main">
              <a:rPr lang="uk" dirty="0"/>
              <a:t>. Бланк зазначає, що « </a:t>
            </a:r>
            <a:r xmlns:a="http://schemas.openxmlformats.org/drawingml/2006/main">
              <a:rPr lang="uk" i="1" dirty="0"/>
              <a:t>факти існують поза будівлею, думки – всередині </a:t>
            </a:r>
            <a:r xmlns:a="http://schemas.openxmlformats.org/drawingml/2006/main">
              <a:rPr lang="uk" dirty="0"/>
              <a:t>», тому важливо « </a:t>
            </a:r>
            <a:r xmlns:a="http://schemas.openxmlformats.org/drawingml/2006/main">
              <a:rPr lang="uk" i="1" dirty="0"/>
              <a:t>вийти з будівлі </a:t>
            </a:r>
            <a:r xmlns:a="http://schemas.openxmlformats.org/drawingml/2006/main">
              <a:rPr lang="uk" dirty="0"/>
              <a:t>»!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525E179-E05F-0D43-2DE7-A53D7C37FB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163"/>
          <a:stretch/>
        </p:blipFill>
        <p:spPr>
          <a:xfrm>
            <a:off x="1574276" y="3073138"/>
            <a:ext cx="8371002" cy="34197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922d16a82_0_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dirty="0"/>
              <a:t>П'ять принципів Lean Startup</a:t>
            </a:r>
            <a:endParaRPr xmlns:a="http://schemas.openxmlformats.org/drawingml/2006/ma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4416E9-C37D-D1CC-19F0-692ACC633815}"/>
              </a:ext>
            </a:extLst>
          </p:cNvPr>
          <p:cNvSpPr txBox="1"/>
          <p:nvPr/>
        </p:nvSpPr>
        <p:spPr>
          <a:xfrm>
            <a:off x="3047215" y="2384916"/>
            <a:ext cx="60944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xmlns:a="http://schemas.openxmlformats.org/drawingml/2006/main" marL="471488" lvl="6" indent="-457200" fontAlgn="base">
              <a:spcAft>
                <a:spcPts val="1800"/>
              </a:spcAft>
              <a:buFont typeface="+mj-lt"/>
              <a:buAutoNum type="arabicPeriod"/>
            </a:pPr>
            <a:r xmlns:a="http://schemas.openxmlformats.org/drawingml/2006/main">
              <a:rPr lang="uk" sz="2000" dirty="0">
                <a:solidFill>
                  <a:srgbClr val="002060"/>
                </a:solidFill>
              </a:rPr>
              <a:t>Підприємці всюди</a:t>
            </a:r>
          </a:p>
          <a:p>
            <a:pPr xmlns:a="http://schemas.openxmlformats.org/drawingml/2006/main" marL="471488" lvl="6" indent="-457200" fontAlgn="base">
              <a:spcAft>
                <a:spcPts val="1800"/>
              </a:spcAft>
              <a:buFont typeface="+mj-lt"/>
              <a:buAutoNum type="arabicPeriod"/>
            </a:pPr>
            <a:r xmlns:a="http://schemas.openxmlformats.org/drawingml/2006/main">
              <a:rPr lang="uk" sz="2000" dirty="0">
                <a:solidFill>
                  <a:srgbClr val="002060"/>
                </a:solidFill>
              </a:rPr>
              <a:t>Підприємництво – це управління</a:t>
            </a:r>
          </a:p>
          <a:p>
            <a:pPr xmlns:a="http://schemas.openxmlformats.org/drawingml/2006/main" marL="471488" lvl="6" indent="-457200" fontAlgn="base">
              <a:spcAft>
                <a:spcPts val="1800"/>
              </a:spcAft>
              <a:buFont typeface="+mj-lt"/>
              <a:buAutoNum type="arabicPeriod"/>
            </a:pPr>
            <a:r xmlns:a="http://schemas.openxmlformats.org/drawingml/2006/main">
              <a:rPr lang="uk" sz="2000" dirty="0">
                <a:solidFill>
                  <a:srgbClr val="002060"/>
                </a:solidFill>
              </a:rPr>
              <a:t>Перевірене навчання</a:t>
            </a:r>
          </a:p>
          <a:p>
            <a:pPr xmlns:a="http://schemas.openxmlformats.org/drawingml/2006/main" marL="471488" lvl="6" indent="-457200" fontAlgn="base">
              <a:spcAft>
                <a:spcPts val="1800"/>
              </a:spcAft>
              <a:buFont typeface="+mj-lt"/>
              <a:buAutoNum type="arabicPeriod"/>
            </a:pPr>
            <a:r xmlns:a="http://schemas.openxmlformats.org/drawingml/2006/main">
              <a:rPr lang="uk" sz="2000" dirty="0">
                <a:solidFill>
                  <a:srgbClr val="002060"/>
                </a:solidFill>
              </a:rPr>
              <a:t>Будуйте-Вимірюйте-Вчіться</a:t>
            </a:r>
          </a:p>
          <a:p>
            <a:pPr xmlns:a="http://schemas.openxmlformats.org/drawingml/2006/main" marL="471488" lvl="6" indent="-457200" fontAlgn="base">
              <a:spcAft>
                <a:spcPts val="1800"/>
              </a:spcAft>
              <a:buFont typeface="+mj-lt"/>
              <a:buAutoNum type="arabicPeriod"/>
            </a:pPr>
            <a:r xmlns:a="http://schemas.openxmlformats.org/drawingml/2006/main">
              <a:rPr lang="uk" sz="2000" dirty="0">
                <a:solidFill>
                  <a:srgbClr val="002060"/>
                </a:solidFill>
              </a:rPr>
              <a:t>Облік інновацій</a:t>
            </a:r>
          </a:p>
        </p:txBody>
      </p:sp>
    </p:spTree>
    <p:extLst>
      <p:ext uri="{BB962C8B-B14F-4D97-AF65-F5344CB8AC3E}">
        <p14:creationId xmlns:p14="http://schemas.microsoft.com/office/powerpoint/2010/main" val="1794565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922d16a82_0_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dirty="0"/>
              <a:t>1. Підприємці всюди</a:t>
            </a:r>
            <a:endParaRPr xmlns:a="http://schemas.openxmlformats.org/drawingml/2006/ma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35D4E7-0C7C-01F5-BCBD-F59FC6550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3" y="1611983"/>
            <a:ext cx="10882303" cy="513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1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922d16a82_0_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dirty="0"/>
              <a:t>2. Підприємництво – це управління</a:t>
            </a:r>
            <a:endParaRPr xmlns:a="http://schemas.openxmlformats.org/drawingml/2006/ma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9A3131-872B-E773-C6D6-3B2D5FDC9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55" y="1690825"/>
            <a:ext cx="11083489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82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922d16a82_0_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uk" dirty="0"/>
              <a:t>Підприємництво – це управління</a:t>
            </a:r>
            <a:endParaRPr xmlns:a="http://schemas.openxmlformats.org/drawingml/2006/ma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95128-06B8-3A00-C6A3-5BFD6C23717E}"/>
              </a:ext>
            </a:extLst>
          </p:cNvPr>
          <p:cNvSpPr txBox="1">
            <a:spLocks/>
          </p:cNvSpPr>
          <p:nvPr/>
        </p:nvSpPr>
        <p:spPr>
          <a:xfrm>
            <a:off x="496478" y="1892193"/>
            <a:ext cx="10972800" cy="68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1800"/>
              <a:buFont typeface="Arial"/>
              <a:buNone/>
              <a:defRPr sz="4400" b="0" i="0" u="none" strike="noStrike" cap="none">
                <a:solidFill>
                  <a:srgbClr val="3399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 xmlns:a="http://schemas.openxmlformats.org/drawingml/2006/main">
              <a:rPr lang="uk" sz="2800" i="1" dirty="0">
                <a:sym typeface="Wingdings" pitchFamily="2" charset="2"/>
              </a:rPr>
              <a:t> </a:t>
            </a:r>
            <a:r xmlns:a="http://schemas.openxmlformats.org/drawingml/2006/main">
              <a:rPr lang="uk" sz="2800" i="1" dirty="0"/>
              <a:t>Загальне управління проти економічного менеджменту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328140B7-BAED-E882-6ADD-7C82DB5495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044431"/>
              </p:ext>
            </p:extLst>
          </p:nvPr>
        </p:nvGraphicFramePr>
        <p:xfrm>
          <a:off x="330250" y="2694481"/>
          <a:ext cx="11305255" cy="3890142"/>
        </p:xfrm>
        <a:graphic>
          <a:graphicData uri="http://schemas.openxmlformats.org/drawingml/2006/table">
            <a:tbl>
              <a:tblPr/>
              <a:tblGrid>
                <a:gridCol w="2180200">
                  <a:extLst>
                    <a:ext uri="{9D8B030D-6E8A-4147-A177-3AD203B41FA5}">
                      <a16:colId xmlns:a16="http://schemas.microsoft.com/office/drawing/2014/main" val="1310026465"/>
                    </a:ext>
                  </a:extLst>
                </a:gridCol>
                <a:gridCol w="4562274">
                  <a:extLst>
                    <a:ext uri="{9D8B030D-6E8A-4147-A177-3AD203B41FA5}">
                      <a16:colId xmlns:a16="http://schemas.microsoft.com/office/drawing/2014/main" val="3257319305"/>
                    </a:ext>
                  </a:extLst>
                </a:gridCol>
                <a:gridCol w="4562781">
                  <a:extLst>
                    <a:ext uri="{9D8B030D-6E8A-4147-A177-3AD203B41FA5}">
                      <a16:colId xmlns:a16="http://schemas.microsoft.com/office/drawing/2014/main" val="2056868149"/>
                    </a:ext>
                  </a:extLst>
                </a:gridCol>
              </a:tblGrid>
              <a:tr h="432238">
                <a:tc>
                  <a:txBody>
                    <a:bodyPr/>
                    <a:lstStyle/>
                    <a:p>
                      <a:pPr xmlns:a="http://schemas.openxmlformats.org/drawingml/2006/main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uk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Перспектива</a:t>
                      </a:r>
                      <a:endParaRPr xmlns:a="http://schemas.openxmlformats.org/drawingml/2006/main" lang="en-GB" sz="15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uk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Зверху вниз</a:t>
                      </a:r>
                      <a:endParaRPr xmlns:a="http://schemas.openxmlformats.org/drawingml/2006/main" lang="en-GB" sz="15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uk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Знизу вгору</a:t>
                      </a:r>
                      <a:endParaRPr xmlns:a="http://schemas.openxmlformats.org/drawingml/2006/main" lang="en-GB" sz="15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2977362"/>
                  </a:ext>
                </a:extLst>
              </a:tr>
              <a:tr h="432238">
                <a:tc>
                  <a:txBody>
                    <a:bodyPr/>
                    <a:lstStyle/>
                    <a:p>
                      <a:pPr xmlns:a="http://schemas.openxmlformats.org/drawingml/2006/main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uk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Фокус</a:t>
                      </a:r>
                      <a:endParaRPr xmlns:a="http://schemas.openxmlformats.org/drawingml/2006/main" lang="en-GB" sz="15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uk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Орієнтація на доходи</a:t>
                      </a:r>
                      <a:endParaRPr xmlns:a="http://schemas.openxmlformats.org/drawingml/2006/main" lang="en-GB" sz="15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uk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Орієнтація на маржу та людей</a:t>
                      </a:r>
                      <a:endParaRPr xmlns:a="http://schemas.openxmlformats.org/drawingml/2006/main" lang="en-GB" sz="15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0310158"/>
                  </a:ext>
                </a:extLst>
              </a:tr>
              <a:tr h="432238">
                <a:tc>
                  <a:txBody>
                    <a:bodyPr/>
                    <a:lstStyle/>
                    <a:p>
                      <a:pPr xmlns:a="http://schemas.openxmlformats.org/drawingml/2006/main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uk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Прийняття рішень</a:t>
                      </a:r>
                      <a:endParaRPr xmlns:a="http://schemas.openxmlformats.org/drawingml/2006/main" lang="en-GB" sz="15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uk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Розлука з роботою</a:t>
                      </a:r>
                      <a:endParaRPr xmlns:a="http://schemas.openxmlformats.org/drawingml/2006/main" lang="en-GB" sz="15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uk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Інтегрований в роботу</a:t>
                      </a:r>
                      <a:endParaRPr xmlns:a="http://schemas.openxmlformats.org/drawingml/2006/main" lang="en-GB" sz="15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3149394"/>
                  </a:ext>
                </a:extLst>
              </a:tr>
              <a:tr h="432238">
                <a:tc>
                  <a:txBody>
                    <a:bodyPr/>
                    <a:lstStyle/>
                    <a:p>
                      <a:pPr xmlns:a="http://schemas.openxmlformats.org/drawingml/2006/main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uk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Орієнтація</a:t>
                      </a:r>
                      <a:endParaRPr xmlns:a="http://schemas.openxmlformats.org/drawingml/2006/main" lang="en-GB" sz="15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uk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Пожертвуйте майбутнім заради сьогодення</a:t>
                      </a:r>
                      <a:endParaRPr xmlns:a="http://schemas.openxmlformats.org/drawingml/2006/main" lang="en-GB" sz="15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uk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Жертва теперішнього заради майбутнього</a:t>
                      </a:r>
                      <a:endParaRPr xmlns:a="http://schemas.openxmlformats.org/drawingml/2006/main" lang="en-GB" sz="15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2793575"/>
                  </a:ext>
                </a:extLst>
              </a:tr>
              <a:tr h="432238">
                <a:tc>
                  <a:txBody>
                    <a:bodyPr/>
                    <a:lstStyle/>
                    <a:p>
                      <a:pPr xmlns:a="http://schemas.openxmlformats.org/drawingml/2006/main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uk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Цінності</a:t>
                      </a:r>
                      <a:endParaRPr xmlns:a="http://schemas.openxmlformats.org/drawingml/2006/main" lang="en-GB" sz="15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uk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Відповідність і координація</a:t>
                      </a:r>
                      <a:endParaRPr xmlns:a="http://schemas.openxmlformats.org/drawingml/2006/main" lang="en-GB" sz="15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uk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Відданість і співпраця</a:t>
                      </a:r>
                      <a:endParaRPr xmlns:a="http://schemas.openxmlformats.org/drawingml/2006/main" lang="en-GB" sz="15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8413048"/>
                  </a:ext>
                </a:extLst>
              </a:tr>
              <a:tr h="432238">
                <a:tc>
                  <a:txBody>
                    <a:bodyPr/>
                    <a:lstStyle/>
                    <a:p>
                      <a:pPr xmlns:a="http://schemas.openxmlformats.org/drawingml/2006/main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uk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Підхід</a:t>
                      </a:r>
                      <a:endParaRPr xmlns:a="http://schemas.openxmlformats.org/drawingml/2006/main" lang="en-GB" sz="15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uk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пожежогасіння</a:t>
                      </a:r>
                      <a:endParaRPr xmlns:a="http://schemas.openxmlformats.org/drawingml/2006/main" lang="en-GB" sz="15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uk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Профілактика пожеж</a:t>
                      </a:r>
                      <a:endParaRPr xmlns:a="http://schemas.openxmlformats.org/drawingml/2006/main" lang="en-GB" sz="15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3336664"/>
                  </a:ext>
                </a:extLst>
              </a:tr>
              <a:tr h="432238">
                <a:tc>
                  <a:txBody>
                    <a:bodyPr/>
                    <a:lstStyle/>
                    <a:p>
                      <a:pPr xmlns:a="http://schemas.openxmlformats.org/drawingml/2006/main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uk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Заходи</a:t>
                      </a:r>
                      <a:endParaRPr xmlns:a="http://schemas.openxmlformats.org/drawingml/2006/main" lang="en-GB" sz="15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uk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Бюджет, цілі, результати</a:t>
                      </a:r>
                      <a:endParaRPr xmlns:a="http://schemas.openxmlformats.org/drawingml/2006/main" lang="en-GB" sz="15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uk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Прогрес, продуктивність, використання, додана вартість</a:t>
                      </a:r>
                      <a:endParaRPr xmlns:a="http://schemas.openxmlformats.org/drawingml/2006/main" lang="en-GB" sz="15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7283065"/>
                  </a:ext>
                </a:extLst>
              </a:tr>
              <a:tr h="432238">
                <a:tc>
                  <a:txBody>
                    <a:bodyPr/>
                    <a:lstStyle/>
                    <a:p>
                      <a:pPr xmlns:a="http://schemas.openxmlformats.org/drawingml/2006/main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uk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Поведінка</a:t>
                      </a:r>
                      <a:endParaRPr xmlns:a="http://schemas.openxmlformats.org/drawingml/2006/main" lang="en-GB" sz="15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uk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Направляти та інструктувати</a:t>
                      </a:r>
                      <a:endParaRPr xmlns:a="http://schemas.openxmlformats.org/drawingml/2006/main" lang="en-GB" sz="15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uk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Дозволяйте, навчайте та ставте запитання</a:t>
                      </a:r>
                      <a:endParaRPr xmlns:a="http://schemas.openxmlformats.org/drawingml/2006/main" lang="en-GB" sz="15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9721859"/>
                  </a:ext>
                </a:extLst>
              </a:tr>
              <a:tr h="432238">
                <a:tc>
                  <a:txBody>
                    <a:bodyPr/>
                    <a:lstStyle/>
                    <a:p>
                      <a:pPr xmlns:a="http://schemas.openxmlformats.org/drawingml/2006/main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uk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Ставлення до клієнта</a:t>
                      </a:r>
                      <a:endParaRPr xmlns:a="http://schemas.openxmlformats.org/drawingml/2006/main" lang="en-GB" sz="15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uk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Договірна</a:t>
                      </a:r>
                      <a:endParaRPr xmlns:a="http://schemas.openxmlformats.org/drawingml/2006/main" lang="en-GB" sz="15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uk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Орієнтований на клієнта</a:t>
                      </a:r>
                      <a:endParaRPr xmlns:a="http://schemas.openxmlformats.org/drawingml/2006/main" lang="en-GB" sz="15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3476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368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1331</Words>
  <Application>Microsoft Office PowerPoint</Application>
  <PresentationFormat>Widescreen</PresentationFormat>
  <Paragraphs>119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Marketing</vt:lpstr>
      <vt:lpstr>Outline</vt:lpstr>
      <vt:lpstr>Introduction</vt:lpstr>
      <vt:lpstr>The Lean Start-up approach builds on</vt:lpstr>
      <vt:lpstr>Customer development</vt:lpstr>
      <vt:lpstr>The Five Principles of the Lean Startup</vt:lpstr>
      <vt:lpstr>1. Entrepreneurs are everywhere</vt:lpstr>
      <vt:lpstr>2. Entrepreneurship is management</vt:lpstr>
      <vt:lpstr>Entrepreneurship is management</vt:lpstr>
      <vt:lpstr>3. Validated Learning</vt:lpstr>
      <vt:lpstr>4. Build-Measure-Learn</vt:lpstr>
      <vt:lpstr>Build</vt:lpstr>
      <vt:lpstr>Catalogues of MVPs</vt:lpstr>
      <vt:lpstr>Measure</vt:lpstr>
      <vt:lpstr>Learn</vt:lpstr>
      <vt:lpstr>5. Innovative Accounting</vt:lpstr>
      <vt:lpstr>Catalog of Pivots</vt:lpstr>
      <vt:lpstr>What to account for?</vt:lpstr>
      <vt:lpstr>Implementing the approach</vt:lpstr>
      <vt:lpstr>Summary</vt:lpstr>
      <vt:lpstr>Templates and Tools</vt:lpstr>
      <vt:lpstr>Further reading and tools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Tulip Gonsalves</dc:creator>
  <cp:lastModifiedBy>Tulip Gonsalves</cp:lastModifiedBy>
  <cp:revision>24</cp:revision>
  <dcterms:created xsi:type="dcterms:W3CDTF">2023-08-28T15:06:23Z</dcterms:created>
  <dcterms:modified xsi:type="dcterms:W3CDTF">2024-06-24T11:46:57Z</dcterms:modified>
</cp:coreProperties>
</file>