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9" r:id="rId34"/>
    <p:sldId id="288" r:id="rId35"/>
    <p:sldId id="290" r:id="rId36"/>
  </p:sldIdLst>
  <p:sldSz cx="12192000" cy="6858000"/>
  <p:notesSz cx="6858000" cy="9144000"/>
  <p:defaultTextStyle>
    <a:defPPr>
      <a:defRPr lang="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0EA00"/>
    <a:srgbClr val="FFFF00"/>
    <a:srgbClr val="FFCC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a:p>
        </p:txBody>
      </p:sp>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2E2C051-6BCD-A600-102B-EBDB24E32A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263" y="5519173"/>
            <a:ext cx="3086368" cy="837177"/>
          </a:xfrm>
          <a:prstGeom prst="rect">
            <a:avLst/>
          </a:prstGeom>
        </p:spPr>
      </p:pic>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av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av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av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av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lstStyle/>
          <a:p>
            <a:r xmlns:a="http://schemas.openxmlformats.org/drawingml/2006/main">
              <a:rPr lang="uk" dirty="0"/>
              <a:t>Основи маркетингу</a:t>
            </a:r>
          </a:p>
        </p:txBody>
      </p:sp>
      <p:sp>
        <p:nvSpPr>
          <p:cNvPr id="3" name="Subtitle 2">
            <a:extLst>
              <a:ext uri="{FF2B5EF4-FFF2-40B4-BE49-F238E27FC236}">
                <a16:creationId xmlns:a16="http://schemas.microsoft.com/office/drawing/2014/main" id="{4BA64DAD-9216-8FBB-3870-36681934341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F45A-D430-2D24-B618-DB6F38B82398}"/>
              </a:ext>
            </a:extLst>
          </p:cNvPr>
          <p:cNvSpPr>
            <a:spLocks noGrp="1"/>
          </p:cNvSpPr>
          <p:nvPr>
            <p:ph type="title"/>
          </p:nvPr>
        </p:nvSpPr>
        <p:spPr/>
        <p:txBody>
          <a:bodyPr/>
          <a:lstStyle/>
          <a:p>
            <a:r xmlns:a="http://schemas.openxmlformats.org/drawingml/2006/main">
              <a:rPr lang="uk" dirty="0"/>
              <a:t>Підприємницький маркетинг і маркетинг-мікс</a:t>
            </a:r>
          </a:p>
        </p:txBody>
      </p:sp>
      <p:sp>
        <p:nvSpPr>
          <p:cNvPr id="3" name="Content Placeholder 2">
            <a:extLst>
              <a:ext uri="{FF2B5EF4-FFF2-40B4-BE49-F238E27FC236}">
                <a16:creationId xmlns:a16="http://schemas.microsoft.com/office/drawing/2014/main" id="{A1C21ED3-B000-7190-ABC6-0F4D022DA10D}"/>
              </a:ext>
            </a:extLst>
          </p:cNvPr>
          <p:cNvSpPr>
            <a:spLocks noGrp="1"/>
          </p:cNvSpPr>
          <p:nvPr>
            <p:ph idx="1"/>
          </p:nvPr>
        </p:nvSpPr>
        <p:spPr/>
        <p:txBody>
          <a:bodyPr>
            <a:normAutofit fontScale="85000" lnSpcReduction="10000"/>
          </a:bodyPr>
          <a:lstStyle/>
          <a:p>
            <a:pPr xmlns:a="http://schemas.openxmlformats.org/drawingml/2006/main" algn="just"/>
            <a:r xmlns:a="http://schemas.openxmlformats.org/drawingml/2006/main">
              <a:rPr lang="uk" b="0" i="0" dirty="0">
                <a:effectLst/>
              </a:rPr>
              <a:t>Просування: підприємці часто використовують партизанський маркетинг, вірусний маркетинг, контент-маркетинг або досвідчений маркетинг для просування </a:t>
            </a:r>
            <a:r xmlns:a="http://schemas.openxmlformats.org/drawingml/2006/main">
              <a:rPr lang="uk" dirty="0"/>
              <a:t>своїх </a:t>
            </a:r>
            <a:r xmlns:a="http://schemas.openxmlformats.org/drawingml/2006/main">
              <a:rPr lang="uk" b="0" i="0" dirty="0">
                <a:effectLst/>
              </a:rPr>
              <a:t>продуктів або послуг. Це недорогі, але ефективні методи, які спрямовані на те, щоб викликати інтерес, залучення та лояльність серед клієнтів. Вони також можуть використовувати особисті продажі, рекомендації, відгуки або підтримку, щоб зміцнити довіру та авторитет серед клієнтів. </a:t>
            </a:r>
            <a:r xmlns:a="http://schemas.openxmlformats.org/drawingml/2006/main">
              <a:rPr lang="uk" dirty="0"/>
              <a:t>Наприклад, Dropbox використовував реферальну програму, яка нагороджувала своїх користувачів безкоштовним місцем для зберігання за запрошення своїх друзів приєднатися.</a:t>
            </a:r>
            <a:endParaRPr xmlns:a="http://schemas.openxmlformats.org/drawingml/2006/main" lang="en-GB" b="0" i="0" dirty="0">
              <a:effectLst/>
            </a:endParaRPr>
          </a:p>
          <a:p>
            <a:pPr xmlns:a="http://schemas.openxmlformats.org/drawingml/2006/main" algn="just"/>
            <a:r xmlns:a="http://schemas.openxmlformats.org/drawingml/2006/main">
              <a:rPr lang="uk" b="0" i="0" dirty="0">
                <a:effectLst/>
              </a:rPr>
              <a:t>Entrepreneurial Marketing Mix — це гнучкий та адаптивний підхід, який дозволяє швидко та ефективно реагувати на мінливі ринкові умови та переваги клієнтів. Він заснований на принципах креативності, інновацій, експериментів і клієнтоорієнтованості. Він підходить для стартапів і малих підприємств, які працюють у динамічному та невизначеному середовищі.</a:t>
            </a:r>
            <a:endParaRPr xmlns:a="http://schemas.openxmlformats.org/drawingml/2006/main" lang="en-GB" dirty="0"/>
          </a:p>
        </p:txBody>
      </p:sp>
    </p:spTree>
    <p:extLst>
      <p:ext uri="{BB962C8B-B14F-4D97-AF65-F5344CB8AC3E}">
        <p14:creationId xmlns:p14="http://schemas.microsoft.com/office/powerpoint/2010/main" val="328298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A3B9-EBFA-C5F8-4C7B-A960FE6489FE}"/>
              </a:ext>
            </a:extLst>
          </p:cNvPr>
          <p:cNvSpPr>
            <a:spLocks noGrp="1"/>
          </p:cNvSpPr>
          <p:nvPr>
            <p:ph type="title"/>
          </p:nvPr>
        </p:nvSpPr>
        <p:spPr/>
        <p:txBody>
          <a:bodyPr>
            <a:normAutofit fontScale="90000"/>
          </a:bodyPr>
          <a:lstStyle/>
          <a:p>
            <a:r xmlns:a="http://schemas.openxmlformats.org/drawingml/2006/main">
              <a:rPr lang="uk" dirty="0"/>
              <a:t>Дослідження ринку, </a:t>
            </a:r>
            <a:r xmlns:a="http://schemas.openxmlformats.org/drawingml/2006/main">
              <a:rPr lang="uk" dirty="0"/>
              <a:t>розпізнавання ринкових можливостей і цільовий ринок</a:t>
            </a:r>
            <a:br xmlns:a="http://schemas.openxmlformats.org/drawingml/2006/main">
              <a:rPr lang="en-IN" dirty="0"/>
            </a:br>
            <a:endParaRPr xmlns:a="http://schemas.openxmlformats.org/drawingml/2006/main" lang="en-GB" dirty="0"/>
          </a:p>
        </p:txBody>
      </p:sp>
      <p:sp>
        <p:nvSpPr>
          <p:cNvPr id="3" name="Content Placeholder 2">
            <a:extLst>
              <a:ext uri="{FF2B5EF4-FFF2-40B4-BE49-F238E27FC236}">
                <a16:creationId xmlns:a16="http://schemas.microsoft.com/office/drawing/2014/main" id="{98D1A75B-F1AD-C11A-2F84-8B10F6AA2A3F}"/>
              </a:ext>
            </a:extLst>
          </p:cNvPr>
          <p:cNvSpPr>
            <a:spLocks noGrp="1"/>
          </p:cNvSpPr>
          <p:nvPr>
            <p:ph idx="1"/>
          </p:nvPr>
        </p:nvSpPr>
        <p:spPr>
          <a:xfrm>
            <a:off x="838200" y="1825625"/>
            <a:ext cx="6521824" cy="4351338"/>
          </a:xfrm>
        </p:spPr>
        <p:txBody>
          <a:bodyPr>
            <a:normAutofit fontScale="70000" lnSpcReduction="20000"/>
          </a:bodyPr>
          <a:lstStyle/>
          <a:p>
            <a:pPr xmlns:a="http://schemas.openxmlformats.org/drawingml/2006/main" algn="just"/>
            <a:r xmlns:a="http://schemas.openxmlformats.org/drawingml/2006/main">
              <a:rPr lang="uk" b="0" i="0" dirty="0">
                <a:effectLst/>
              </a:rPr>
              <a:t>Дослідження ринку є дуже важливою діяльністю для підприємців, які хочуть випустити на ринок новий продукт чи послугу або вдосконалити вже існуючу. Дослідження ринку може допомогти підприємцям:</a:t>
            </a:r>
          </a:p>
          <a:p>
            <a:pPr xmlns:a="http://schemas.openxmlformats.org/drawingml/2006/main" algn="just">
              <a:buFont typeface="Arial" panose="020B0604020202020204" pitchFamily="34" charset="0"/>
              <a:buChar char="•"/>
            </a:pPr>
            <a:r xmlns:a="http://schemas.openxmlformats.org/drawingml/2006/main">
              <a:rPr lang="uk" b="0" i="0" dirty="0">
                <a:effectLst/>
              </a:rPr>
              <a:t>Визначте потреби та вподобання ваших потенційних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Оцініть розмір і потенціал зростання вашого цільового ринку.</a:t>
            </a:r>
          </a:p>
          <a:p>
            <a:pPr xmlns:a="http://schemas.openxmlformats.org/drawingml/2006/main" algn="just">
              <a:buFont typeface="Arial" panose="020B0604020202020204" pitchFamily="34" charset="0"/>
              <a:buChar char="•"/>
            </a:pPr>
            <a:r xmlns:a="http://schemas.openxmlformats.org/drawingml/2006/main">
              <a:rPr lang="uk" b="0" i="0" dirty="0">
                <a:effectLst/>
              </a:rPr>
              <a:t>Оцініть сильні та слабкі сторони ваших конкурентів.</a:t>
            </a:r>
          </a:p>
          <a:p>
            <a:pPr xmlns:a="http://schemas.openxmlformats.org/drawingml/2006/main" algn="just">
              <a:buFont typeface="Arial" panose="020B0604020202020204" pitchFamily="34" charset="0"/>
              <a:buChar char="•"/>
            </a:pPr>
            <a:r xmlns:a="http://schemas.openxmlformats.org/drawingml/2006/main">
              <a:rPr lang="uk" b="0" i="0" dirty="0">
                <a:effectLst/>
              </a:rPr>
              <a:t>Визначте найкращі стратегії ціноутворення та розподілу.</a:t>
            </a:r>
          </a:p>
          <a:p>
            <a:pPr xmlns:a="http://schemas.openxmlformats.org/drawingml/2006/main" algn="just">
              <a:buFont typeface="Arial" panose="020B0604020202020204" pitchFamily="34" charset="0"/>
              <a:buChar char="•"/>
            </a:pPr>
            <a:r xmlns:a="http://schemas.openxmlformats.org/drawingml/2006/main">
              <a:rPr lang="uk" b="0" i="0" dirty="0">
                <a:effectLst/>
              </a:rPr>
              <a:t>Тестуйте та вдосконалюйте функції та переваги свого продукту чи послуги.</a:t>
            </a:r>
          </a:p>
          <a:p>
            <a:pPr xmlns:a="http://schemas.openxmlformats.org/drawingml/2006/main" algn="just">
              <a:buFont typeface="Arial" panose="020B0604020202020204" pitchFamily="34" charset="0"/>
              <a:buChar char="•"/>
            </a:pPr>
            <a:r xmlns:a="http://schemas.openxmlformats.org/drawingml/2006/main">
              <a:rPr lang="uk" b="0" i="0" dirty="0">
                <a:effectLst/>
              </a:rPr>
              <a:t>Створюйте ефективні маркетингові кампанії та повідомлення</a:t>
            </a:r>
          </a:p>
          <a:p>
            <a:endParaRPr lang="en-GB" dirty="0"/>
          </a:p>
        </p:txBody>
      </p:sp>
      <p:pic>
        <p:nvPicPr>
          <p:cNvPr id="5" name="Picture 4">
            <a:extLst>
              <a:ext uri="{FF2B5EF4-FFF2-40B4-BE49-F238E27FC236}">
                <a16:creationId xmlns:a16="http://schemas.microsoft.com/office/drawing/2014/main" id="{943DB12A-DC7C-2F81-F5D4-1019D4D20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565" y="2194906"/>
            <a:ext cx="3612776" cy="3612776"/>
          </a:xfrm>
          <a:prstGeom prst="rect">
            <a:avLst/>
          </a:prstGeom>
          <a:ln>
            <a:noFill/>
          </a:ln>
          <a:effectLst>
            <a:softEdge rad="112500"/>
          </a:effectLst>
        </p:spPr>
      </p:pic>
    </p:spTree>
    <p:extLst>
      <p:ext uri="{BB962C8B-B14F-4D97-AF65-F5344CB8AC3E}">
        <p14:creationId xmlns:p14="http://schemas.microsoft.com/office/powerpoint/2010/main" val="217742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260F-8584-AD4C-83D8-496E6207391C}"/>
              </a:ext>
            </a:extLst>
          </p:cNvPr>
          <p:cNvSpPr>
            <a:spLocks noGrp="1"/>
          </p:cNvSpPr>
          <p:nvPr>
            <p:ph type="title"/>
          </p:nvPr>
        </p:nvSpPr>
        <p:spPr>
          <a:xfrm>
            <a:off x="838200" y="105148"/>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43879BBA-DA08-40BA-8431-A082DA732F1D}"/>
              </a:ext>
            </a:extLst>
          </p:cNvPr>
          <p:cNvSpPr>
            <a:spLocks noGrp="1"/>
          </p:cNvSpPr>
          <p:nvPr>
            <p:ph idx="1"/>
          </p:nvPr>
        </p:nvSpPr>
        <p:spPr/>
        <p:txBody>
          <a:bodyPr>
            <a:normAutofit fontScale="92500" lnSpcReduction="20000"/>
          </a:bodyPr>
          <a:lstStyle/>
          <a:p>
            <a:pPr xmlns:a="http://schemas.openxmlformats.org/drawingml/2006/main" marL="0" indent="0" algn="just">
              <a:buNone/>
            </a:pPr>
            <a:r xmlns:a="http://schemas.openxmlformats.org/drawingml/2006/main">
              <a:rPr lang="uk" b="0" i="0" dirty="0">
                <a:effectLst/>
              </a:rPr>
              <a:t>Щоб провести маркетингове дослідження, вам потрібно виконати кілька основних кроків:</a:t>
            </a:r>
          </a:p>
          <a:p>
            <a:pPr xmlns:a="http://schemas.openxmlformats.org/drawingml/2006/main" algn="just"/>
            <a:r xmlns:a="http://schemas.openxmlformats.org/drawingml/2006/main">
              <a:rPr lang="uk" b="0" i="0" dirty="0">
                <a:effectLst/>
              </a:rPr>
              <a:t>Визначте особу покупця: особу покупця – це вигадане представлення вашого ідеального клієнта на основі даних і припущень. Це допомагає вам зрозуміти, хто ваші цільові клієнти, чого вони хочуть, як поводяться та як приймають рішення. </a:t>
            </a:r>
            <a:r xmlns:a="http://schemas.openxmlformats.org/drawingml/2006/main">
              <a:rPr lang="uk" dirty="0"/>
              <a:t>Ви можете створити себе як покупця, використовуючи онлайн-інструменти, проводячи опитування, опитуючи клієнтів або аналізуючи наявні дані.</a:t>
            </a:r>
            <a:endParaRPr xmlns:a="http://schemas.openxmlformats.org/drawingml/2006/main" lang="en-GB" b="0" i="0" dirty="0">
              <a:effectLst/>
            </a:endParaRPr>
          </a:p>
          <a:p>
            <a:pPr xmlns:a="http://schemas.openxmlformats.org/drawingml/2006/main" algn="just"/>
            <a:r xmlns:a="http://schemas.openxmlformats.org/drawingml/2006/main">
              <a:rPr lang="uk" b="0" i="0" dirty="0">
                <a:effectLst/>
              </a:rPr>
              <a:t>Знайти зразок: зразок — це група людей, які представляють ваш цільовий ринок і можуть надати відгук про ваш продукт або послугу. Ви можете знайти зразок за допомогою онлайн-платформ, соціальних мереж, рефералів або наявних клієнтів. </a:t>
            </a:r>
            <a:r xmlns:a="http://schemas.openxmlformats.org/drawingml/2006/main">
              <a:rPr lang="uk" dirty="0"/>
              <a:t>Ви повинні прагнути мати вибірку, яка є достатньо великою та достатньо різноманітною, щоб відображати ваш цільовий ринок.</a:t>
            </a:r>
            <a:endParaRPr xmlns:a="http://schemas.openxmlformats.org/drawingml/2006/main" lang="en-GB" b="0" i="0" dirty="0">
              <a:effectLst/>
            </a:endParaRPr>
          </a:p>
          <a:p>
            <a:endParaRPr lang="en-GB" dirty="0"/>
          </a:p>
        </p:txBody>
      </p:sp>
    </p:spTree>
    <p:extLst>
      <p:ext uri="{BB962C8B-B14F-4D97-AF65-F5344CB8AC3E}">
        <p14:creationId xmlns:p14="http://schemas.microsoft.com/office/powerpoint/2010/main" val="240044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5A3F-0435-D8FE-5EF8-AB6C5FB415E3}"/>
              </a:ext>
            </a:extLst>
          </p:cNvPr>
          <p:cNvSpPr>
            <a:spLocks noGrp="1"/>
          </p:cNvSpPr>
          <p:nvPr>
            <p:ph type="title"/>
          </p:nvPr>
        </p:nvSpPr>
        <p:spPr>
          <a:xfrm>
            <a:off x="838200" y="18255"/>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6009BD2C-C8EB-C459-C2BD-CF048E174AEF}"/>
              </a:ext>
            </a:extLst>
          </p:cNvPr>
          <p:cNvSpPr>
            <a:spLocks noGrp="1"/>
          </p:cNvSpPr>
          <p:nvPr>
            <p:ph idx="1"/>
          </p:nvPr>
        </p:nvSpPr>
        <p:spPr>
          <a:xfrm>
            <a:off x="838200" y="1825625"/>
            <a:ext cx="6315635" cy="4351338"/>
          </a:xfrm>
        </p:spPr>
        <p:txBody>
          <a:bodyPr>
            <a:normAutofit fontScale="70000" lnSpcReduction="20000"/>
          </a:bodyPr>
          <a:lstStyle/>
          <a:p>
            <a:pPr xmlns:a="http://schemas.openxmlformats.org/drawingml/2006/main" algn="just"/>
            <a:r xmlns:a="http://schemas.openxmlformats.org/drawingml/2006/main">
              <a:rPr lang="uk" b="0" i="0" dirty="0">
                <a:effectLst/>
              </a:rPr>
              <a:t>Створюйте дослідницькі запитання. Дослідницькі запитання – це конкретні запитання, на які ви хочете отримати відповідь під час дослідження ринку. Ви повинні бути релевантними, чіткими та вимірними. Ви можете створювати дослідницькі запитання за допомогою SMART framework: Specific, Measurable, Achievable, Relevant і time-bound. </a:t>
            </a:r>
            <a:r xmlns:a="http://schemas.openxmlformats.org/drawingml/2006/main">
              <a:rPr lang="uk" dirty="0"/>
              <a:t>Наприклад, запитання дослідження може бути таким: «Наскільки ймовірно, що клієнти купуватимуть мій продукт за ціною 10 євро протягом наступного місяця?»</a:t>
            </a:r>
            <a:endParaRPr xmlns:a="http://schemas.openxmlformats.org/drawingml/2006/main" lang="en-GB" b="0" i="0" dirty="0">
              <a:effectLst/>
            </a:endParaRPr>
          </a:p>
          <a:p>
            <a:pPr xmlns:a="http://schemas.openxmlformats.org/drawingml/2006/main" algn="just"/>
            <a:r xmlns:a="http://schemas.openxmlformats.org/drawingml/2006/main">
              <a:rPr lang="uk" b="0" i="0" dirty="0">
                <a:effectLst/>
              </a:rPr>
              <a:t>Оцініть свою конкуренцію. Аналіз конкуренції – це процес виявлення та оцінки ваших конкурентів з точки зору ваших продуктів, цін, сильних і слабких сторін, можливостей і загроз. Ви можете оцінити свою конкуренцію, використовуючи онлайн-інструменти, відвідуючи ваші веб-сайти, читаючи ваші відгуки або купуючи ваші продукти. </a:t>
            </a:r>
            <a:r xmlns:a="http://schemas.openxmlformats.org/drawingml/2006/main">
              <a:rPr lang="uk" dirty="0"/>
              <a:t>Ви повинні прагнути з’ясувати, що робить ваш продукт чи послугу унікальними та кращими від ваших конкурентів.</a:t>
            </a:r>
            <a:endParaRPr xmlns:a="http://schemas.openxmlformats.org/drawingml/2006/main" lang="en-GB" b="0" i="0" dirty="0">
              <a:effectLst/>
            </a:endParaRPr>
          </a:p>
          <a:p>
            <a:endParaRPr lang="en-GB" dirty="0"/>
          </a:p>
        </p:txBody>
      </p:sp>
      <p:pic>
        <p:nvPicPr>
          <p:cNvPr id="5" name="Picture 4">
            <a:extLst>
              <a:ext uri="{FF2B5EF4-FFF2-40B4-BE49-F238E27FC236}">
                <a16:creationId xmlns:a16="http://schemas.microsoft.com/office/drawing/2014/main" id="{1F1DC10D-A020-8095-F69B-8BAD9AAC2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918" y="2115671"/>
            <a:ext cx="3585882" cy="3585882"/>
          </a:xfrm>
          <a:prstGeom prst="rect">
            <a:avLst/>
          </a:prstGeom>
        </p:spPr>
      </p:pic>
    </p:spTree>
    <p:extLst>
      <p:ext uri="{BB962C8B-B14F-4D97-AF65-F5344CB8AC3E}">
        <p14:creationId xmlns:p14="http://schemas.microsoft.com/office/powerpoint/2010/main" val="259893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38-376F-1440-59BA-C3C1E9E1768D}"/>
              </a:ext>
            </a:extLst>
          </p:cNvPr>
          <p:cNvSpPr>
            <a:spLocks noGrp="1"/>
          </p:cNvSpPr>
          <p:nvPr>
            <p:ph type="title"/>
          </p:nvPr>
        </p:nvSpPr>
        <p:spPr>
          <a:xfrm>
            <a:off x="838200" y="141007"/>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визначення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BE03F5C7-D53D-F49B-D04F-79389EC50059}"/>
              </a:ext>
            </a:extLst>
          </p:cNvPr>
          <p:cNvSpPr>
            <a:spLocks noGrp="1"/>
          </p:cNvSpPr>
          <p:nvPr>
            <p:ph idx="1"/>
          </p:nvPr>
        </p:nvSpPr>
        <p:spPr/>
        <p:txBody>
          <a:bodyPr>
            <a:normAutofit fontScale="85000" lnSpcReduction="10000"/>
          </a:bodyPr>
          <a:lstStyle/>
          <a:p>
            <a:pPr xmlns:a="http://schemas.openxmlformats.org/drawingml/2006/main" algn="just"/>
            <a:r xmlns:a="http://schemas.openxmlformats.org/drawingml/2006/main">
              <a:rPr lang="uk" b="0" i="0" dirty="0">
                <a:effectLst/>
              </a:rPr>
              <a:t>Створіть підсумок маркетингового дослідження. Резюме маркетингового дослідження – це документ, у якому підсумовуються основні висновки та висновки вашого маркетингового дослідження. </a:t>
            </a:r>
            <a:r xmlns:a="http://schemas.openxmlformats.org/drawingml/2006/main">
              <a:rPr lang="uk" dirty="0"/>
              <a:t>Він має містити такі розділи: Вступ (мета та завдання вашого дослідження ринку), Методологія (методи та інструменти, які ви використовували для збору та аналізу даних), Результати (дані та статистичні дані, які ви отримали з вашої вибірки), Аналіз ( інтерпретація та пояснення ваших результатів), рекомендації (дії та стратегії, які ви пропонуєте на основі свого аналізу), і висновок (основні висновки та наслідки вашого дослідження ринку).</a:t>
            </a:r>
            <a:endParaRPr xmlns:a="http://schemas.openxmlformats.org/drawingml/2006/main" lang="en-GB" b="0" i="0" dirty="0">
              <a:effectLst/>
            </a:endParaRPr>
          </a:p>
          <a:p>
            <a:pPr xmlns:a="http://schemas.openxmlformats.org/drawingml/2006/main" marL="0" indent="0" algn="just">
              <a:buNone/>
            </a:pPr>
            <a:r xmlns:a="http://schemas.openxmlformats.org/drawingml/2006/main">
              <a:rPr lang="uk" b="0" i="0" dirty="0">
                <a:effectLst/>
              </a:rPr>
              <a:t>Дослідження ринку є важливим інструментом для підприємців, які хочуть досягти успіху на ринку. Проводячи дослідження ринку, ви можете отримати цінну інформацію про своїх клієнтів, конкурентів і галузь і використовувати їх для створення кращого продукту чи послуги, які відповідають ринковому попиту.</a:t>
            </a:r>
          </a:p>
          <a:p>
            <a:endParaRPr lang="en-GB" dirty="0"/>
          </a:p>
        </p:txBody>
      </p:sp>
    </p:spTree>
    <p:extLst>
      <p:ext uri="{BB962C8B-B14F-4D97-AF65-F5344CB8AC3E}">
        <p14:creationId xmlns:p14="http://schemas.microsoft.com/office/powerpoint/2010/main" val="166614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D345-91B8-B4B9-146A-63A33000CBB8}"/>
              </a:ext>
            </a:extLst>
          </p:cNvPr>
          <p:cNvSpPr>
            <a:spLocks noGrp="1"/>
          </p:cNvSpPr>
          <p:nvPr>
            <p:ph type="title"/>
          </p:nvPr>
        </p:nvSpPr>
        <p:spPr>
          <a:xfrm>
            <a:off x="838200" y="123078"/>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678B8760-9798-3665-970F-42BE896581B4}"/>
              </a:ext>
            </a:extLst>
          </p:cNvPr>
          <p:cNvSpPr>
            <a:spLocks noGrp="1"/>
          </p:cNvSpPr>
          <p:nvPr>
            <p:ph idx="1"/>
          </p:nvPr>
        </p:nvSpPr>
        <p:spPr>
          <a:xfrm>
            <a:off x="838200" y="1825625"/>
            <a:ext cx="6530788" cy="4351338"/>
          </a:xfrm>
        </p:spPr>
        <p:txBody>
          <a:bodyPr>
            <a:normAutofit fontScale="55000" lnSpcReduction="20000"/>
          </a:bodyPr>
          <a:lstStyle/>
          <a:p>
            <a:pPr xmlns:a="http://schemas.openxmlformats.org/drawingml/2006/main" algn="just"/>
            <a:r xmlns:a="http://schemas.openxmlformats.org/drawingml/2006/main">
              <a:rPr lang="uk" b="0" i="0" dirty="0">
                <a:effectLst/>
              </a:rPr>
              <a:t>Розпізнавання ринкових можливостей - це процес виявлення та оцінки потенціалу нових або існуючих ринків для продукту чи послуги. Він передбачає аналіз розміру ринку, зростання, тенденцій, потреб клієнтів, конкурентів і факторів зовнішнього середовища, які впливають на ринок. Розпізнавання ринкових можливостей може допомогти:</a:t>
            </a:r>
          </a:p>
          <a:p>
            <a:pPr xmlns:a="http://schemas.openxmlformats.org/drawingml/2006/main" algn="just">
              <a:buFont typeface="Arial" panose="020B0604020202020204" pitchFamily="34" charset="0"/>
              <a:buChar char="•"/>
            </a:pPr>
            <a:r xmlns:a="http://schemas.openxmlformats.org/drawingml/2006/main">
              <a:rPr lang="uk" b="0" i="0" dirty="0">
                <a:effectLst/>
              </a:rPr>
              <a:t>Відкрийте для себе незадоволені або недостатньо задоволені потреби клієнтів, які можна задовольнити за допомогою нового або вдосконаленого продукту чи послуги.</a:t>
            </a:r>
          </a:p>
          <a:p>
            <a:pPr xmlns:a="http://schemas.openxmlformats.org/drawingml/2006/main" algn="just">
              <a:buFont typeface="Arial" panose="020B0604020202020204" pitchFamily="34" charset="0"/>
              <a:buChar char="•"/>
            </a:pPr>
            <a:r xmlns:a="http://schemas.openxmlformats.org/drawingml/2006/main">
              <a:rPr lang="uk" b="0" i="0" dirty="0">
                <a:effectLst/>
              </a:rPr>
              <a:t>Знайдіть прогалини або ніші на ринку, які погано обслуговуються існуючими конкурентами.</a:t>
            </a:r>
          </a:p>
          <a:p>
            <a:pPr xmlns:a="http://schemas.openxmlformats.org/drawingml/2006/main" algn="just">
              <a:buFont typeface="Arial" panose="020B0604020202020204" pitchFamily="34" charset="0"/>
              <a:buChar char="•"/>
            </a:pPr>
            <a:r xmlns:a="http://schemas.openxmlformats.org/drawingml/2006/main">
              <a:rPr lang="uk" b="0" i="0" dirty="0">
                <a:effectLst/>
              </a:rPr>
              <a:t>Використовуйте нові тенденції чи технології, які створюють нові ринкові можливості або змінюють існуючу динаміку ринку.</a:t>
            </a:r>
          </a:p>
          <a:p>
            <a:pPr xmlns:a="http://schemas.openxmlformats.org/drawingml/2006/main" algn="just">
              <a:buFont typeface="Arial" panose="020B0604020202020204" pitchFamily="34" charset="0"/>
              <a:buChar char="•"/>
            </a:pPr>
            <a:r xmlns:a="http://schemas.openxmlformats.org/drawingml/2006/main">
              <a:rPr lang="uk" b="0" i="0" dirty="0">
                <a:effectLst/>
              </a:rPr>
              <a:t>Оцінити доцільність і прибутковість виходу на новий або існуючий ринок.</a:t>
            </a:r>
          </a:p>
          <a:p>
            <a:pPr xmlns:a="http://schemas.openxmlformats.org/drawingml/2006/main" algn="just">
              <a:buFont typeface="Arial" panose="020B0604020202020204" pitchFamily="34" charset="0"/>
              <a:buChar char="•"/>
            </a:pPr>
            <a:r xmlns:a="http://schemas.openxmlformats.org/drawingml/2006/main">
              <a:rPr lang="uk" b="0" i="0" dirty="0">
                <a:effectLst/>
              </a:rPr>
              <a:t>Розробіть унікальну ціннісну пропозицію, яка відрізнятиме продукт або послугу від конкурентів.</a:t>
            </a:r>
          </a:p>
          <a:p>
            <a:pPr xmlns:a="http://schemas.openxmlformats.org/drawingml/2006/main" algn="just">
              <a:buFont typeface="Arial" panose="020B0604020202020204" pitchFamily="34" charset="0"/>
              <a:buChar char="•"/>
            </a:pPr>
            <a:r xmlns:a="http://schemas.openxmlformats.org/drawingml/2006/main">
              <a:rPr lang="uk" b="0" i="0" dirty="0">
                <a:effectLst/>
              </a:rPr>
              <a:t>Створіть маркетингову стратегію, спрямовану на найбільш привабливі сегменти ринку.</a:t>
            </a:r>
          </a:p>
          <a:p>
            <a:endParaRPr lang="en-GB" dirty="0"/>
          </a:p>
        </p:txBody>
      </p:sp>
      <p:pic>
        <p:nvPicPr>
          <p:cNvPr id="5" name="Picture 4">
            <a:extLst>
              <a:ext uri="{FF2B5EF4-FFF2-40B4-BE49-F238E27FC236}">
                <a16:creationId xmlns:a16="http://schemas.microsoft.com/office/drawing/2014/main" id="{AF6CD235-49C7-6D83-5742-DE66C4981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567" y="2375646"/>
            <a:ext cx="4544223" cy="3030911"/>
          </a:xfrm>
          <a:prstGeom prst="rect">
            <a:avLst/>
          </a:prstGeom>
          <a:ln>
            <a:noFill/>
          </a:ln>
          <a:effectLst>
            <a:softEdge rad="112500"/>
          </a:effectLst>
        </p:spPr>
      </p:pic>
    </p:spTree>
    <p:extLst>
      <p:ext uri="{BB962C8B-B14F-4D97-AF65-F5344CB8AC3E}">
        <p14:creationId xmlns:p14="http://schemas.microsoft.com/office/powerpoint/2010/main" val="347438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6EE8-A5B6-3587-8925-051EB3DD8F31}"/>
              </a:ext>
            </a:extLst>
          </p:cNvPr>
          <p:cNvSpPr>
            <a:spLocks noGrp="1"/>
          </p:cNvSpPr>
          <p:nvPr>
            <p:ph type="title"/>
          </p:nvPr>
        </p:nvSpPr>
        <p:spPr>
          <a:xfrm>
            <a:off x="838200" y="18255"/>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4175962D-6565-0FCF-40D3-2733F5893BEC}"/>
              </a:ext>
            </a:extLst>
          </p:cNvPr>
          <p:cNvSpPr>
            <a:spLocks noGrp="1"/>
          </p:cNvSpPr>
          <p:nvPr>
            <p:ph idx="1"/>
          </p:nvPr>
        </p:nvSpPr>
        <p:spPr/>
        <p:txBody>
          <a:bodyPr>
            <a:normAutofit lnSpcReduction="10000"/>
          </a:bodyPr>
          <a:lstStyle/>
          <a:p>
            <a:pPr xmlns:a="http://schemas.openxmlformats.org/drawingml/2006/main" marL="0" indent="0" algn="just">
              <a:buNone/>
            </a:pPr>
            <a:r xmlns:a="http://schemas.openxmlformats.org/drawingml/2006/main">
              <a:rPr lang="uk" b="0" i="0" dirty="0">
                <a:effectLst/>
              </a:rPr>
              <a:t>Щоб провести розпізнавання ринкових можливостей, вам потрібно виконати кілька основних кроків:</a:t>
            </a:r>
          </a:p>
          <a:p>
            <a:pPr xmlns:a="http://schemas.openxmlformats.org/drawingml/2006/main" algn="just"/>
            <a:r xmlns:a="http://schemas.openxmlformats.org/drawingml/2006/main">
              <a:rPr lang="uk" b="0" i="0" dirty="0">
                <a:effectLst/>
              </a:rPr>
              <a:t>Визначте проблему або потребу: Перший крок — визначити проблему або потребу, яка є у клієнтів і яка не вирішується належним чином за допомогою поточних рішень на ринку. </a:t>
            </a:r>
            <a:r xmlns:a="http://schemas.openxmlformats.org/drawingml/2006/main">
              <a:rPr lang="uk" dirty="0"/>
              <a:t>Це можна зробити, спостерігаючи за клієнтами, проводячи опитування, опитуючи експертів або аналізуючи вторинні дані.</a:t>
            </a:r>
            <a:endParaRPr xmlns:a="http://schemas.openxmlformats.org/drawingml/2006/main" lang="en-GB" b="0" i="0" dirty="0">
              <a:effectLst/>
            </a:endParaRPr>
          </a:p>
          <a:p>
            <a:pPr xmlns:a="http://schemas.openxmlformats.org/drawingml/2006/main" algn="just"/>
            <a:r xmlns:a="http://schemas.openxmlformats.org/drawingml/2006/main">
              <a:rPr lang="uk" b="0" i="0" dirty="0">
                <a:effectLst/>
              </a:rPr>
              <a:t>Генеруйте ідеї: наступним кроком є генерація можливих ідей щодо продуктів або послуг, які можуть вирішити проблему чи потребу. </a:t>
            </a:r>
            <a:r xmlns:a="http://schemas.openxmlformats.org/drawingml/2006/main">
              <a:rPr lang="uk" dirty="0"/>
              <a:t>Це можна зробити шляхом мозкового штурму, використання методів творчості, дослідження передового досвіду або порівняльного аналізу конкурентів.</a:t>
            </a:r>
            <a:endParaRPr xmlns:a="http://schemas.openxmlformats.org/drawingml/2006/main" lang="en-GB" b="0" i="0" dirty="0">
              <a:effectLst/>
            </a:endParaRPr>
          </a:p>
          <a:p>
            <a:endParaRPr lang="en-GB" dirty="0"/>
          </a:p>
        </p:txBody>
      </p:sp>
    </p:spTree>
    <p:extLst>
      <p:ext uri="{BB962C8B-B14F-4D97-AF65-F5344CB8AC3E}">
        <p14:creationId xmlns:p14="http://schemas.microsoft.com/office/powerpoint/2010/main" val="141539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1821-AE83-DEFF-FCD0-A9E9AA0242F2}"/>
              </a:ext>
            </a:extLst>
          </p:cNvPr>
          <p:cNvSpPr>
            <a:spLocks noGrp="1"/>
          </p:cNvSpPr>
          <p:nvPr>
            <p:ph type="title"/>
          </p:nvPr>
        </p:nvSpPr>
        <p:spPr>
          <a:xfrm>
            <a:off x="838200" y="132043"/>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88C05AE0-F83D-F782-D575-4F1FBA39F8D7}"/>
              </a:ext>
            </a:extLst>
          </p:cNvPr>
          <p:cNvSpPr>
            <a:spLocks noGrp="1"/>
          </p:cNvSpPr>
          <p:nvPr>
            <p:ph idx="1"/>
          </p:nvPr>
        </p:nvSpPr>
        <p:spPr>
          <a:xfrm>
            <a:off x="838200" y="1825625"/>
            <a:ext cx="7391400" cy="4351338"/>
          </a:xfrm>
        </p:spPr>
        <p:txBody>
          <a:bodyPr>
            <a:normAutofit fontScale="77500" lnSpcReduction="20000"/>
          </a:bodyPr>
          <a:lstStyle/>
          <a:p>
            <a:pPr xmlns:a="http://schemas.openxmlformats.org/drawingml/2006/main" algn="just"/>
            <a:r xmlns:a="http://schemas.openxmlformats.org/drawingml/2006/main">
              <a:rPr lang="uk" b="0" i="0" dirty="0">
                <a:effectLst/>
              </a:rPr>
              <a:t>Оцінка ідей: Третій крок полягає в оцінці ідей на основі вашої здійсненності, бажаності та життєздатності. </a:t>
            </a:r>
            <a:r xmlns:a="http://schemas.openxmlformats.org/drawingml/2006/main">
              <a:rPr lang="uk" dirty="0"/>
              <a:t>Це можна зробити за допомогою таких критеріїв, як цінність споживача, ринковий потенціал, конкурентна перевага, технічна здійсненність, фінансова життєздатність і соціальний вплив.</a:t>
            </a:r>
            <a:endParaRPr xmlns:a="http://schemas.openxmlformats.org/drawingml/2006/main" lang="en-GB" b="0" i="0" dirty="0">
              <a:effectLst/>
            </a:endParaRPr>
          </a:p>
          <a:p>
            <a:pPr xmlns:a="http://schemas.openxmlformats.org/drawingml/2006/main" algn="just"/>
            <a:r xmlns:a="http://schemas.openxmlformats.org/drawingml/2006/main">
              <a:rPr lang="uk" b="0" i="0" dirty="0">
                <a:effectLst/>
              </a:rPr>
              <a:t>Виберіть найкращу ідею: Останнім кроком є вибір найкращої ідеї, яка має найвищий потенціал для успіху на ринку. </a:t>
            </a:r>
            <a:r xmlns:a="http://schemas.openxmlformats.org/drawingml/2006/main">
              <a:rPr lang="uk" dirty="0"/>
              <a:t>Це можна зробити за допомогою інструментів прийняття рішень, таких як моделі оцінки, матриці рішень або SWOT-аналіз.</a:t>
            </a:r>
            <a:endParaRPr xmlns:a="http://schemas.openxmlformats.org/drawingml/2006/main" lang="en-GB" b="0" i="0" dirty="0">
              <a:effectLst/>
            </a:endParaRPr>
          </a:p>
          <a:p>
            <a:pPr xmlns:a="http://schemas.openxmlformats.org/drawingml/2006/main" marL="0" indent="0" algn="just">
              <a:buNone/>
            </a:pPr>
            <a:r xmlns:a="http://schemas.openxmlformats.org/drawingml/2006/main">
              <a:rPr lang="uk" b="0" i="0" dirty="0">
                <a:effectLst/>
              </a:rPr>
              <a:t>Розпізнавання ринкових можливостей також є важливою навичкою для підприємців, які хочуть створювати та отримувати цінності на ринку. Визнаючи ринкові можливості, ви можете розробляти продукти або послуги, які відповідають потребам і бажанням клієнтів і мають конкурентну перевагу над існуючими рішеннями.</a:t>
            </a:r>
          </a:p>
          <a:p>
            <a:endParaRPr lang="en-GB" dirty="0"/>
          </a:p>
        </p:txBody>
      </p:sp>
      <p:pic>
        <p:nvPicPr>
          <p:cNvPr id="5" name="Picture 4">
            <a:extLst>
              <a:ext uri="{FF2B5EF4-FFF2-40B4-BE49-F238E27FC236}">
                <a16:creationId xmlns:a16="http://schemas.microsoft.com/office/drawing/2014/main" id="{4EDDAB59-9A95-A8D0-EC5E-49EAC207B5A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8341658" y="2294964"/>
            <a:ext cx="3437965" cy="3437965"/>
          </a:xfrm>
          <a:prstGeom prst="rect">
            <a:avLst/>
          </a:prstGeom>
          <a:ln>
            <a:noFill/>
          </a:ln>
          <a:effectLst>
            <a:softEdge rad="112500"/>
          </a:effectLst>
        </p:spPr>
      </p:pic>
    </p:spTree>
    <p:extLst>
      <p:ext uri="{BB962C8B-B14F-4D97-AF65-F5344CB8AC3E}">
        <p14:creationId xmlns:p14="http://schemas.microsoft.com/office/powerpoint/2010/main" val="156380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C360-3EAB-EBC7-0565-7838F675EFE5}"/>
              </a:ext>
            </a:extLst>
          </p:cNvPr>
          <p:cNvSpPr>
            <a:spLocks noGrp="1"/>
          </p:cNvSpPr>
          <p:nvPr>
            <p:ph type="title"/>
          </p:nvPr>
        </p:nvSpPr>
        <p:spPr>
          <a:xfrm>
            <a:off x="838200" y="96184"/>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9997E5B5-92C8-3541-0811-AE6B03FF90E9}"/>
              </a:ext>
            </a:extLst>
          </p:cNvPr>
          <p:cNvSpPr>
            <a:spLocks noGrp="1"/>
          </p:cNvSpPr>
          <p:nvPr>
            <p:ph idx="1"/>
          </p:nvPr>
        </p:nvSpPr>
        <p:spPr/>
        <p:txBody>
          <a:bodyPr>
            <a:normAutofit lnSpcReduction="10000"/>
          </a:bodyPr>
          <a:lstStyle/>
          <a:p>
            <a:pPr xmlns:a="http://schemas.openxmlformats.org/drawingml/2006/main" marL="0" indent="0" algn="just">
              <a:buNone/>
            </a:pPr>
            <a:r xmlns:a="http://schemas.openxmlformats.org/drawingml/2006/main">
              <a:rPr lang="uk" b="0" i="0" dirty="0">
                <a:effectLst/>
              </a:rPr>
              <a:t>Цільовий ринок — це певна група потенційних клієнтів, яких компанія прагне охопити своїми продуктами чи послугами. Цільовий ринок важливий, оскільки він допомагає:</a:t>
            </a:r>
          </a:p>
          <a:p>
            <a:pPr xmlns:a="http://schemas.openxmlformats.org/drawingml/2006/main" algn="just">
              <a:buFont typeface="Arial" panose="020B0604020202020204" pitchFamily="34" charset="0"/>
              <a:buChar char="•"/>
            </a:pPr>
            <a:r xmlns:a="http://schemas.openxmlformats.org/drawingml/2006/main">
              <a:rPr lang="uk" b="0" i="0" dirty="0">
                <a:effectLst/>
              </a:rPr>
              <a:t>Зрозумійте потреби, уподобання та поведінку ваших ідеальних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Проектуйте та розробляйте продукти чи послуги, які відповідають або перевищують очікування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Створюйте та впроваджуйте ефективні маркетингові стратегії, які залучають та утримують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Досягніть конкурентної переваги та прибутковості на ринку.</a:t>
            </a:r>
          </a:p>
          <a:p>
            <a:endParaRPr lang="en-GB" dirty="0"/>
          </a:p>
        </p:txBody>
      </p:sp>
    </p:spTree>
    <p:extLst>
      <p:ext uri="{BB962C8B-B14F-4D97-AF65-F5344CB8AC3E}">
        <p14:creationId xmlns:p14="http://schemas.microsoft.com/office/powerpoint/2010/main" val="345753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08B6-24E9-D6C4-52F1-F4DEC80890E9}"/>
              </a:ext>
            </a:extLst>
          </p:cNvPr>
          <p:cNvSpPr>
            <a:spLocks noGrp="1"/>
          </p:cNvSpPr>
          <p:nvPr>
            <p:ph type="title"/>
          </p:nvPr>
        </p:nvSpPr>
        <p:spPr>
          <a:xfrm>
            <a:off x="838200" y="96184"/>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83FBD4C9-EB07-D7C7-2268-349348BD7C8E}"/>
              </a:ext>
            </a:extLst>
          </p:cNvPr>
          <p:cNvSpPr>
            <a:spLocks noGrp="1"/>
          </p:cNvSpPr>
          <p:nvPr>
            <p:ph idx="1"/>
          </p:nvPr>
        </p:nvSpPr>
        <p:spPr>
          <a:xfrm>
            <a:off x="838200" y="1825625"/>
            <a:ext cx="6503894" cy="4351338"/>
          </a:xfrm>
        </p:spPr>
        <p:txBody>
          <a:bodyPr>
            <a:normAutofit fontScale="77500" lnSpcReduction="20000"/>
          </a:bodyPr>
          <a:lstStyle/>
          <a:p>
            <a:pPr xmlns:a="http://schemas.openxmlformats.org/drawingml/2006/main" marL="0" indent="0" algn="just">
              <a:buNone/>
            </a:pPr>
            <a:r xmlns:a="http://schemas.openxmlformats.org/drawingml/2006/main">
              <a:rPr lang="uk" b="0" i="0" dirty="0">
                <a:effectLst/>
              </a:rPr>
              <a:t>Щоб визначити цільовий ринок, </a:t>
            </a:r>
            <a:r xmlns:a="http://schemas.openxmlformats.org/drawingml/2006/main">
              <a:rPr lang="uk" dirty="0"/>
              <a:t>вам </a:t>
            </a:r>
            <a:r xmlns:a="http://schemas.openxmlformats.org/drawingml/2006/main">
              <a:rPr lang="uk" b="0" i="0" dirty="0">
                <a:effectLst/>
              </a:rPr>
              <a:t>потрібно сегментувати ринок за різними критеріями, наприклад:</a:t>
            </a:r>
          </a:p>
          <a:p>
            <a:pPr xmlns:a="http://schemas.openxmlformats.org/drawingml/2006/main" algn="just">
              <a:buFont typeface="Arial" panose="020B0604020202020204" pitchFamily="34" charset="0"/>
              <a:buChar char="•"/>
            </a:pPr>
            <a:r xmlns:a="http://schemas.openxmlformats.org/drawingml/2006/main">
              <a:rPr lang="uk" b="0" i="0" dirty="0">
                <a:effectLst/>
              </a:rPr>
              <a:t>Демографічні: це відноситься до основних характеристик клієнтів, таких як вік, стать, дохід, освіта, професія тощо.</a:t>
            </a:r>
          </a:p>
          <a:p>
            <a:pPr xmlns:a="http://schemas.openxmlformats.org/drawingml/2006/main" algn="just">
              <a:buFont typeface="Arial" panose="020B0604020202020204" pitchFamily="34" charset="0"/>
              <a:buChar char="•"/>
            </a:pPr>
            <a:r xmlns:a="http://schemas.openxmlformats.org/drawingml/2006/main">
              <a:rPr lang="uk" b="0" i="0" dirty="0">
                <a:effectLst/>
              </a:rPr>
              <a:t>Географічне: це стосується розташування клієнтів, наприклад країни, регіону, міста, району тощо.</a:t>
            </a:r>
          </a:p>
          <a:p>
            <a:pPr xmlns:a="http://schemas.openxmlformats.org/drawingml/2006/main" algn="just">
              <a:buFont typeface="Arial" panose="020B0604020202020204" pitchFamily="34" charset="0"/>
              <a:buChar char="•"/>
            </a:pPr>
            <a:r xmlns:a="http://schemas.openxmlformats.org/drawingml/2006/main">
              <a:rPr lang="uk" b="0" i="0" dirty="0">
                <a:effectLst/>
              </a:rPr>
              <a:t>Психографічний: це відноситься до способу життя, особистості, цінностей, інтересів і ставлення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Поведінкові: це стосується дій і реакції клієнтів, таких як моделі купівлі, частота використання, лояльність, пошук переваг тощо.</a:t>
            </a:r>
          </a:p>
          <a:p>
            <a:endParaRPr lang="en-GB" dirty="0"/>
          </a:p>
        </p:txBody>
      </p:sp>
      <p:pic>
        <p:nvPicPr>
          <p:cNvPr id="5" name="Picture 4">
            <a:extLst>
              <a:ext uri="{FF2B5EF4-FFF2-40B4-BE49-F238E27FC236}">
                <a16:creationId xmlns:a16="http://schemas.microsoft.com/office/drawing/2014/main" id="{95E2D40B-2013-077C-147A-8A3B78784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553" y="2389094"/>
            <a:ext cx="3429000" cy="3429000"/>
          </a:xfrm>
          <a:prstGeom prst="rect">
            <a:avLst/>
          </a:prstGeom>
        </p:spPr>
      </p:pic>
    </p:spTree>
    <p:extLst>
      <p:ext uri="{BB962C8B-B14F-4D97-AF65-F5344CB8AC3E}">
        <p14:creationId xmlns:p14="http://schemas.microsoft.com/office/powerpoint/2010/main" val="4179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B745-FDFA-0A82-88C1-4A94FB07B8B9}"/>
              </a:ext>
            </a:extLst>
          </p:cNvPr>
          <p:cNvSpPr>
            <a:spLocks noGrp="1"/>
          </p:cNvSpPr>
          <p:nvPr>
            <p:ph type="title"/>
          </p:nvPr>
        </p:nvSpPr>
        <p:spPr/>
        <p:txBody>
          <a:bodyPr/>
          <a:lstStyle/>
          <a:p>
            <a:r xmlns:a="http://schemas.openxmlformats.org/drawingml/2006/main">
              <a:rPr lang="uk" dirty="0"/>
              <a:t>Результати навчання</a:t>
            </a:r>
          </a:p>
        </p:txBody>
      </p:sp>
      <p:sp>
        <p:nvSpPr>
          <p:cNvPr id="3" name="Content Placeholder 2">
            <a:extLst>
              <a:ext uri="{FF2B5EF4-FFF2-40B4-BE49-F238E27FC236}">
                <a16:creationId xmlns:a16="http://schemas.microsoft.com/office/drawing/2014/main" id="{DF96D2C4-5B82-F601-68BA-ADC7D4156ECD}"/>
              </a:ext>
            </a:extLst>
          </p:cNvPr>
          <p:cNvSpPr>
            <a:spLocks noGrp="1"/>
          </p:cNvSpPr>
          <p:nvPr>
            <p:ph idx="1"/>
          </p:nvPr>
        </p:nvSpPr>
        <p:spPr/>
        <p:txBody>
          <a:bodyPr/>
          <a:lstStyle/>
          <a:p>
            <a:r xmlns:a="http://schemas.openxmlformats.org/drawingml/2006/main">
              <a:rPr lang="uk" dirty="0"/>
              <a:t>Важливість маркетингу</a:t>
            </a:r>
          </a:p>
          <a:p>
            <a:r xmlns:a="http://schemas.openxmlformats.org/drawingml/2006/main">
              <a:rPr lang="uk" dirty="0"/>
              <a:t>Підприємницький маркетинг і маркетинг-мікс</a:t>
            </a:r>
          </a:p>
          <a:p>
            <a:r xmlns:a="http://schemas.openxmlformats.org/drawingml/2006/main">
              <a:rPr lang="uk" dirty="0"/>
              <a:t>Дослідження ринку, </a:t>
            </a:r>
            <a:r xmlns:a="http://schemas.openxmlformats.org/drawingml/2006/main">
              <a:rPr lang="uk" dirty="0"/>
              <a:t>розпізнавання ринкових можливостей і цільовий ринок</a:t>
            </a:r>
          </a:p>
          <a:p>
            <a:r xmlns:a="http://schemas.openxmlformats.org/drawingml/2006/main">
              <a:rPr lang="uk" dirty="0"/>
              <a:t>Маркетингові методи та інструменти для підприємців</a:t>
            </a:r>
          </a:p>
          <a:p>
            <a:r xmlns:a="http://schemas.openxmlformats.org/drawingml/2006/main">
              <a:rPr lang="uk" dirty="0"/>
              <a:t>Підприємницький брендинг</a:t>
            </a:r>
          </a:p>
          <a:p>
            <a:r xmlns:a="http://schemas.openxmlformats.org/drawingml/2006/main">
              <a:rPr lang="uk" dirty="0"/>
              <a:t>Маркетингова стратегія та маркетинговий план</a:t>
            </a:r>
          </a:p>
          <a:p>
            <a:r xmlns:a="http://schemas.openxmlformats.org/drawingml/2006/main">
              <a:rPr lang="uk" dirty="0"/>
              <a:t>Продажі та обслуговування клієнтів</a:t>
            </a:r>
          </a:p>
          <a:p>
            <a:endParaRPr lang="en-GB" dirty="0"/>
          </a:p>
        </p:txBody>
      </p:sp>
    </p:spTree>
    <p:extLst>
      <p:ext uri="{BB962C8B-B14F-4D97-AF65-F5344CB8AC3E}">
        <p14:creationId xmlns:p14="http://schemas.microsoft.com/office/powerpoint/2010/main" val="4041999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8CE6-9E88-97B7-0558-97D04DDE7F91}"/>
              </a:ext>
            </a:extLst>
          </p:cNvPr>
          <p:cNvSpPr>
            <a:spLocks noGrp="1"/>
          </p:cNvSpPr>
          <p:nvPr>
            <p:ph type="title"/>
          </p:nvPr>
        </p:nvSpPr>
        <p:spPr>
          <a:xfrm>
            <a:off x="838200" y="18255"/>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18F9D439-1876-21C6-22AA-C4A04D0E2555}"/>
              </a:ext>
            </a:extLst>
          </p:cNvPr>
          <p:cNvSpPr>
            <a:spLocks noGrp="1"/>
          </p:cNvSpPr>
          <p:nvPr>
            <p:ph idx="1"/>
          </p:nvPr>
        </p:nvSpPr>
        <p:spPr/>
        <p:txBody>
          <a:bodyPr>
            <a:normAutofit fontScale="92500" lnSpcReduction="20000"/>
          </a:bodyPr>
          <a:lstStyle/>
          <a:p>
            <a:pPr xmlns:a="http://schemas.openxmlformats.org/drawingml/2006/main" algn="just"/>
            <a:r xmlns:a="http://schemas.openxmlformats.org/drawingml/2006/main">
              <a:rPr lang="uk" b="0" i="0" dirty="0">
                <a:effectLst/>
              </a:rPr>
              <a:t>Сегментуючи ринок, </a:t>
            </a:r>
            <a:r xmlns:a="http://schemas.openxmlformats.org/drawingml/2006/main">
              <a:rPr lang="uk" dirty="0"/>
              <a:t>ви </a:t>
            </a:r>
            <a:r xmlns:a="http://schemas.openxmlformats.org/drawingml/2006/main">
              <a:rPr lang="uk" b="0" i="0" dirty="0">
                <a:effectLst/>
              </a:rPr>
              <a:t>можете визначити найбільш привабливі та прибуткові сегменти, які мають високий попит на ваші товари чи послуги.</a:t>
            </a:r>
          </a:p>
          <a:p>
            <a:pPr xmlns:a="http://schemas.openxmlformats.org/drawingml/2006/main" algn="just"/>
            <a:r xmlns:a="http://schemas.openxmlformats.org/drawingml/2006/main">
              <a:rPr lang="uk" dirty="0"/>
              <a:t>ви </a:t>
            </a:r>
            <a:r xmlns:a="http://schemas.openxmlformats.org/drawingml/2006/main">
              <a:rPr lang="uk" b="0" i="0" dirty="0">
                <a:effectLst/>
              </a:rPr>
              <a:t>можете адаптувати свої продукти чи послуги відповідно до конкретних потреб і запитів кожного сегмента. Наприклад, підприємець, який хоче відкрити новий веганський ресторан, може сегментувати ринок за демографічним (наприклад, вікова група), географічним (наприклад, місто), психографічним (наприклад, піклуватися про здоров’я) і поведінковим (наприклад, частота харчування поза домом).</a:t>
            </a:r>
          </a:p>
          <a:p>
            <a:pPr xmlns:a="http://schemas.openxmlformats.org/drawingml/2006/main" algn="just"/>
            <a:r xmlns:a="http://schemas.openxmlformats.org/drawingml/2006/main">
              <a:rPr lang="uk" dirty="0"/>
              <a:t>ви </a:t>
            </a:r>
            <a:r xmlns:a="http://schemas.openxmlformats.org/drawingml/2006/main">
              <a:rPr lang="uk" b="0" i="0" dirty="0">
                <a:effectLst/>
              </a:rPr>
              <a:t>можете вибрати сегмент, який має найбільший потенціал для свого ресторану, наприклад, молодих професіоналів, які живуть у столичній зоні та зацікавлені в здорових і екологічно чистих варіантах харчування.</a:t>
            </a:r>
            <a:endParaRPr xmlns:a="http://schemas.openxmlformats.org/drawingml/2006/main" lang="en-GB" dirty="0"/>
          </a:p>
        </p:txBody>
      </p:sp>
    </p:spTree>
    <p:extLst>
      <p:ext uri="{BB962C8B-B14F-4D97-AF65-F5344CB8AC3E}">
        <p14:creationId xmlns:p14="http://schemas.microsoft.com/office/powerpoint/2010/main" val="421343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618C-59D0-5B3E-EC8F-5043FA3ADFDB}"/>
              </a:ext>
            </a:extLst>
          </p:cNvPr>
          <p:cNvSpPr>
            <a:spLocks noGrp="1"/>
          </p:cNvSpPr>
          <p:nvPr>
            <p:ph type="title"/>
          </p:nvPr>
        </p:nvSpPr>
        <p:spPr>
          <a:xfrm>
            <a:off x="838200" y="18255"/>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69184117-D398-160D-2244-7FDE3E7C0B74}"/>
              </a:ext>
            </a:extLst>
          </p:cNvPr>
          <p:cNvSpPr>
            <a:spLocks noGrp="1"/>
          </p:cNvSpPr>
          <p:nvPr>
            <p:ph idx="1"/>
          </p:nvPr>
        </p:nvSpPr>
        <p:spPr>
          <a:xfrm>
            <a:off x="838200" y="1825625"/>
            <a:ext cx="6512859" cy="4351338"/>
          </a:xfrm>
        </p:spPr>
        <p:txBody>
          <a:bodyPr>
            <a:normAutofit fontScale="92500" lnSpcReduction="20000"/>
          </a:bodyPr>
          <a:lstStyle/>
          <a:p>
            <a:pPr xmlns:a="http://schemas.openxmlformats.org/drawingml/2006/main" marL="0" indent="0" algn="just">
              <a:buNone/>
            </a:pPr>
            <a:r xmlns:a="http://schemas.openxmlformats.org/drawingml/2006/main">
              <a:rPr lang="uk" b="0" i="0" dirty="0">
                <a:effectLst/>
              </a:rPr>
              <a:t>Визначивши цільовий ринок, </a:t>
            </a:r>
            <a:r xmlns:a="http://schemas.openxmlformats.org/drawingml/2006/main">
              <a:rPr lang="uk" dirty="0"/>
              <a:t>ви </a:t>
            </a:r>
            <a:r xmlns:a="http://schemas.openxmlformats.org/drawingml/2006/main">
              <a:rPr lang="uk" b="0" i="0" dirty="0">
                <a:effectLst/>
              </a:rPr>
              <a:t>також можете створити особистість покупця, яка є вигаданим уявленням про вашого ідеального клієнта. Покупець може допомогти:</a:t>
            </a:r>
          </a:p>
          <a:p>
            <a:pPr xmlns:a="http://schemas.openxmlformats.org/drawingml/2006/main" algn="just">
              <a:buFont typeface="Arial" panose="020B0604020202020204" pitchFamily="34" charset="0"/>
              <a:buChar char="•"/>
            </a:pPr>
            <a:r xmlns:a="http://schemas.openxmlformats.org/drawingml/2006/main">
              <a:rPr lang="uk" b="0" i="0" dirty="0">
                <a:effectLst/>
              </a:rPr>
              <a:t>Візуалізуйте своїх цільових клієнтів і співпереживайте їм.</a:t>
            </a:r>
          </a:p>
          <a:p>
            <a:pPr xmlns:a="http://schemas.openxmlformats.org/drawingml/2006/main" algn="just">
              <a:buFont typeface="Arial" panose="020B0604020202020204" pitchFamily="34" charset="0"/>
              <a:buChar char="•"/>
            </a:pPr>
            <a:r xmlns:a="http://schemas.openxmlformats.org/drawingml/2006/main">
              <a:rPr lang="uk" b="0" i="0" dirty="0">
                <a:effectLst/>
              </a:rPr>
              <a:t>Спілкуйтеся та підключайтеся до своїх цільових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Розробіть і надайте цінні пропозиції, які резонуватимуть із вашими цільовими клієнтами.</a:t>
            </a:r>
          </a:p>
          <a:p>
            <a:pPr xmlns:a="http://schemas.openxmlformats.org/drawingml/2006/main" algn="just">
              <a:buFont typeface="Arial" panose="020B0604020202020204" pitchFamily="34" charset="0"/>
              <a:buChar char="•"/>
            </a:pPr>
            <a:r xmlns:a="http://schemas.openxmlformats.org/drawingml/2006/main">
              <a:rPr lang="uk" b="0" i="0" dirty="0">
                <a:effectLst/>
              </a:rPr>
              <a:t>Вимірюйте та покращуйте рівень задоволеності та лояльності клієнтів.</a:t>
            </a:r>
          </a:p>
          <a:p>
            <a:endParaRPr lang="en-GB" dirty="0"/>
          </a:p>
        </p:txBody>
      </p:sp>
      <p:pic>
        <p:nvPicPr>
          <p:cNvPr id="5" name="Picture 4">
            <a:extLst>
              <a:ext uri="{FF2B5EF4-FFF2-40B4-BE49-F238E27FC236}">
                <a16:creationId xmlns:a16="http://schemas.microsoft.com/office/drawing/2014/main" id="{6D9C091B-8921-3159-15BC-C0BEF5F2B5B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b="5491"/>
          <a:stretch/>
        </p:blipFill>
        <p:spPr>
          <a:xfrm>
            <a:off x="7756832" y="2043952"/>
            <a:ext cx="3794191" cy="3585882"/>
          </a:xfrm>
          <a:prstGeom prst="rect">
            <a:avLst/>
          </a:prstGeom>
          <a:ln>
            <a:noFill/>
          </a:ln>
          <a:effectLst>
            <a:softEdge rad="112500"/>
          </a:effectLst>
        </p:spPr>
      </p:pic>
    </p:spTree>
    <p:extLst>
      <p:ext uri="{BB962C8B-B14F-4D97-AF65-F5344CB8AC3E}">
        <p14:creationId xmlns:p14="http://schemas.microsoft.com/office/powerpoint/2010/main" val="4215031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F7E1-8EB9-2F02-6466-E58CEEAF6A7C}"/>
              </a:ext>
            </a:extLst>
          </p:cNvPr>
          <p:cNvSpPr>
            <a:spLocks noGrp="1"/>
          </p:cNvSpPr>
          <p:nvPr>
            <p:ph type="title"/>
          </p:nvPr>
        </p:nvSpPr>
        <p:spPr>
          <a:xfrm>
            <a:off x="838200" y="96184"/>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E2D92CD1-81DC-A24C-9B74-30E12ED17C5D}"/>
              </a:ext>
            </a:extLst>
          </p:cNvPr>
          <p:cNvSpPr>
            <a:spLocks noGrp="1"/>
          </p:cNvSpPr>
          <p:nvPr>
            <p:ph idx="1"/>
          </p:nvPr>
        </p:nvSpPr>
        <p:spPr/>
        <p:txBody>
          <a:bodyPr>
            <a:normAutofit fontScale="70000" lnSpcReduction="20000"/>
          </a:bodyPr>
          <a:lstStyle/>
          <a:p>
            <a:pPr xmlns:a="http://schemas.openxmlformats.org/drawingml/2006/main" marL="0" indent="0" algn="just">
              <a:buNone/>
            </a:pPr>
            <a:r xmlns:a="http://schemas.openxmlformats.org/drawingml/2006/main">
              <a:rPr lang="uk" b="0" i="0" dirty="0">
                <a:effectLst/>
              </a:rPr>
              <a:t>Персона покупця може містити таку інформацію, як ім’я, вік, професія, цілі, виклики, точки болю, мотивація, уподобання тощо. Наприклад, персона покупця для веганського ресторану може бути:</a:t>
            </a:r>
          </a:p>
          <a:p>
            <a:pPr xmlns:a="http://schemas.openxmlformats.org/drawingml/2006/main" algn="just"/>
            <a:r xmlns:a="http://schemas.openxmlformats.org/drawingml/2006/main">
              <a:rPr lang="uk" b="0" i="0" dirty="0">
                <a:effectLst/>
              </a:rPr>
              <a:t>Ім'я: Анна</a:t>
            </a:r>
          </a:p>
          <a:p>
            <a:pPr xmlns:a="http://schemas.openxmlformats.org/drawingml/2006/main" algn="just"/>
            <a:r xmlns:a="http://schemas.openxmlformats.org/drawingml/2006/main">
              <a:rPr lang="uk" b="0" i="0" dirty="0">
                <a:effectLst/>
              </a:rPr>
              <a:t>Вік: 28</a:t>
            </a:r>
          </a:p>
          <a:p>
            <a:pPr xmlns:a="http://schemas.openxmlformats.org/drawingml/2006/main" algn="just"/>
            <a:r xmlns:a="http://schemas.openxmlformats.org/drawingml/2006/main">
              <a:rPr lang="uk" b="0" i="0" dirty="0">
                <a:effectLst/>
              </a:rPr>
              <a:t>Посада: менеджер з маркетингу</a:t>
            </a:r>
          </a:p>
          <a:p>
            <a:pPr xmlns:a="http://schemas.openxmlformats.org/drawingml/2006/main" algn="just"/>
            <a:r xmlns:a="http://schemas.openxmlformats.org/drawingml/2006/main">
              <a:rPr lang="uk" b="0" i="0" dirty="0">
                <a:effectLst/>
              </a:rPr>
              <a:t>Цілі: просування по кар'єрі та ведення здорового способу життя.</a:t>
            </a:r>
          </a:p>
          <a:p>
            <a:pPr xmlns:a="http://schemas.openxmlformats.org/drawingml/2006/main" algn="just"/>
            <a:r xmlns:a="http://schemas.openxmlformats.org/drawingml/2006/main">
              <a:rPr lang="uk" b="0" i="0" dirty="0">
                <a:effectLst/>
              </a:rPr>
              <a:t>Проблеми: знайти час і гроші, щоб добре харчуватися і регулярно займатися спортом.</a:t>
            </a:r>
          </a:p>
          <a:p>
            <a:pPr xmlns:a="http://schemas.openxmlformats.org/drawingml/2006/main" algn="just"/>
            <a:r xmlns:a="http://schemas.openxmlformats.org/drawingml/2006/main">
              <a:rPr lang="uk" b="0" i="0" dirty="0">
                <a:effectLst/>
              </a:rPr>
              <a:t>Больові точки: боротися зі стресом і втомою від роботи та браком поживних варіантів їжі.</a:t>
            </a:r>
          </a:p>
          <a:p>
            <a:pPr xmlns:a="http://schemas.openxmlformats.org/drawingml/2006/main" algn="just"/>
            <a:r xmlns:a="http://schemas.openxmlformats.org/drawingml/2006/main">
              <a:rPr lang="uk" b="0" i="0" dirty="0">
                <a:effectLst/>
              </a:rPr>
              <a:t>Мотивація: насолоджуватися смачною та доступною веганською їжею, яка підтримує її цілі щодо здоров’я та самопочуття.</a:t>
            </a:r>
          </a:p>
          <a:p>
            <a:pPr xmlns:a="http://schemas.openxmlformats.org/drawingml/2006/main" algn="just"/>
            <a:r xmlns:a="http://schemas.openxmlformats.org/drawingml/2006/main">
              <a:rPr lang="uk" b="0" i="0" dirty="0">
                <a:effectLst/>
              </a:rPr>
              <a:t>Уподобання: замовити онлайн або повечеряти в затишному та доброзичливому ресторані, який пропонує широкий вибір веганських страв.</a:t>
            </a:r>
          </a:p>
          <a:p>
            <a:endParaRPr lang="en-GB" dirty="0"/>
          </a:p>
        </p:txBody>
      </p:sp>
    </p:spTree>
    <p:extLst>
      <p:ext uri="{BB962C8B-B14F-4D97-AF65-F5344CB8AC3E}">
        <p14:creationId xmlns:p14="http://schemas.microsoft.com/office/powerpoint/2010/main" val="298210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4065-F266-9175-5AB5-D740FD7DAD21}"/>
              </a:ext>
            </a:extLst>
          </p:cNvPr>
          <p:cNvSpPr>
            <a:spLocks noGrp="1"/>
          </p:cNvSpPr>
          <p:nvPr>
            <p:ph type="title"/>
          </p:nvPr>
        </p:nvSpPr>
        <p:spPr>
          <a:xfrm>
            <a:off x="838200" y="96184"/>
            <a:ext cx="10515600" cy="1325563"/>
          </a:xfrm>
        </p:spPr>
        <p:txBody>
          <a:bodyPr>
            <a:normAutofit/>
          </a:bodyPr>
          <a:lstStyle/>
          <a:p>
            <a:r xmlns:a="http://schemas.openxmlformats.org/drawingml/2006/main">
              <a:rPr lang="uk" sz="4000" dirty="0"/>
              <a:t>Дослідження ринку, </a:t>
            </a:r>
            <a:r xmlns:a="http://schemas.openxmlformats.org/drawingml/2006/main">
              <a:rPr lang="uk" sz="4000" dirty="0"/>
              <a:t>розпізнавання ринкових можливостей і цільовий ринок</a:t>
            </a:r>
            <a:endParaRPr xmlns:a="http://schemas.openxmlformats.org/drawingml/2006/main" lang="en-GB" sz="4000" dirty="0"/>
          </a:p>
        </p:txBody>
      </p:sp>
      <p:sp>
        <p:nvSpPr>
          <p:cNvPr id="3" name="Content Placeholder 2">
            <a:extLst>
              <a:ext uri="{FF2B5EF4-FFF2-40B4-BE49-F238E27FC236}">
                <a16:creationId xmlns:a16="http://schemas.microsoft.com/office/drawing/2014/main" id="{DE403E4B-4FB1-1959-E31B-D0CBC7FEF8CE}"/>
              </a:ext>
            </a:extLst>
          </p:cNvPr>
          <p:cNvSpPr>
            <a:spLocks noGrp="1"/>
          </p:cNvSpPr>
          <p:nvPr>
            <p:ph idx="1"/>
          </p:nvPr>
        </p:nvSpPr>
        <p:spPr>
          <a:xfrm>
            <a:off x="838200" y="1825625"/>
            <a:ext cx="7498976" cy="4351338"/>
          </a:xfrm>
        </p:spPr>
        <p:txBody>
          <a:bodyPr>
            <a:normAutofit fontScale="92500" lnSpcReduction="20000"/>
          </a:bodyPr>
          <a:lstStyle/>
          <a:p>
            <a:pPr xmlns:a="http://schemas.openxmlformats.org/drawingml/2006/main" algn="just"/>
            <a:r xmlns:a="http://schemas.openxmlformats.org/drawingml/2006/main">
              <a:rPr lang="uk" b="0" i="0" dirty="0">
                <a:effectLst/>
              </a:rPr>
              <a:t>Створивши особистість покупця, </a:t>
            </a:r>
            <a:r xmlns:a="http://schemas.openxmlformats.org/drawingml/2006/main">
              <a:rPr lang="uk" dirty="0"/>
              <a:t>ви </a:t>
            </a:r>
            <a:r xmlns:a="http://schemas.openxmlformats.org/drawingml/2006/main">
              <a:rPr lang="uk" b="0" i="0" dirty="0">
                <a:effectLst/>
              </a:rPr>
              <a:t>зможете краще зрозуміти потреби та бажання Анни та запропонувати їй продукт чи послугу, які відповідають або перевершують її очікування.</a:t>
            </a:r>
          </a:p>
          <a:p>
            <a:pPr xmlns:a="http://schemas.openxmlformats.org/drawingml/2006/main" algn="just"/>
            <a:r xmlns:a="http://schemas.openxmlformats.org/drawingml/2006/main">
              <a:rPr lang="uk" b="0" i="0" dirty="0">
                <a:effectLst/>
              </a:rPr>
              <a:t>Підсумовуючи, цільовий ринок – це конкретна група потенційних клієнтів, яких компанія прагне охопити своїми продуктами чи послугами. Цільовий ринок важливий, оскільки він допомагає краще розуміти клієнтів і створювати продукти чи послуги, які їх задовольняють. Щоб визначити цільовий ринок, </a:t>
            </a:r>
            <a:r xmlns:a="http://schemas.openxmlformats.org/drawingml/2006/main">
              <a:rPr lang="uk" dirty="0"/>
              <a:t>вам </a:t>
            </a:r>
            <a:r xmlns:a="http://schemas.openxmlformats.org/drawingml/2006/main">
              <a:rPr lang="uk" b="0" i="0" dirty="0">
                <a:effectLst/>
              </a:rPr>
              <a:t>потрібно сегментувати ринок на основі різних критеріїв і створити особистість покупця, яка представлятиме вашого ідеального клієнта.</a:t>
            </a:r>
          </a:p>
          <a:p>
            <a:endParaRPr lang="en-GB" dirty="0"/>
          </a:p>
        </p:txBody>
      </p:sp>
      <p:pic>
        <p:nvPicPr>
          <p:cNvPr id="5" name="Picture 4">
            <a:extLst>
              <a:ext uri="{FF2B5EF4-FFF2-40B4-BE49-F238E27FC236}">
                <a16:creationId xmlns:a16="http://schemas.microsoft.com/office/drawing/2014/main" id="{C87B9A68-32E7-F42D-7395-4832CA1C6DF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413376" y="2052917"/>
            <a:ext cx="3370729" cy="3370729"/>
          </a:xfrm>
          <a:prstGeom prst="rect">
            <a:avLst/>
          </a:prstGeom>
          <a:ln>
            <a:noFill/>
          </a:ln>
          <a:effectLst>
            <a:softEdge rad="112500"/>
          </a:effectLst>
        </p:spPr>
      </p:pic>
    </p:spTree>
    <p:extLst>
      <p:ext uri="{BB962C8B-B14F-4D97-AF65-F5344CB8AC3E}">
        <p14:creationId xmlns:p14="http://schemas.microsoft.com/office/powerpoint/2010/main" val="1179436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5CDD-61C2-EC8A-9BC4-1DE6ACCB27AB}"/>
              </a:ext>
            </a:extLst>
          </p:cNvPr>
          <p:cNvSpPr>
            <a:spLocks noGrp="1"/>
          </p:cNvSpPr>
          <p:nvPr>
            <p:ph type="title"/>
          </p:nvPr>
        </p:nvSpPr>
        <p:spPr>
          <a:xfrm>
            <a:off x="838200" y="18255"/>
            <a:ext cx="10515600" cy="1325563"/>
          </a:xfrm>
        </p:spPr>
        <p:txBody>
          <a:bodyPr>
            <a:normAutofit/>
          </a:bodyPr>
          <a:lstStyle/>
          <a:p>
            <a:r xmlns:a="http://schemas.openxmlformats.org/drawingml/2006/main">
              <a:rPr lang="uk" dirty="0"/>
              <a:t>Маркетингові методи та інструменти для підприємців</a:t>
            </a:r>
            <a:endParaRPr xmlns:a="http://schemas.openxmlformats.org/drawingml/2006/main" lang="en-GB" dirty="0"/>
          </a:p>
        </p:txBody>
      </p:sp>
      <p:sp>
        <p:nvSpPr>
          <p:cNvPr id="3" name="Content Placeholder 2">
            <a:extLst>
              <a:ext uri="{FF2B5EF4-FFF2-40B4-BE49-F238E27FC236}">
                <a16:creationId xmlns:a16="http://schemas.microsoft.com/office/drawing/2014/main" id="{A7C80640-6485-DB5F-2493-C939CEC0E294}"/>
              </a:ext>
            </a:extLst>
          </p:cNvPr>
          <p:cNvSpPr>
            <a:spLocks noGrp="1"/>
          </p:cNvSpPr>
          <p:nvPr>
            <p:ph idx="1"/>
          </p:nvPr>
        </p:nvSpPr>
        <p:spPr/>
        <p:txBody>
          <a:bodyPr>
            <a:normAutofit fontScale="77500" lnSpcReduction="20000"/>
          </a:bodyPr>
          <a:lstStyle/>
          <a:p>
            <a:pPr xmlns:a="http://schemas.openxmlformats.org/drawingml/2006/main" algn="just"/>
            <a:r xmlns:a="http://schemas.openxmlformats.org/drawingml/2006/main">
              <a:rPr lang="uk" b="0" i="0" dirty="0">
                <a:effectLst/>
              </a:rPr>
              <a:t>Методи та інструменти маркетингу — це методи та ресурси, які ви можете використовувати для просування своїх продуктів або послуг, залучення клієнтів і збільшення продажів. Існує багато різних типів маркетингових технік та інструментів, залежно від цілей, цільової аудиторії, бюджету та галузі підприємця. Деякі з найбільш поширених і ефективних маркетингових методів і інструментів:</a:t>
            </a:r>
          </a:p>
          <a:p>
            <a:pPr xmlns:a="http://schemas.openxmlformats.org/drawingml/2006/main" algn="just">
              <a:buFont typeface="Arial" panose="020B0604020202020204" pitchFamily="34" charset="0"/>
              <a:buChar char="•"/>
            </a:pPr>
            <a:r xmlns:a="http://schemas.openxmlformats.org/drawingml/2006/main">
              <a:rPr lang="uk" b="1" i="0" dirty="0">
                <a:effectLst/>
              </a:rPr>
              <a:t>Маркетинг у соціальних мережах </a:t>
            </a:r>
            <a:r xmlns:a="http://schemas.openxmlformats.org/drawingml/2006/main">
              <a:rPr lang="uk" b="0" i="0" dirty="0">
                <a:effectLst/>
              </a:rPr>
              <a:t>: це передбачає використання таких платформ, як Facebook, Twitter, Instagram, LinkedIn, YouTube та інших, для створення та поширення вмісту, який залучає потенційних і наявних клієнтів, підвищує впізнаваність бренду та спрямовує трафік на веб-сайт або цільову сторінку. Маркетинг у соціальних мережах також може включати платну рекламу, маркетинг впливових осіб, контент, створений користувачами, і соціальне прослуховування.</a:t>
            </a:r>
          </a:p>
          <a:p>
            <a:pPr xmlns:a="http://schemas.openxmlformats.org/drawingml/2006/main" algn="just">
              <a:buFont typeface="Arial" panose="020B0604020202020204" pitchFamily="34" charset="0"/>
              <a:buChar char="•"/>
            </a:pPr>
            <a:r xmlns:a="http://schemas.openxmlformats.org/drawingml/2006/main">
              <a:rPr lang="uk" b="1" i="0" dirty="0">
                <a:effectLst/>
              </a:rPr>
              <a:t>Маркетинг електронною поштою </a:t>
            </a:r>
            <a:r xmlns:a="http://schemas.openxmlformats.org/drawingml/2006/main">
              <a:rPr lang="uk" b="0" i="0" dirty="0">
                <a:effectLst/>
              </a:rPr>
              <a:t>: це одна з найстаріших і найнадійніших форм цифрового маркетингу, яка передбачає надсилання персоналізованих і релевантних повідомлень передплатникам електронною поштою. Маркетинг електронною поштою може допомогти вам спілкуватися зі своєю аудиторією, залучати потенційних клієнтів, збільшувати конверсії та утримувати клієнтів. </a:t>
            </a:r>
            <a:r xmlns:a="http://schemas.openxmlformats.org/drawingml/2006/main">
              <a:rPr lang="uk" dirty="0"/>
              <a:t>Інструменти електронного маркетингу, такі як Mailchimp, HubSpot, Constant Contact та інші, можуть допомогти вам створювати, керувати та оптимізувати ваші кампанії електронної пошти </a:t>
            </a:r>
            <a:r xmlns:a="http://schemas.openxmlformats.org/drawingml/2006/main">
              <a:rPr lang="uk" b="0" i="0" dirty="0">
                <a:effectLst/>
              </a:rPr>
              <a:t>.</a:t>
            </a:r>
          </a:p>
          <a:p>
            <a:endParaRPr lang="en-GB" dirty="0"/>
          </a:p>
        </p:txBody>
      </p:sp>
    </p:spTree>
    <p:extLst>
      <p:ext uri="{BB962C8B-B14F-4D97-AF65-F5344CB8AC3E}">
        <p14:creationId xmlns:p14="http://schemas.microsoft.com/office/powerpoint/2010/main" val="3527975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6E78-707D-7D22-CE4C-9741096440E1}"/>
              </a:ext>
            </a:extLst>
          </p:cNvPr>
          <p:cNvSpPr>
            <a:spLocks noGrp="1"/>
          </p:cNvSpPr>
          <p:nvPr>
            <p:ph type="title"/>
          </p:nvPr>
        </p:nvSpPr>
        <p:spPr>
          <a:xfrm>
            <a:off x="838200" y="96183"/>
            <a:ext cx="10515600" cy="1325563"/>
          </a:xfrm>
        </p:spPr>
        <p:txBody>
          <a:bodyPr/>
          <a:lstStyle/>
          <a:p>
            <a:r xmlns:a="http://schemas.openxmlformats.org/drawingml/2006/main">
              <a:rPr lang="uk" dirty="0"/>
              <a:t>Маркетингові методи та інструменти для підприємців</a:t>
            </a:r>
            <a:endParaRPr xmlns:a="http://schemas.openxmlformats.org/drawingml/2006/main" lang="en-GB" dirty="0"/>
          </a:p>
        </p:txBody>
      </p:sp>
      <p:sp>
        <p:nvSpPr>
          <p:cNvPr id="3" name="Content Placeholder 2">
            <a:extLst>
              <a:ext uri="{FF2B5EF4-FFF2-40B4-BE49-F238E27FC236}">
                <a16:creationId xmlns:a16="http://schemas.microsoft.com/office/drawing/2014/main" id="{A6BB6AEA-31AE-2653-03B5-3A1EB7B568A2}"/>
              </a:ext>
            </a:extLst>
          </p:cNvPr>
          <p:cNvSpPr>
            <a:spLocks noGrp="1"/>
          </p:cNvSpPr>
          <p:nvPr>
            <p:ph idx="1"/>
          </p:nvPr>
        </p:nvSpPr>
        <p:spPr>
          <a:xfrm>
            <a:off x="838200" y="1825625"/>
            <a:ext cx="6665259" cy="4351338"/>
          </a:xfrm>
        </p:spPr>
        <p:txBody>
          <a:bodyPr>
            <a:normAutofit fontScale="62500" lnSpcReduction="20000"/>
          </a:bodyPr>
          <a:lstStyle/>
          <a:p>
            <a:pPr xmlns:a="http://schemas.openxmlformats.org/drawingml/2006/main" algn="just">
              <a:buFont typeface="Arial" panose="020B0604020202020204" pitchFamily="34" charset="0"/>
              <a:buChar char="•"/>
            </a:pPr>
            <a:r xmlns:a="http://schemas.openxmlformats.org/drawingml/2006/main">
              <a:rPr lang="uk" b="1" i="0" dirty="0">
                <a:effectLst/>
              </a:rPr>
              <a:t>SEO (оптимізація для пошукових систем) </a:t>
            </a:r>
            <a:r xmlns:a="http://schemas.openxmlformats.org/drawingml/2006/main">
              <a:rPr lang="uk" b="0" i="0" dirty="0">
                <a:effectLst/>
              </a:rPr>
              <a:t>: це процес покращення видимості та рейтингу веб-сайту або веб-сторінки в пошукових системах, таких як Google або Bing. SEO передбачає оптимізацію вмісту, дизайну, структури та технічних аспектів веб-сайту або веб-сторінки відповідно до намірів пошуку та вподобань цільової аудиторії. </a:t>
            </a:r>
            <a:r xmlns:a="http://schemas.openxmlformats.org/drawingml/2006/main">
              <a:rPr lang="uk" dirty="0"/>
              <a:t>Такі інструменти SEO, як </a:t>
            </a:r>
            <a:r xmlns:a="http://schemas.openxmlformats.org/drawingml/2006/main">
              <a:rPr lang="uk" dirty="0" err="1"/>
              <a:t>Moz </a:t>
            </a:r>
            <a:r xmlns:a="http://schemas.openxmlformats.org/drawingml/2006/main">
              <a:rPr lang="uk" dirty="0"/>
              <a:t>, </a:t>
            </a:r>
            <a:r xmlns:a="http://schemas.openxmlformats.org/drawingml/2006/main">
              <a:rPr lang="uk" dirty="0" err="1"/>
              <a:t>Ahrefs </a:t>
            </a:r>
            <a:r xmlns:a="http://schemas.openxmlformats.org/drawingml/2006/main">
              <a:rPr lang="uk" dirty="0"/>
              <a:t>, SEMrush та інші, можуть допомогти вам провести дослідження ключових слів, проаналізувати конкурентів, перевірити ваш веб-сайт і відстежувати ефективність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a:rPr lang="uk" b="1" i="0" dirty="0">
                <a:effectLst/>
              </a:rPr>
              <a:t>Оптимізація конверсії </a:t>
            </a:r>
            <a:r xmlns:a="http://schemas.openxmlformats.org/drawingml/2006/main">
              <a:rPr lang="uk" b="0" i="0" dirty="0">
                <a:effectLst/>
              </a:rPr>
              <a:t>: це процес збільшення відсотка відвідувачів, які виконують бажану дію на веб-сайті чи веб-сторінці, наприклад підписуються на інформаційний бюлетень, завантажують ресурс, здійснюють покупку або заповнюють форму. Оптимізація конверсії передбачає тестування та вдосконалення різних елементів веб-сайту чи веб-сторінки, таких як заголовки, копія, зображення, макет, кольори, кнопки тощо. </a:t>
            </a:r>
            <a:r xmlns:a="http://schemas.openxmlformats.org/drawingml/2006/main">
              <a:rPr lang="uk" dirty="0"/>
              <a:t>Такі інструменти оптимізації конверсій, як Google Optimize, </a:t>
            </a:r>
            <a:r xmlns:a="http://schemas.openxmlformats.org/drawingml/2006/main">
              <a:rPr lang="uk" dirty="0" err="1"/>
              <a:t>Unbounce </a:t>
            </a:r>
            <a:r xmlns:a="http://schemas.openxmlformats.org/drawingml/2006/main">
              <a:rPr lang="uk" dirty="0"/>
              <a:t>, Hotjar та інші, можуть допомогти вам проводити експерименти, збирати відгуки та аналізувати поведінку користувачів.</a:t>
            </a:r>
            <a:endParaRPr xmlns:a="http://schemas.openxmlformats.org/drawingml/2006/main" lang="en-GB" b="0" i="0" dirty="0">
              <a:effectLst/>
            </a:endParaRPr>
          </a:p>
          <a:p>
            <a:endParaRPr lang="en-GB" dirty="0"/>
          </a:p>
        </p:txBody>
      </p:sp>
      <p:pic>
        <p:nvPicPr>
          <p:cNvPr id="5" name="Picture 4">
            <a:extLst>
              <a:ext uri="{FF2B5EF4-FFF2-40B4-BE49-F238E27FC236}">
                <a16:creationId xmlns:a16="http://schemas.microsoft.com/office/drawing/2014/main" id="{7CE210DC-9C42-2C24-C6D1-66142E19C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459" y="2348752"/>
            <a:ext cx="4314694" cy="2873749"/>
          </a:xfrm>
          <a:prstGeom prst="rect">
            <a:avLst/>
          </a:prstGeom>
          <a:ln>
            <a:noFill/>
          </a:ln>
          <a:effectLst>
            <a:softEdge rad="112500"/>
          </a:effectLst>
        </p:spPr>
      </p:pic>
    </p:spTree>
    <p:extLst>
      <p:ext uri="{BB962C8B-B14F-4D97-AF65-F5344CB8AC3E}">
        <p14:creationId xmlns:p14="http://schemas.microsoft.com/office/powerpoint/2010/main" val="277809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18F1-6B21-30C2-030C-9F3AFE48A288}"/>
              </a:ext>
            </a:extLst>
          </p:cNvPr>
          <p:cNvSpPr>
            <a:spLocks noGrp="1"/>
          </p:cNvSpPr>
          <p:nvPr>
            <p:ph type="title"/>
          </p:nvPr>
        </p:nvSpPr>
        <p:spPr>
          <a:xfrm>
            <a:off x="838200" y="18255"/>
            <a:ext cx="10515600" cy="1325563"/>
          </a:xfrm>
        </p:spPr>
        <p:txBody>
          <a:bodyPr/>
          <a:lstStyle/>
          <a:p>
            <a:r xmlns:a="http://schemas.openxmlformats.org/drawingml/2006/main">
              <a:rPr lang="uk" dirty="0"/>
              <a:t>Маркетингові методи та інструменти для підприємців</a:t>
            </a:r>
            <a:endParaRPr xmlns:a="http://schemas.openxmlformats.org/drawingml/2006/main" lang="en-GB" dirty="0"/>
          </a:p>
        </p:txBody>
      </p:sp>
      <p:sp>
        <p:nvSpPr>
          <p:cNvPr id="3" name="Content Placeholder 2">
            <a:extLst>
              <a:ext uri="{FF2B5EF4-FFF2-40B4-BE49-F238E27FC236}">
                <a16:creationId xmlns:a16="http://schemas.microsoft.com/office/drawing/2014/main" id="{927A95E5-2C3F-2FF3-7F60-A38BB08A512A}"/>
              </a:ext>
            </a:extLst>
          </p:cNvPr>
          <p:cNvSpPr>
            <a:spLocks noGrp="1"/>
          </p:cNvSpPr>
          <p:nvPr>
            <p:ph idx="1"/>
          </p:nvPr>
        </p:nvSpPr>
        <p:spPr/>
        <p:txBody>
          <a:bodyPr>
            <a:normAutofit fontScale="92500" lnSpcReduction="20000"/>
          </a:bodyPr>
          <a:lstStyle/>
          <a:p>
            <a:pPr xmlns:a="http://schemas.openxmlformats.org/drawingml/2006/main" algn="just">
              <a:buFont typeface="Arial" panose="020B0604020202020204" pitchFamily="34" charset="0"/>
              <a:buChar char="•"/>
            </a:pPr>
            <a:r xmlns:a="http://schemas.openxmlformats.org/drawingml/2006/main">
              <a:rPr lang="uk" b="1" i="0" dirty="0">
                <a:effectLst/>
              </a:rPr>
              <a:t>Збагачення потенційних клієнтів </a:t>
            </a:r>
            <a:r xmlns:a="http://schemas.openxmlformats.org/drawingml/2006/main">
              <a:rPr lang="uk" b="0" i="0" dirty="0">
                <a:effectLst/>
              </a:rPr>
              <a:t>: це процес підвищення якості та кількості інформації про потенційних клієнтів або потенційних клієнтів. Збагачення потенційних клієнтів може допомогти вам сегментувати аудиторію, персоналізувати повідомлення, кваліфікувати потенційних клієнтів і підвищити ефективність продажів. </a:t>
            </a:r>
            <a:r xmlns:a="http://schemas.openxmlformats.org/drawingml/2006/main">
              <a:rPr lang="uk" dirty="0"/>
              <a:t>Інструменти збагачення потенційних клієнтів, такі як </a:t>
            </a:r>
            <a:r xmlns:a="http://schemas.openxmlformats.org/drawingml/2006/main">
              <a:rPr lang="uk" dirty="0" err="1"/>
              <a:t>Clearbit </a:t>
            </a:r>
            <a:r xmlns:a="http://schemas.openxmlformats.org/drawingml/2006/main">
              <a:rPr lang="uk" dirty="0"/>
              <a:t>, ZoomInfo, </a:t>
            </a:r>
            <a:r xmlns:a="http://schemas.openxmlformats.org/drawingml/2006/main">
              <a:rPr lang="uk" dirty="0" err="1"/>
              <a:t>Leadfeeder </a:t>
            </a:r>
            <a:r xmlns:a="http://schemas.openxmlformats.org/drawingml/2006/main">
              <a:rPr lang="uk" dirty="0"/>
              <a:t>та інші, можуть допомогти вам знайти та перевірити контактну інформацію, збагатити профілі потенційних клієнтів демографічними та фірмовими даними та інтегрувати їх із системами CRM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a:rPr lang="uk" b="1" i="0" dirty="0">
                <a:effectLst/>
              </a:rPr>
              <a:t>Цільова сторінка та залучення потенційних клієнтів </a:t>
            </a:r>
            <a:r xmlns:a="http://schemas.openxmlformats.org/drawingml/2006/main">
              <a:rPr lang="uk" b="0" i="0" dirty="0">
                <a:effectLst/>
              </a:rPr>
              <a:t>: це процес створення та оптимізації веб-сторінок, призначених для залучення потенційних клієнтів або потенційних клієнтів. Цільові сторінки зазвичай орієнтовані на конкретну пропозицію чи ціннісну пропозицію, яка спонукає відвідувачів надати вашу контактну інформацію в обмін на щось цінне. Інструменти захоплення потенційних клієнтів, такі як </a:t>
            </a:r>
            <a:r xmlns:a="http://schemas.openxmlformats.org/drawingml/2006/main">
              <a:rPr lang="uk" b="0" i="0" dirty="0" err="1">
                <a:effectLst/>
              </a:rPr>
              <a:t>Leadpages </a:t>
            </a:r>
            <a:r xmlns:a="http://schemas.openxmlformats.org/drawingml/2006/main">
              <a:rPr lang="uk" dirty="0"/>
              <a:t>.</a:t>
            </a:r>
            <a:endParaRPr xmlns:a="http://schemas.openxmlformats.org/drawingml/2006/main" lang="en-GB" b="0" i="0" dirty="0">
              <a:effectLst/>
            </a:endParaRPr>
          </a:p>
          <a:p>
            <a:endParaRPr lang="en-GB" dirty="0"/>
          </a:p>
        </p:txBody>
      </p:sp>
    </p:spTree>
    <p:extLst>
      <p:ext uri="{BB962C8B-B14F-4D97-AF65-F5344CB8AC3E}">
        <p14:creationId xmlns:p14="http://schemas.microsoft.com/office/powerpoint/2010/main" val="80861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EB57-CC5D-C10C-5BEE-CC1C4E7B1920}"/>
              </a:ext>
            </a:extLst>
          </p:cNvPr>
          <p:cNvSpPr>
            <a:spLocks noGrp="1"/>
          </p:cNvSpPr>
          <p:nvPr>
            <p:ph type="title"/>
          </p:nvPr>
        </p:nvSpPr>
        <p:spPr>
          <a:xfrm>
            <a:off x="838200" y="287197"/>
            <a:ext cx="10515600" cy="1325563"/>
          </a:xfrm>
        </p:spPr>
        <p:txBody>
          <a:bodyPr/>
          <a:lstStyle/>
          <a:p>
            <a:r xmlns:a="http://schemas.openxmlformats.org/drawingml/2006/main">
              <a:rPr lang="uk" dirty="0"/>
              <a:t>Підприємницький брендинг</a:t>
            </a:r>
            <a:endParaRPr xmlns:a="http://schemas.openxmlformats.org/drawingml/2006/main" lang="en-GB" dirty="0"/>
          </a:p>
        </p:txBody>
      </p:sp>
      <p:sp>
        <p:nvSpPr>
          <p:cNvPr id="3" name="Content Placeholder 2">
            <a:extLst>
              <a:ext uri="{FF2B5EF4-FFF2-40B4-BE49-F238E27FC236}">
                <a16:creationId xmlns:a16="http://schemas.microsoft.com/office/drawing/2014/main" id="{9EFEEEA8-83E9-A862-C642-3EED9E3DAD54}"/>
              </a:ext>
            </a:extLst>
          </p:cNvPr>
          <p:cNvSpPr>
            <a:spLocks noGrp="1"/>
          </p:cNvSpPr>
          <p:nvPr>
            <p:ph idx="1"/>
          </p:nvPr>
        </p:nvSpPr>
        <p:spPr>
          <a:xfrm>
            <a:off x="838200" y="1825625"/>
            <a:ext cx="6494929" cy="4351338"/>
          </a:xfrm>
        </p:spPr>
        <p:txBody>
          <a:bodyPr>
            <a:normAutofit fontScale="85000" lnSpcReduction="20000"/>
          </a:bodyPr>
          <a:lstStyle/>
          <a:p>
            <a:pPr xmlns:a="http://schemas.openxmlformats.org/drawingml/2006/main" algn="just"/>
            <a:r xmlns:a="http://schemas.openxmlformats.org/drawingml/2006/main">
              <a:rPr lang="uk" b="0" i="0" dirty="0">
                <a:effectLst/>
              </a:rPr>
              <a:t>Підприємницький брендинг – це процес створення та передачі унікальної та відмітної ідентичності для нового чи існуючого бізнесу. Підприємницький брендинг передбачає розуміння потреб, уподобань та емоцій цільового ринку та розробку ціннісної пропозиції, яка резонує з ними. Підприємницький бренд також вимагає креативності, інновацій та ризику, оскільки підприємцям часто доводиться відрізнятися від усталених конкурентів або створювати нові ринки. Підприємницький брендинг може допомогти вам залучити клієнтів, інвесторів, партнерів і співробітників, а також зміцнити довіру, лояльність і репутацію.</a:t>
            </a:r>
            <a:endParaRPr xmlns:a="http://schemas.openxmlformats.org/drawingml/2006/main" lang="en-GB" dirty="0"/>
          </a:p>
        </p:txBody>
      </p:sp>
      <p:pic>
        <p:nvPicPr>
          <p:cNvPr id="5" name="Picture 4">
            <a:extLst>
              <a:ext uri="{FF2B5EF4-FFF2-40B4-BE49-F238E27FC236}">
                <a16:creationId xmlns:a16="http://schemas.microsoft.com/office/drawing/2014/main" id="{61EF88D2-77B7-6358-0A0F-146A71AF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578" y="2223248"/>
            <a:ext cx="3487573" cy="3128682"/>
          </a:xfrm>
          <a:prstGeom prst="rect">
            <a:avLst/>
          </a:prstGeom>
          <a:ln>
            <a:noFill/>
          </a:ln>
          <a:effectLst>
            <a:softEdge rad="112500"/>
          </a:effectLst>
        </p:spPr>
      </p:pic>
    </p:spTree>
    <p:extLst>
      <p:ext uri="{BB962C8B-B14F-4D97-AF65-F5344CB8AC3E}">
        <p14:creationId xmlns:p14="http://schemas.microsoft.com/office/powerpoint/2010/main" val="4328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8B9B-CF01-AAFC-3E49-7B2C65F7EFF5}"/>
              </a:ext>
            </a:extLst>
          </p:cNvPr>
          <p:cNvSpPr>
            <a:spLocks noGrp="1"/>
          </p:cNvSpPr>
          <p:nvPr>
            <p:ph type="title"/>
          </p:nvPr>
        </p:nvSpPr>
        <p:spPr/>
        <p:txBody>
          <a:bodyPr/>
          <a:lstStyle/>
          <a:p>
            <a:r xmlns:a="http://schemas.openxmlformats.org/drawingml/2006/main">
              <a:rPr lang="uk" dirty="0"/>
              <a:t>Підприємницький брендинг</a:t>
            </a:r>
            <a:endParaRPr xmlns:a="http://schemas.openxmlformats.org/drawingml/2006/main" lang="en-GB" dirty="0"/>
          </a:p>
        </p:txBody>
      </p:sp>
      <p:sp>
        <p:nvSpPr>
          <p:cNvPr id="3" name="Content Placeholder 2">
            <a:extLst>
              <a:ext uri="{FF2B5EF4-FFF2-40B4-BE49-F238E27FC236}">
                <a16:creationId xmlns:a16="http://schemas.microsoft.com/office/drawing/2014/main" id="{2727167F-1EAE-5C6C-4E02-CFCC26A8EDF7}"/>
              </a:ext>
            </a:extLst>
          </p:cNvPr>
          <p:cNvSpPr>
            <a:spLocks noGrp="1"/>
          </p:cNvSpPr>
          <p:nvPr>
            <p:ph idx="1"/>
          </p:nvPr>
        </p:nvSpPr>
        <p:spPr/>
        <p:txBody>
          <a:bodyPr>
            <a:normAutofit fontScale="92500" lnSpcReduction="20000"/>
          </a:bodyPr>
          <a:lstStyle/>
          <a:p>
            <a:pPr xmlns:a="http://schemas.openxmlformats.org/drawingml/2006/main" marL="0" indent="0" algn="just">
              <a:buNone/>
            </a:pPr>
            <a:r xmlns:a="http://schemas.openxmlformats.org/drawingml/2006/main">
              <a:rPr lang="uk" b="0" i="0" dirty="0">
                <a:effectLst/>
              </a:rPr>
              <a:t>Деякі кроки, пов’язані з підприємницьким брендингом:</a:t>
            </a:r>
          </a:p>
          <a:p>
            <a:pPr xmlns:a="http://schemas.openxmlformats.org/drawingml/2006/main" algn="just">
              <a:buFont typeface="Arial" panose="020B0604020202020204" pitchFamily="34" charset="0"/>
              <a:buChar char="•"/>
            </a:pPr>
            <a:r xmlns:a="http://schemas.openxmlformats.org/drawingml/2006/main">
              <a:rPr lang="uk" b="0" i="0" dirty="0">
                <a:effectLst/>
              </a:rPr>
              <a:t>Визначення бачення, місії, цінностей і цілей бізнесу.</a:t>
            </a:r>
          </a:p>
          <a:p>
            <a:pPr xmlns:a="http://schemas.openxmlformats.org/drawingml/2006/main" algn="just">
              <a:buFont typeface="Arial" panose="020B0604020202020204" pitchFamily="34" charset="0"/>
              <a:buChar char="•"/>
            </a:pPr>
            <a:r xmlns:a="http://schemas.openxmlformats.org/drawingml/2006/main">
              <a:rPr lang="uk" b="0" i="0" dirty="0">
                <a:effectLst/>
              </a:rPr>
              <a:t>Проведення маркетингових досліджень та аналізу конкурентів.</a:t>
            </a:r>
          </a:p>
          <a:p>
            <a:pPr xmlns:a="http://schemas.openxmlformats.org/drawingml/2006/main" algn="just">
              <a:buFont typeface="Arial" panose="020B0604020202020204" pitchFamily="34" charset="0"/>
              <a:buChar char="•"/>
            </a:pPr>
            <a:r xmlns:a="http://schemas.openxmlformats.org/drawingml/2006/main">
              <a:rPr lang="uk" b="0" i="0" dirty="0">
                <a:effectLst/>
              </a:rPr>
              <a:t>Визначення цільової аудиторії та ваших больових точок.</a:t>
            </a:r>
          </a:p>
          <a:p>
            <a:pPr xmlns:a="http://schemas.openxmlformats.org/drawingml/2006/main" algn="just">
              <a:buFont typeface="Arial" panose="020B0604020202020204" pitchFamily="34" charset="0"/>
              <a:buChar char="•"/>
            </a:pPr>
            <a:r xmlns:a="http://schemas.openxmlformats.org/drawingml/2006/main">
              <a:rPr lang="uk" b="0" i="0" dirty="0">
                <a:effectLst/>
              </a:rPr>
              <a:t>Створення унікальної торгової пропозиції (USP) і обіцянки бренду.</a:t>
            </a:r>
          </a:p>
          <a:p>
            <a:pPr xmlns:a="http://schemas.openxmlformats.org/drawingml/2006/main" algn="just">
              <a:buFont typeface="Arial" panose="020B0604020202020204" pitchFamily="34" charset="0"/>
              <a:buChar char="•"/>
            </a:pPr>
            <a:r xmlns:a="http://schemas.openxmlformats.org/drawingml/2006/main">
              <a:rPr lang="uk" b="0" i="0" dirty="0">
                <a:effectLst/>
              </a:rPr>
              <a:t>Вибір назви бренду, логотипу, слогану та колірної схеми.</a:t>
            </a:r>
          </a:p>
          <a:p>
            <a:pPr xmlns:a="http://schemas.openxmlformats.org/drawingml/2006/main" algn="just">
              <a:buFont typeface="Arial" panose="020B0604020202020204" pitchFamily="34" charset="0"/>
              <a:buChar char="•"/>
            </a:pPr>
            <a:r xmlns:a="http://schemas.openxmlformats.org/drawingml/2006/main">
              <a:rPr lang="uk" b="0" i="0" dirty="0">
                <a:effectLst/>
              </a:rPr>
              <a:t>Розвиток голосу та особистості бренду.</a:t>
            </a:r>
          </a:p>
          <a:p>
            <a:pPr xmlns:a="http://schemas.openxmlformats.org/drawingml/2006/main" algn="just">
              <a:buFont typeface="Arial" panose="020B0604020202020204" pitchFamily="34" charset="0"/>
              <a:buChar char="•"/>
            </a:pPr>
            <a:r xmlns:a="http://schemas.openxmlformats.org/drawingml/2006/main">
              <a:rPr lang="uk" b="0" i="0" dirty="0">
                <a:effectLst/>
              </a:rPr>
              <a:t>Створення керівництва по стилю бренду та історії бренду </a:t>
            </a:r>
            <a:r xmlns:a="http://schemas.openxmlformats.org/drawingml/2006/main">
              <a:rPr lang="uk" dirty="0"/>
              <a:t>.</a:t>
            </a:r>
            <a:endParaRPr xmlns:a="http://schemas.openxmlformats.org/drawingml/2006/main" lang="en-GB" b="0" i="0" dirty="0">
              <a:effectLst/>
            </a:endParaRPr>
          </a:p>
          <a:p>
            <a:pPr xmlns:a="http://schemas.openxmlformats.org/drawingml/2006/main" algn="just">
              <a:buFont typeface="Arial" panose="020B0604020202020204" pitchFamily="34" charset="0"/>
              <a:buChar char="•"/>
            </a:pPr>
            <a:r xmlns:a="http://schemas.openxmlformats.org/drawingml/2006/main">
              <a:rPr lang="uk" b="0" i="0" dirty="0">
                <a:effectLst/>
              </a:rPr>
              <a:t>Розробка та запуск веб-сайту, профілів у соціальних мережах та інших маркетингових матеріалів.</a:t>
            </a:r>
          </a:p>
          <a:p>
            <a:pPr xmlns:a="http://schemas.openxmlformats.org/drawingml/2006/main" algn="just">
              <a:buFont typeface="Arial" panose="020B0604020202020204" pitchFamily="34" charset="0"/>
              <a:buChar char="•"/>
            </a:pPr>
            <a:r xmlns:a="http://schemas.openxmlformats.org/drawingml/2006/main">
              <a:rPr lang="uk" b="0" i="0" dirty="0">
                <a:effectLst/>
              </a:rPr>
              <a:t>Вимірювання та моніторинг ефективності бренду та відгуків.</a:t>
            </a:r>
          </a:p>
          <a:p>
            <a:endParaRPr lang="en-GB" dirty="0"/>
          </a:p>
        </p:txBody>
      </p:sp>
    </p:spTree>
    <p:extLst>
      <p:ext uri="{BB962C8B-B14F-4D97-AF65-F5344CB8AC3E}">
        <p14:creationId xmlns:p14="http://schemas.microsoft.com/office/powerpoint/2010/main" val="3370570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C604-7E5E-E713-6417-D940C6B1D3B3}"/>
              </a:ext>
            </a:extLst>
          </p:cNvPr>
          <p:cNvSpPr>
            <a:spLocks noGrp="1"/>
          </p:cNvSpPr>
          <p:nvPr>
            <p:ph type="title"/>
          </p:nvPr>
        </p:nvSpPr>
        <p:spPr/>
        <p:txBody>
          <a:bodyPr/>
          <a:lstStyle/>
          <a:p>
            <a:r xmlns:a="http://schemas.openxmlformats.org/drawingml/2006/main">
              <a:rPr lang="uk" dirty="0"/>
              <a:t>Маркетингова стратегія та маркетинговий план</a:t>
            </a:r>
            <a:endParaRPr xmlns:a="http://schemas.openxmlformats.org/drawingml/2006/main" lang="en-GB" dirty="0"/>
          </a:p>
        </p:txBody>
      </p:sp>
      <p:sp>
        <p:nvSpPr>
          <p:cNvPr id="3" name="Content Placeholder 2">
            <a:extLst>
              <a:ext uri="{FF2B5EF4-FFF2-40B4-BE49-F238E27FC236}">
                <a16:creationId xmlns:a16="http://schemas.microsoft.com/office/drawing/2014/main" id="{EC4E8486-DB78-BA94-54F3-E8EE9F0B9377}"/>
              </a:ext>
            </a:extLst>
          </p:cNvPr>
          <p:cNvSpPr>
            <a:spLocks noGrp="1"/>
          </p:cNvSpPr>
          <p:nvPr>
            <p:ph idx="1"/>
          </p:nvPr>
        </p:nvSpPr>
        <p:spPr>
          <a:xfrm>
            <a:off x="838200" y="1825625"/>
            <a:ext cx="6728012" cy="4351338"/>
          </a:xfrm>
        </p:spPr>
        <p:txBody>
          <a:bodyPr/>
          <a:lstStyle/>
          <a:p>
            <a:pPr xmlns:a="http://schemas.openxmlformats.org/drawingml/2006/main" algn="just"/>
            <a:r xmlns:a="http://schemas.openxmlformats.org/drawingml/2006/main">
              <a:rPr lang="uk" b="0" i="0" dirty="0">
                <a:effectLst/>
              </a:rPr>
              <a:t>Маркетингова стратегія та маркетинговий план — це дві пов’язані, але різні концепції, які допомагають компанії досягати маркетингових цілей. Маркетингова стратегія — це загальний підхід і напрям маркетингу бренду, продукту чи послуги для цільової аудиторії. Маркетинговий план — це детальна дорожня карта та план дій для реалізації маркетингової стратегії.</a:t>
            </a:r>
            <a:endParaRPr xmlns:a="http://schemas.openxmlformats.org/drawingml/2006/main" lang="en-GB" dirty="0"/>
          </a:p>
        </p:txBody>
      </p:sp>
      <p:pic>
        <p:nvPicPr>
          <p:cNvPr id="5" name="Picture 4">
            <a:extLst>
              <a:ext uri="{FF2B5EF4-FFF2-40B4-BE49-F238E27FC236}">
                <a16:creationId xmlns:a16="http://schemas.microsoft.com/office/drawing/2014/main" id="{5005E720-F716-7DEF-E270-ADD935FCE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830" y="2750297"/>
            <a:ext cx="3751220" cy="2501993"/>
          </a:xfrm>
          <a:prstGeom prst="rect">
            <a:avLst/>
          </a:prstGeom>
          <a:ln>
            <a:noFill/>
          </a:ln>
          <a:effectLst>
            <a:softEdge rad="112500"/>
          </a:effectLst>
        </p:spPr>
      </p:pic>
    </p:spTree>
    <p:extLst>
      <p:ext uri="{BB962C8B-B14F-4D97-AF65-F5344CB8AC3E}">
        <p14:creationId xmlns:p14="http://schemas.microsoft.com/office/powerpoint/2010/main" val="66498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40D7-222F-762C-1450-FDB520A3C60B}"/>
              </a:ext>
            </a:extLst>
          </p:cNvPr>
          <p:cNvSpPr>
            <a:spLocks noGrp="1"/>
          </p:cNvSpPr>
          <p:nvPr>
            <p:ph type="title"/>
          </p:nvPr>
        </p:nvSpPr>
        <p:spPr/>
        <p:txBody>
          <a:bodyPr/>
          <a:lstStyle/>
          <a:p>
            <a:r xmlns:a="http://schemas.openxmlformats.org/drawingml/2006/main">
              <a:rPr lang="uk" dirty="0"/>
              <a:t>Важливість маркетингу</a:t>
            </a:r>
          </a:p>
        </p:txBody>
      </p:sp>
      <p:sp>
        <p:nvSpPr>
          <p:cNvPr id="3" name="Content Placeholder 2">
            <a:extLst>
              <a:ext uri="{FF2B5EF4-FFF2-40B4-BE49-F238E27FC236}">
                <a16:creationId xmlns:a16="http://schemas.microsoft.com/office/drawing/2014/main" id="{550EE8E2-27DC-FE16-138F-0B230133CFBB}"/>
              </a:ext>
            </a:extLst>
          </p:cNvPr>
          <p:cNvSpPr>
            <a:spLocks noGrp="1"/>
          </p:cNvSpPr>
          <p:nvPr>
            <p:ph idx="1"/>
          </p:nvPr>
        </p:nvSpPr>
        <p:spPr>
          <a:xfrm>
            <a:off x="838200" y="1825625"/>
            <a:ext cx="6414247" cy="4351338"/>
          </a:xfrm>
        </p:spPr>
        <p:txBody>
          <a:bodyPr>
            <a:normAutofit fontScale="55000" lnSpcReduction="20000"/>
          </a:bodyPr>
          <a:lstStyle/>
          <a:p>
            <a:pPr xmlns:a="http://schemas.openxmlformats.org/drawingml/2006/main" algn="just"/>
            <a:r xmlns:a="http://schemas.openxmlformats.org/drawingml/2006/main">
              <a:rPr lang="uk" b="0" i="0" dirty="0">
                <a:effectLst/>
              </a:rPr>
              <a:t>Знання маркетингу може допомогти таким </a:t>
            </a:r>
            <a:r xmlns:a="http://schemas.openxmlformats.org/drawingml/2006/main">
              <a:rPr lang="uk" b="0" i="0" dirty="0">
                <a:effectLst/>
              </a:rPr>
              <a:t>підприємцям, </a:t>
            </a:r>
            <a:r xmlns:a="http://schemas.openxmlformats.org/drawingml/2006/main">
              <a:rPr lang="uk" b="0" i="0" dirty="0">
                <a:effectLst/>
              </a:rPr>
              <a:t>як ви, досягти своїх бізнес-цілей, охопити цільових клієнтів і створити конкурентну перевагу на ринку.</a:t>
            </a:r>
          </a:p>
          <a:p>
            <a:pPr xmlns:a="http://schemas.openxmlformats.org/drawingml/2006/main" algn="just">
              <a:buFont typeface="Arial" panose="020B0604020202020204" pitchFamily="34" charset="0"/>
              <a:buChar char="•"/>
            </a:pPr>
            <a:r xmlns:a="http://schemas.openxmlformats.org/drawingml/2006/main">
              <a:rPr lang="uk" b="0" i="0" dirty="0">
                <a:effectLst/>
              </a:rPr>
              <a:t>Маркетинг може допомогти створити онлайн-присутність, що має вирішальне значення для охоплення великої та різноманітної аудиторії потенційних клієнтів. </a:t>
            </a:r>
            <a:r xmlns:a="http://schemas.openxmlformats.org/drawingml/2006/main">
              <a:rPr lang="uk" dirty="0"/>
              <a:t>Використовуючи різноманітні онлайн-платформи та канали, такі як веб-сайти, блоги, соціальні медіа, електронна пошта та відео, ви можете донести до своєї аудиторії ідентифікацію свого бренду, ціннісну пропозицію та переваги продукту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a:rPr lang="uk" b="0" i="0" dirty="0">
                <a:effectLst/>
              </a:rPr>
              <a:t>Маркетинг може допомогти зацікавити ваших клієнтів і зміцнити довіру та лояльність. Створюючи та ділячись цінним і релевантним вмістом, ви можете залучити та утримати клієнтів, які зацікавлені у ваших продуктах або послугах. </a:t>
            </a:r>
            <a:r xmlns:a="http://schemas.openxmlformats.org/drawingml/2006/main">
              <a:rPr lang="uk" dirty="0"/>
              <a:t>Маркетинг також може допомогти вам збирати відгуки, відповідати на запити та вирішувати проблеми ваших клієнтів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a:rPr lang="uk" b="0" i="0" dirty="0">
                <a:effectLst/>
              </a:rPr>
              <a:t>Маркетинг може допомогти відрізнити ваші продукти чи послуги від ваших конкурентів і створити унікальну торгову пропозицію. Проводячи дослідження та аналіз ринку, ви можете визначити потреби, уподобання та проблемні точки своїх клієнтів і розробити продукти чи послуги, які відповідають або перевершують ваші очікування. </a:t>
            </a:r>
            <a:r xmlns:a="http://schemas.openxmlformats.org/drawingml/2006/main">
              <a:rPr lang="uk" dirty="0"/>
              <a:t>Маркетинг також може допомогти позиціонувати ваші продукти чи послуги таким чином, щоб підкреслити вашу особливість і цінність </a:t>
            </a:r>
            <a:r xmlns:a="http://schemas.openxmlformats.org/drawingml/2006/main">
              <a:rPr lang="uk" b="0" i="0" dirty="0">
                <a:effectLst/>
              </a:rPr>
              <a:t>.</a:t>
            </a:r>
          </a:p>
          <a:p>
            <a:endParaRPr lang="en-GB" dirty="0"/>
          </a:p>
        </p:txBody>
      </p:sp>
      <p:pic>
        <p:nvPicPr>
          <p:cNvPr id="5" name="Picture 4">
            <a:extLst>
              <a:ext uri="{FF2B5EF4-FFF2-40B4-BE49-F238E27FC236}">
                <a16:creationId xmlns:a16="http://schemas.microsoft.com/office/drawing/2014/main" id="{7ED88878-6992-8387-D3D3-AFC349ABA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177" y="2259106"/>
            <a:ext cx="2922494" cy="2922494"/>
          </a:xfrm>
          <a:prstGeom prst="rect">
            <a:avLst/>
          </a:prstGeom>
          <a:ln>
            <a:noFill/>
          </a:ln>
          <a:effectLst>
            <a:softEdge rad="112500"/>
          </a:effectLst>
        </p:spPr>
      </p:pic>
    </p:spTree>
    <p:extLst>
      <p:ext uri="{BB962C8B-B14F-4D97-AF65-F5344CB8AC3E}">
        <p14:creationId xmlns:p14="http://schemas.microsoft.com/office/powerpoint/2010/main" val="2366133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8387-BCF7-B786-26BA-A972B49330BE}"/>
              </a:ext>
            </a:extLst>
          </p:cNvPr>
          <p:cNvSpPr>
            <a:spLocks noGrp="1"/>
          </p:cNvSpPr>
          <p:nvPr>
            <p:ph type="title"/>
          </p:nvPr>
        </p:nvSpPr>
        <p:spPr/>
        <p:txBody>
          <a:bodyPr/>
          <a:lstStyle/>
          <a:p>
            <a:r xmlns:a="http://schemas.openxmlformats.org/drawingml/2006/main">
              <a:rPr lang="uk" dirty="0"/>
              <a:t>Маркетингова стратегія та маркетинговий план</a:t>
            </a:r>
            <a:endParaRPr xmlns:a="http://schemas.openxmlformats.org/drawingml/2006/main" lang="en-GB" dirty="0"/>
          </a:p>
        </p:txBody>
      </p:sp>
      <p:sp>
        <p:nvSpPr>
          <p:cNvPr id="3" name="Content Placeholder 2">
            <a:extLst>
              <a:ext uri="{FF2B5EF4-FFF2-40B4-BE49-F238E27FC236}">
                <a16:creationId xmlns:a16="http://schemas.microsoft.com/office/drawing/2014/main" id="{D6B6C757-2294-49FE-1535-EF7D7D2118EE}"/>
              </a:ext>
            </a:extLst>
          </p:cNvPr>
          <p:cNvSpPr>
            <a:spLocks noGrp="1"/>
          </p:cNvSpPr>
          <p:nvPr>
            <p:ph idx="1"/>
          </p:nvPr>
        </p:nvSpPr>
        <p:spPr/>
        <p:txBody>
          <a:bodyPr>
            <a:normAutofit lnSpcReduction="10000"/>
          </a:bodyPr>
          <a:lstStyle/>
          <a:p>
            <a:pPr xmlns:a="http://schemas.openxmlformats.org/drawingml/2006/main" marL="0" indent="0" algn="just">
              <a:buNone/>
            </a:pPr>
            <a:r xmlns:a="http://schemas.openxmlformats.org/drawingml/2006/main">
              <a:rPr lang="uk" b="0" i="0" dirty="0">
                <a:effectLst/>
              </a:rPr>
              <a:t>Маркетингова стратегія охоплює такі аспекти:</a:t>
            </a:r>
          </a:p>
          <a:p>
            <a:pPr xmlns:a="http://schemas.openxmlformats.org/drawingml/2006/main" algn="just">
              <a:buFont typeface="Arial" panose="020B0604020202020204" pitchFamily="34" charset="0"/>
              <a:buChar char="•"/>
            </a:pPr>
            <a:r xmlns:a="http://schemas.openxmlformats.org/drawingml/2006/main">
              <a:rPr lang="uk" b="0" i="0" dirty="0">
                <a:effectLst/>
              </a:rPr>
              <a:t>Бачення, місія, цінності та цілі бізнесу.</a:t>
            </a:r>
          </a:p>
          <a:p>
            <a:pPr xmlns:a="http://schemas.openxmlformats.org/drawingml/2006/main" algn="just">
              <a:buFont typeface="Arial" panose="020B0604020202020204" pitchFamily="34" charset="0"/>
              <a:buChar char="•"/>
            </a:pPr>
            <a:r xmlns:a="http://schemas.openxmlformats.org/drawingml/2006/main">
              <a:rPr lang="uk" b="0" i="0" dirty="0">
                <a:effectLst/>
              </a:rPr>
              <a:t>Дослідження ринку та аналіз конкурентів.</a:t>
            </a:r>
          </a:p>
          <a:p>
            <a:pPr xmlns:a="http://schemas.openxmlformats.org/drawingml/2006/main" algn="just">
              <a:buFont typeface="Arial" panose="020B0604020202020204" pitchFamily="34" charset="0"/>
              <a:buChar char="•"/>
            </a:pPr>
            <a:r xmlns:a="http://schemas.openxmlformats.org/drawingml/2006/main">
              <a:rPr lang="uk" b="0" i="0" dirty="0">
                <a:effectLst/>
              </a:rPr>
              <a:t>Цільова аудиторія та ваші потреби, уподобання та больові точки.</a:t>
            </a:r>
          </a:p>
          <a:p>
            <a:pPr xmlns:a="http://schemas.openxmlformats.org/drawingml/2006/main" algn="just">
              <a:buFont typeface="Arial" panose="020B0604020202020204" pitchFamily="34" charset="0"/>
              <a:buChar char="•"/>
            </a:pPr>
            <a:r xmlns:a="http://schemas.openxmlformats.org/drawingml/2006/main">
              <a:rPr lang="uk" b="0" i="0" dirty="0">
                <a:effectLst/>
              </a:rPr>
              <a:t>Унікальна торгова пропозиція (USP) і обіцянка бренду.</a:t>
            </a:r>
          </a:p>
          <a:p>
            <a:pPr xmlns:a="http://schemas.openxmlformats.org/drawingml/2006/main" algn="just">
              <a:buFont typeface="Arial" panose="020B0604020202020204" pitchFamily="34" charset="0"/>
              <a:buChar char="•"/>
            </a:pPr>
            <a:r xmlns:a="http://schemas.openxmlformats.org/drawingml/2006/main">
              <a:rPr lang="uk" b="0" i="0" dirty="0">
                <a:effectLst/>
              </a:rPr>
              <a:t>Позиціонування та диференціація бренду, продукту чи послуги.</a:t>
            </a:r>
          </a:p>
          <a:p>
            <a:pPr xmlns:a="http://schemas.openxmlformats.org/drawingml/2006/main" algn="just">
              <a:buFont typeface="Arial" panose="020B0604020202020204" pitchFamily="34" charset="0"/>
              <a:buChar char="•"/>
            </a:pPr>
            <a:r xmlns:a="http://schemas.openxmlformats.org/drawingml/2006/main">
              <a:rPr lang="uk" b="0" i="0" dirty="0">
                <a:effectLst/>
              </a:rPr>
              <a:t>Ключові показники ефективності ( </a:t>
            </a:r>
            <a:r xmlns:a="http://schemas.openxmlformats.org/drawingml/2006/main">
              <a:rPr lang="uk" b="0" i="0" dirty="0" err="1">
                <a:effectLst/>
              </a:rPr>
              <a:t>KPI </a:t>
            </a:r>
            <a:r xmlns:a="http://schemas.openxmlformats.org/drawingml/2006/main">
              <a:rPr lang="uk" b="0" i="0" dirty="0">
                <a:effectLst/>
              </a:rPr>
              <a:t>) і метрики для вимірювання успіху.</a:t>
            </a:r>
          </a:p>
          <a:p>
            <a:endParaRPr lang="en-GB" dirty="0"/>
          </a:p>
        </p:txBody>
      </p:sp>
    </p:spTree>
    <p:extLst>
      <p:ext uri="{BB962C8B-B14F-4D97-AF65-F5344CB8AC3E}">
        <p14:creationId xmlns:p14="http://schemas.microsoft.com/office/powerpoint/2010/main" val="366311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0D67-8308-743D-4F8C-2D087EE75382}"/>
              </a:ext>
            </a:extLst>
          </p:cNvPr>
          <p:cNvSpPr>
            <a:spLocks noGrp="1"/>
          </p:cNvSpPr>
          <p:nvPr>
            <p:ph type="title"/>
          </p:nvPr>
        </p:nvSpPr>
        <p:spPr/>
        <p:txBody>
          <a:bodyPr/>
          <a:lstStyle/>
          <a:p>
            <a:r xmlns:a="http://schemas.openxmlformats.org/drawingml/2006/main">
              <a:rPr lang="uk" dirty="0"/>
              <a:t>Маркетингова стратегія та маркетинговий план</a:t>
            </a:r>
            <a:endParaRPr xmlns:a="http://schemas.openxmlformats.org/drawingml/2006/main" lang="en-GB" dirty="0"/>
          </a:p>
        </p:txBody>
      </p:sp>
      <p:sp>
        <p:nvSpPr>
          <p:cNvPr id="3" name="Content Placeholder 2">
            <a:extLst>
              <a:ext uri="{FF2B5EF4-FFF2-40B4-BE49-F238E27FC236}">
                <a16:creationId xmlns:a16="http://schemas.microsoft.com/office/drawing/2014/main" id="{80F29E01-7918-3B2A-8AA5-88E03E70B177}"/>
              </a:ext>
            </a:extLst>
          </p:cNvPr>
          <p:cNvSpPr>
            <a:spLocks noGrp="1"/>
          </p:cNvSpPr>
          <p:nvPr>
            <p:ph idx="1"/>
          </p:nvPr>
        </p:nvSpPr>
        <p:spPr>
          <a:xfrm>
            <a:off x="838200" y="1825625"/>
            <a:ext cx="6916271" cy="4351338"/>
          </a:xfrm>
        </p:spPr>
        <p:txBody>
          <a:bodyPr>
            <a:normAutofit fontScale="92500" lnSpcReduction="20000"/>
          </a:bodyPr>
          <a:lstStyle/>
          <a:p>
            <a:pPr xmlns:a="http://schemas.openxmlformats.org/drawingml/2006/main" marL="0" indent="0" algn="just">
              <a:buNone/>
            </a:pPr>
            <a:r xmlns:a="http://schemas.openxmlformats.org/drawingml/2006/main">
              <a:rPr lang="uk" b="0" i="0" dirty="0">
                <a:effectLst/>
              </a:rPr>
              <a:t>Маркетинговий план охоплює такі аспекти:</a:t>
            </a:r>
          </a:p>
          <a:p>
            <a:pPr xmlns:a="http://schemas.openxmlformats.org/drawingml/2006/main" algn="just">
              <a:buFont typeface="Arial" panose="020B0604020202020204" pitchFamily="34" charset="0"/>
              <a:buChar char="•"/>
            </a:pPr>
            <a:r xmlns:a="http://schemas.openxmlformats.org/drawingml/2006/main">
              <a:rPr lang="uk" b="0" i="0" dirty="0">
                <a:effectLst/>
              </a:rPr>
              <a:t>Стратегія каналу, стратегія вмісту, бюджет, цілі кампанії, ключові етапи та дати для відстеження.</a:t>
            </a:r>
          </a:p>
          <a:p>
            <a:pPr xmlns:a="http://schemas.openxmlformats.org/drawingml/2006/main" algn="just">
              <a:buFont typeface="Arial" panose="020B0604020202020204" pitchFamily="34" charset="0"/>
              <a:buChar char="•"/>
            </a:pPr>
            <a:r xmlns:a="http://schemas.openxmlformats.org/drawingml/2006/main">
              <a:rPr lang="uk" b="0" i="0" dirty="0">
                <a:effectLst/>
              </a:rPr>
              <a:t>Діяльність і завдання, необхідні для виконання.</a:t>
            </a:r>
          </a:p>
          <a:p>
            <a:pPr xmlns:a="http://schemas.openxmlformats.org/drawingml/2006/main" algn="just">
              <a:buFont typeface="Arial" panose="020B0604020202020204" pitchFamily="34" charset="0"/>
              <a:buChar char="•"/>
            </a:pPr>
            <a:r xmlns:a="http://schemas.openxmlformats.org/drawingml/2006/main">
              <a:rPr lang="uk" b="0" i="0" dirty="0">
                <a:effectLst/>
              </a:rPr>
              <a:t>Інструменти та ресурси, необхідні для кожної діяльності та завдання.</a:t>
            </a:r>
          </a:p>
          <a:p>
            <a:pPr xmlns:a="http://schemas.openxmlformats.org/drawingml/2006/main" algn="just">
              <a:buFont typeface="Arial" panose="020B0604020202020204" pitchFamily="34" charset="0"/>
              <a:buChar char="•"/>
            </a:pPr>
            <a:r xmlns:a="http://schemas.openxmlformats.org/drawingml/2006/main">
              <a:rPr lang="uk" b="0" i="0" dirty="0">
                <a:effectLst/>
              </a:rPr>
              <a:t>Ролі та обов’язки кожного задіяного члена команди.</a:t>
            </a:r>
          </a:p>
          <a:p>
            <a:pPr xmlns:a="http://schemas.openxmlformats.org/drawingml/2006/main" algn="just">
              <a:buFont typeface="Arial" panose="020B0604020202020204" pitchFamily="34" charset="0"/>
              <a:buChar char="•"/>
            </a:pPr>
            <a:r xmlns:a="http://schemas.openxmlformats.org/drawingml/2006/main">
              <a:rPr lang="uk" b="0" i="0" dirty="0">
                <a:effectLst/>
              </a:rPr>
              <a:t>Методи тестування та оптимізації для покращення результатів.</a:t>
            </a:r>
          </a:p>
        </p:txBody>
      </p:sp>
      <p:pic>
        <p:nvPicPr>
          <p:cNvPr id="5" name="Picture 4">
            <a:extLst>
              <a:ext uri="{FF2B5EF4-FFF2-40B4-BE49-F238E27FC236}">
                <a16:creationId xmlns:a16="http://schemas.microsoft.com/office/drawing/2014/main" id="{85A44E77-EFA6-E94E-B894-892308116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163" y="2554941"/>
            <a:ext cx="4072051" cy="2673724"/>
          </a:xfrm>
          <a:prstGeom prst="rect">
            <a:avLst/>
          </a:prstGeom>
          <a:ln>
            <a:noFill/>
          </a:ln>
          <a:effectLst>
            <a:softEdge rad="112500"/>
          </a:effectLst>
        </p:spPr>
      </p:pic>
    </p:spTree>
    <p:extLst>
      <p:ext uri="{BB962C8B-B14F-4D97-AF65-F5344CB8AC3E}">
        <p14:creationId xmlns:p14="http://schemas.microsoft.com/office/powerpoint/2010/main" val="1247134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D773-818F-57F9-BBDE-F7E5A00BDBC6}"/>
              </a:ext>
            </a:extLst>
          </p:cNvPr>
          <p:cNvSpPr>
            <a:spLocks noGrp="1"/>
          </p:cNvSpPr>
          <p:nvPr>
            <p:ph type="title"/>
          </p:nvPr>
        </p:nvSpPr>
        <p:spPr/>
        <p:txBody>
          <a:bodyPr/>
          <a:lstStyle/>
          <a:p>
            <a:r xmlns:a="http://schemas.openxmlformats.org/drawingml/2006/main">
              <a:rPr lang="uk" dirty="0"/>
              <a:t>Маркетингова стратегія та маркетинговий план</a:t>
            </a:r>
            <a:endParaRPr xmlns:a="http://schemas.openxmlformats.org/drawingml/2006/main" lang="en-GB" dirty="0"/>
          </a:p>
        </p:txBody>
      </p:sp>
      <p:sp>
        <p:nvSpPr>
          <p:cNvPr id="3" name="Content Placeholder 2">
            <a:extLst>
              <a:ext uri="{FF2B5EF4-FFF2-40B4-BE49-F238E27FC236}">
                <a16:creationId xmlns:a16="http://schemas.microsoft.com/office/drawing/2014/main" id="{7C71C75F-05F9-F7DD-455E-1ACA3F1F20D5}"/>
              </a:ext>
            </a:extLst>
          </p:cNvPr>
          <p:cNvSpPr>
            <a:spLocks noGrp="1"/>
          </p:cNvSpPr>
          <p:nvPr>
            <p:ph idx="1"/>
          </p:nvPr>
        </p:nvSpPr>
        <p:spPr/>
        <p:txBody>
          <a:bodyPr/>
          <a:lstStyle/>
          <a:p>
            <a:pPr xmlns:a="http://schemas.openxmlformats.org/drawingml/2006/main" algn="just"/>
            <a:r xmlns:a="http://schemas.openxmlformats.org/drawingml/2006/main">
              <a:rPr lang="uk" b="0" i="0" dirty="0">
                <a:effectLst/>
              </a:rPr>
              <a:t>Маркетингова стратегія та маркетинговий план є важливими для успішної маркетингової кампанії. Маркетингова стратегія забезпечує основу та напрямок для маркетингових зусиль, тоді як маркетинговий план містить особливості та деталі для виконання. Маркетингова стратегія та маркетинговий план повинні бути узгоджені та узгоджені один з одним, а також із загальними бізнес-цілями.</a:t>
            </a:r>
            <a:endParaRPr xmlns:a="http://schemas.openxmlformats.org/drawingml/2006/main" lang="en-GB" dirty="0"/>
          </a:p>
        </p:txBody>
      </p:sp>
    </p:spTree>
    <p:extLst>
      <p:ext uri="{BB962C8B-B14F-4D97-AF65-F5344CB8AC3E}">
        <p14:creationId xmlns:p14="http://schemas.microsoft.com/office/powerpoint/2010/main" val="118221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CD9B-7336-3509-22C4-C0F401ACE079}"/>
              </a:ext>
            </a:extLst>
          </p:cNvPr>
          <p:cNvSpPr>
            <a:spLocks noGrp="1"/>
          </p:cNvSpPr>
          <p:nvPr>
            <p:ph type="title"/>
          </p:nvPr>
        </p:nvSpPr>
        <p:spPr/>
        <p:txBody>
          <a:bodyPr/>
          <a:lstStyle/>
          <a:p>
            <a:r xmlns:a="http://schemas.openxmlformats.org/drawingml/2006/main">
              <a:rPr lang="uk" dirty="0"/>
              <a:t>Продажі та обслуговування клієнтів</a:t>
            </a:r>
            <a:endParaRPr xmlns:a="http://schemas.openxmlformats.org/drawingml/2006/main" lang="en-GB" dirty="0"/>
          </a:p>
        </p:txBody>
      </p:sp>
      <p:sp>
        <p:nvSpPr>
          <p:cNvPr id="3" name="Content Placeholder 2">
            <a:extLst>
              <a:ext uri="{FF2B5EF4-FFF2-40B4-BE49-F238E27FC236}">
                <a16:creationId xmlns:a16="http://schemas.microsoft.com/office/drawing/2014/main" id="{FD4AE05B-C10E-E054-98A0-353E5F88E67F}"/>
              </a:ext>
            </a:extLst>
          </p:cNvPr>
          <p:cNvSpPr>
            <a:spLocks noGrp="1"/>
          </p:cNvSpPr>
          <p:nvPr>
            <p:ph idx="1"/>
          </p:nvPr>
        </p:nvSpPr>
        <p:spPr>
          <a:xfrm>
            <a:off x="838200" y="1825625"/>
            <a:ext cx="6485965" cy="4351338"/>
          </a:xfrm>
        </p:spPr>
        <p:txBody>
          <a:bodyPr>
            <a:normAutofit fontScale="70000" lnSpcReduction="20000"/>
          </a:bodyPr>
          <a:lstStyle/>
          <a:p>
            <a:pPr xmlns:a="http://schemas.openxmlformats.org/drawingml/2006/main" algn="just"/>
            <a:r xmlns:a="http://schemas.openxmlformats.org/drawingml/2006/main">
              <a:rPr lang="uk" b="0" i="0" dirty="0">
                <a:effectLst/>
              </a:rPr>
              <a:t>Продажі та обслуговування клієнтів є двома важливими аспектами ведення успішного бізнесу, особливо для підприємців, які хочуть створити лояльних і задоволених клієнтів. Відділ продажів і обслуговування клієнтів можуть працювати разом, щоб забезпечити безперебійний і позитивний досвід для клієнтів, від першого контакту до післяпродажної підтримки. Ось кілька способів співпраці відділу продажів і обслуговування клієнтів, які приносять користь одне одному:</a:t>
            </a:r>
          </a:p>
          <a:p>
            <a:pPr xmlns:a="http://schemas.openxmlformats.org/drawingml/2006/main" algn="just">
              <a:buFont typeface="Arial" panose="020B0604020202020204" pitchFamily="34" charset="0"/>
              <a:buChar char="•"/>
            </a:pPr>
            <a:r xmlns:a="http://schemas.openxmlformats.org/drawingml/2006/main">
              <a:rPr lang="uk" b="0" i="0" dirty="0">
                <a:effectLst/>
              </a:rPr>
              <a:t>Відділ продажів може надати службі підтримки клієнтів цінну інформацію про потреби, уподобання, проблеми та очікування клієнтів, що може допомогти службі підтримки адаптувати ваші рішення та відповіді відповідно. Служба підтримки клієнтів також може надати відділу продажів відгук про задоволеність клієнтів, скарги чи пропозиції, що може допомогти відділу продажів покращити ваші пропозиції та презентації.</a:t>
            </a:r>
          </a:p>
          <a:p>
            <a:endParaRPr lang="en-GB" dirty="0"/>
          </a:p>
        </p:txBody>
      </p:sp>
      <p:pic>
        <p:nvPicPr>
          <p:cNvPr id="5" name="Picture 4">
            <a:extLst>
              <a:ext uri="{FF2B5EF4-FFF2-40B4-BE49-F238E27FC236}">
                <a16:creationId xmlns:a16="http://schemas.microsoft.com/office/drawing/2014/main" id="{20FF611C-49F7-AADF-719C-AF5EC644BB2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389660" y="2303928"/>
            <a:ext cx="4516589" cy="3008219"/>
          </a:xfrm>
          <a:prstGeom prst="rect">
            <a:avLst/>
          </a:prstGeom>
          <a:ln>
            <a:noFill/>
          </a:ln>
          <a:effectLst>
            <a:softEdge rad="112500"/>
          </a:effectLst>
        </p:spPr>
      </p:pic>
    </p:spTree>
    <p:extLst>
      <p:ext uri="{BB962C8B-B14F-4D97-AF65-F5344CB8AC3E}">
        <p14:creationId xmlns:p14="http://schemas.microsoft.com/office/powerpoint/2010/main" val="2638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57FD-BF69-BC7D-C7B3-C26ACD9E0068}"/>
              </a:ext>
            </a:extLst>
          </p:cNvPr>
          <p:cNvSpPr>
            <a:spLocks noGrp="1"/>
          </p:cNvSpPr>
          <p:nvPr>
            <p:ph type="title"/>
          </p:nvPr>
        </p:nvSpPr>
        <p:spPr/>
        <p:txBody>
          <a:bodyPr/>
          <a:lstStyle/>
          <a:p>
            <a:r xmlns:a="http://schemas.openxmlformats.org/drawingml/2006/main">
              <a:rPr lang="uk" dirty="0"/>
              <a:t>Продажі та обслуговування клієнтів</a:t>
            </a:r>
            <a:endParaRPr xmlns:a="http://schemas.openxmlformats.org/drawingml/2006/main" lang="en-GB" dirty="0"/>
          </a:p>
        </p:txBody>
      </p:sp>
      <p:sp>
        <p:nvSpPr>
          <p:cNvPr id="3" name="Content Placeholder 2">
            <a:extLst>
              <a:ext uri="{FF2B5EF4-FFF2-40B4-BE49-F238E27FC236}">
                <a16:creationId xmlns:a16="http://schemas.microsoft.com/office/drawing/2014/main" id="{B5915D1D-B246-69BB-8452-3FF84956C2DC}"/>
              </a:ext>
            </a:extLst>
          </p:cNvPr>
          <p:cNvSpPr>
            <a:spLocks noGrp="1"/>
          </p:cNvSpPr>
          <p:nvPr>
            <p:ph idx="1"/>
          </p:nvPr>
        </p:nvSpPr>
        <p:spPr/>
        <p:txBody>
          <a:bodyPr>
            <a:normAutofit fontScale="85000" lnSpcReduction="20000"/>
          </a:bodyPr>
          <a:lstStyle/>
          <a:p>
            <a:pPr xmlns:a="http://schemas.openxmlformats.org/drawingml/2006/main" algn="just"/>
            <a:r xmlns:a="http://schemas.openxmlformats.org/drawingml/2006/main">
              <a:rPr lang="uk" b="0" i="0" dirty="0">
                <a:effectLst/>
              </a:rPr>
              <a:t>Продажі можуть використовувати обслуговування клієнтів як джерело рефералів і відгуків, що може підвищити ваш авторитет і надійність в очах потенційних клієнтів. Обслуговування клієнтів також може допомогти продажам, продаючи додаткові або перехресні продажі додаткових продуктів або послуг, які можуть підвищити цінність і задоволеність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Відділ продажів і обслуговування клієнтів може обмінюватися найкращими методами, інструментами та ресурсами, які можуть допомогти їм виконувати ваші завдання більш ефективно та результативно. Наприклад, ви можете використовувати систему CRM для зберігання та доступу до даних клієнтів, чат-бота для автоматизації відповідей на типові запити або інструмент опитування для збору відгуків від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Продажі та обслуговування клієнтів можуть узгодити ваші цілі та показники, щоб забезпечити те саме бачення та місію бізнесу. Ви також можете регулярно й відкрито спілкуватися, щоб вирішити будь-які проблеми чи конфлікти, які можуть виникнути, і відзначити свої досягнення та успіхи.</a:t>
            </a:r>
          </a:p>
          <a:p>
            <a:endParaRPr lang="en-GB" dirty="0"/>
          </a:p>
        </p:txBody>
      </p:sp>
    </p:spTree>
    <p:extLst>
      <p:ext uri="{BB962C8B-B14F-4D97-AF65-F5344CB8AC3E}">
        <p14:creationId xmlns:p14="http://schemas.microsoft.com/office/powerpoint/2010/main" val="718248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A4A0-6343-AB10-1B19-564A0BFDAD11}"/>
              </a:ext>
            </a:extLst>
          </p:cNvPr>
          <p:cNvSpPr>
            <a:spLocks noGrp="1"/>
          </p:cNvSpPr>
          <p:nvPr>
            <p:ph type="title"/>
          </p:nvPr>
        </p:nvSpPr>
        <p:spPr/>
        <p:txBody>
          <a:bodyPr/>
          <a:lstStyle/>
          <a:p>
            <a:r xmlns:a="http://schemas.openxmlformats.org/drawingml/2006/main">
              <a:rPr lang="uk" dirty="0"/>
              <a:t>Розпочати маркетинг</a:t>
            </a:r>
          </a:p>
        </p:txBody>
      </p:sp>
      <p:sp>
        <p:nvSpPr>
          <p:cNvPr id="3" name="Text Placeholder 2">
            <a:extLst>
              <a:ext uri="{FF2B5EF4-FFF2-40B4-BE49-F238E27FC236}">
                <a16:creationId xmlns:a16="http://schemas.microsoft.com/office/drawing/2014/main" id="{EA62EAD2-7016-C253-E3A1-3F40CAA8594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1786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1852-3A81-4F70-F267-54A495FE4641}"/>
              </a:ext>
            </a:extLst>
          </p:cNvPr>
          <p:cNvSpPr>
            <a:spLocks noGrp="1"/>
          </p:cNvSpPr>
          <p:nvPr>
            <p:ph type="title"/>
          </p:nvPr>
        </p:nvSpPr>
        <p:spPr/>
        <p:txBody>
          <a:bodyPr/>
          <a:lstStyle/>
          <a:p>
            <a:r xmlns:a="http://schemas.openxmlformats.org/drawingml/2006/main">
              <a:rPr lang="uk" dirty="0"/>
              <a:t>Важливість маркетингу</a:t>
            </a:r>
          </a:p>
        </p:txBody>
      </p:sp>
      <p:sp>
        <p:nvSpPr>
          <p:cNvPr id="3" name="Content Placeholder 2">
            <a:extLst>
              <a:ext uri="{FF2B5EF4-FFF2-40B4-BE49-F238E27FC236}">
                <a16:creationId xmlns:a16="http://schemas.microsoft.com/office/drawing/2014/main" id="{58703653-5E1D-0120-9FF7-0B916C0668A0}"/>
              </a:ext>
            </a:extLst>
          </p:cNvPr>
          <p:cNvSpPr>
            <a:spLocks noGrp="1"/>
          </p:cNvSpPr>
          <p:nvPr>
            <p:ph idx="1"/>
          </p:nvPr>
        </p:nvSpPr>
        <p:spPr/>
        <p:txBody>
          <a:bodyPr>
            <a:normAutofit fontScale="77500" lnSpcReduction="20000"/>
          </a:bodyPr>
          <a:lstStyle/>
          <a:p>
            <a:pPr xmlns:a="http://schemas.openxmlformats.org/drawingml/2006/main" algn="just">
              <a:buFont typeface="Arial" panose="020B0604020202020204" pitchFamily="34" charset="0"/>
              <a:buChar char="•"/>
            </a:pPr>
            <a:r xmlns:a="http://schemas.openxmlformats.org/drawingml/2006/main">
              <a:rPr lang="uk" b="0" i="0" dirty="0">
                <a:effectLst/>
              </a:rPr>
              <a:t>Маркетинг може допомогти вам збільшити продажі та дохід, залучаючи потенційних клієнтів і конверсії. Використовуючи різні рекламні стратегії, такі як реклама, зв’язки з громадськістю, заходи, рекомендації та сарафанне радіо, ви можете підвищити обізнаність та інтерес до своїх продуктів чи послуг серед потенційних клієнтів. </a:t>
            </a:r>
            <a:r xmlns:a="http://schemas.openxmlformats.org/drawingml/2006/main">
              <a:rPr lang="uk" dirty="0"/>
              <a:t>Маркетинг також може допомогти вам переконати та мотивувати клієнтів діяти та купувати ваші продукти чи послуги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a:rPr lang="uk" b="0" i="0" dirty="0">
                <a:effectLst/>
              </a:rPr>
              <a:t>Маркетинг може допомогти вам адаптуватися до мінливих ринкових умов і вимог клієнтів, будучи гнучким, спритним і креативним. Відстежуючи й оцінюючи ефективність своєї маркетингової діяльності, ви можете вчитися на своїх успіхах і невдачах і вносити відповідні корективи. Маркетинг також може допомогти вам визначити нові можливості, розробити нові продукти чи послуги та вийти на нові ринки.</a:t>
            </a:r>
          </a:p>
          <a:p>
            <a:pPr xmlns:a="http://schemas.openxmlformats.org/drawingml/2006/main" algn="just"/>
            <a:r xmlns:a="http://schemas.openxmlformats.org/drawingml/2006/main">
              <a:rPr lang="uk" b="0" i="0" dirty="0">
                <a:effectLst/>
              </a:rPr>
              <a:t>Маркетинг є життєво важливим процесом для таких підприємців, як ви, оскільки він може допомогти вам створити цінність для </a:t>
            </a:r>
            <a:r xmlns:a="http://schemas.openxmlformats.org/drawingml/2006/main">
              <a:rPr lang="uk" dirty="0"/>
              <a:t>ваших </a:t>
            </a:r>
            <a:r xmlns:a="http://schemas.openxmlformats.org/drawingml/2006/main">
              <a:rPr lang="uk" b="0" i="0" dirty="0">
                <a:effectLst/>
              </a:rPr>
              <a:t>клієнтів і досягти стійкої конкурентної переваги на ринку. Розуміючи основи маркетингу, ви можете розробляти та впроваджувати ефективні маркетингові стратегії, які відповідають вашим бізнес-цілям, ресурсам і можливостям.</a:t>
            </a:r>
          </a:p>
          <a:p>
            <a:endParaRPr lang="en-GB" dirty="0"/>
          </a:p>
        </p:txBody>
      </p:sp>
    </p:spTree>
    <p:extLst>
      <p:ext uri="{BB962C8B-B14F-4D97-AF65-F5344CB8AC3E}">
        <p14:creationId xmlns:p14="http://schemas.microsoft.com/office/powerpoint/2010/main" val="213578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92CA-C823-F8C8-09C6-584FD2F01FEC}"/>
              </a:ext>
            </a:extLst>
          </p:cNvPr>
          <p:cNvSpPr>
            <a:spLocks noGrp="1"/>
          </p:cNvSpPr>
          <p:nvPr>
            <p:ph type="title"/>
          </p:nvPr>
        </p:nvSpPr>
        <p:spPr/>
        <p:txBody>
          <a:bodyPr/>
          <a:lstStyle/>
          <a:p>
            <a:r xmlns:a="http://schemas.openxmlformats.org/drawingml/2006/main">
              <a:rPr lang="uk" dirty="0"/>
              <a:t>Підприємницький маркетинг і маркетинг-мікс</a:t>
            </a:r>
          </a:p>
        </p:txBody>
      </p:sp>
      <p:sp>
        <p:nvSpPr>
          <p:cNvPr id="3" name="Content Placeholder 2">
            <a:extLst>
              <a:ext uri="{FF2B5EF4-FFF2-40B4-BE49-F238E27FC236}">
                <a16:creationId xmlns:a16="http://schemas.microsoft.com/office/drawing/2014/main" id="{8418B2D0-5F0A-3547-6B16-E5E30A4663FA}"/>
              </a:ext>
            </a:extLst>
          </p:cNvPr>
          <p:cNvSpPr>
            <a:spLocks noGrp="1"/>
          </p:cNvSpPr>
          <p:nvPr>
            <p:ph idx="1"/>
          </p:nvPr>
        </p:nvSpPr>
        <p:spPr>
          <a:xfrm>
            <a:off x="838200" y="1825625"/>
            <a:ext cx="6736976" cy="4351338"/>
          </a:xfrm>
        </p:spPr>
        <p:txBody>
          <a:bodyPr>
            <a:normAutofit fontScale="62500" lnSpcReduction="20000"/>
          </a:bodyPr>
          <a:lstStyle/>
          <a:p>
            <a:pPr xmlns:a="http://schemas.openxmlformats.org/drawingml/2006/main" algn="just"/>
            <a:r xmlns:a="http://schemas.openxmlformats.org/drawingml/2006/main">
              <a:rPr lang="uk" b="0" i="0" dirty="0">
                <a:effectLst/>
              </a:rPr>
              <a:t>Підприємницький маркетинг — це набір нетрадиційних методів, які можуть допомогти стартапам і молодим компаніям з’явитися та отримати перевагу на конкурентних ринках. Він відрізняється від традиційного маркетингу, який зосереджується на управлінні та розвитку існуючих програм і брендів, більшою гнучкістю, гнучкістю та креативністю. Підприємницький маркетинг, як правило, зосереджується на задоволенні споживачів і зміцненні довіри шляхом надання інноваційних продуктів і послуг, які руйнують або привабливі для певного ринку.</a:t>
            </a:r>
          </a:p>
          <a:p>
            <a:pPr xmlns:a="http://schemas.openxmlformats.org/drawingml/2006/main" algn="just"/>
            <a:r xmlns:a="http://schemas.openxmlformats.org/drawingml/2006/main">
              <a:rPr lang="uk" b="0" i="0" dirty="0">
                <a:effectLst/>
              </a:rPr>
              <a:t>Деякі характеристики підприємницького маркетингу:</a:t>
            </a:r>
          </a:p>
          <a:p>
            <a:pPr xmlns:a="http://schemas.openxmlformats.org/drawingml/2006/main" algn="just">
              <a:buFont typeface="Arial" panose="020B0604020202020204" pitchFamily="34" charset="0"/>
              <a:buChar char="•"/>
            </a:pPr>
            <a:r xmlns:a="http://schemas.openxmlformats.org/drawingml/2006/main">
              <a:rPr lang="uk" b="0" i="0" dirty="0">
                <a:effectLst/>
              </a:rPr>
              <a:t>Він орієнтований на можливості, тобто прагне виявити та використати прогалини або ніші на ринку, які не обслуговуються існуючими конкурентами.</a:t>
            </a:r>
          </a:p>
          <a:p>
            <a:pPr xmlns:a="http://schemas.openxmlformats.org/drawingml/2006/main" algn="just">
              <a:buFont typeface="Arial" panose="020B0604020202020204" pitchFamily="34" charset="0"/>
              <a:buChar char="•"/>
            </a:pPr>
            <a:r xmlns:a="http://schemas.openxmlformats.org/drawingml/2006/main">
              <a:rPr lang="uk" b="0" i="0" dirty="0">
                <a:effectLst/>
              </a:rPr>
              <a:t>Він орієнтований на клієнта, тобто він ставить клієнта в центр своєї маркетингової діяльності та прагне зрозуміти та задовольнити ваші потреби, бажання та очікування.</a:t>
            </a:r>
          </a:p>
        </p:txBody>
      </p:sp>
      <p:pic>
        <p:nvPicPr>
          <p:cNvPr id="5" name="Picture 4">
            <a:extLst>
              <a:ext uri="{FF2B5EF4-FFF2-40B4-BE49-F238E27FC236}">
                <a16:creationId xmlns:a16="http://schemas.microsoft.com/office/drawing/2014/main" id="{91FD2671-9A5A-DE66-272B-6DE0EC42F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187" y="2106705"/>
            <a:ext cx="3433672" cy="3400761"/>
          </a:xfrm>
          <a:prstGeom prst="rect">
            <a:avLst/>
          </a:prstGeom>
          <a:ln>
            <a:noFill/>
          </a:ln>
          <a:effectLst>
            <a:softEdge rad="112500"/>
          </a:effectLst>
        </p:spPr>
      </p:pic>
    </p:spTree>
    <p:extLst>
      <p:ext uri="{BB962C8B-B14F-4D97-AF65-F5344CB8AC3E}">
        <p14:creationId xmlns:p14="http://schemas.microsoft.com/office/powerpoint/2010/main" val="391868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E8EE-0AB4-7B38-EA85-FA3C1ACDE620}"/>
              </a:ext>
            </a:extLst>
          </p:cNvPr>
          <p:cNvSpPr>
            <a:spLocks noGrp="1"/>
          </p:cNvSpPr>
          <p:nvPr>
            <p:ph type="title"/>
          </p:nvPr>
        </p:nvSpPr>
        <p:spPr/>
        <p:txBody>
          <a:bodyPr/>
          <a:lstStyle/>
          <a:p>
            <a:r xmlns:a="http://schemas.openxmlformats.org/drawingml/2006/main">
              <a:rPr lang="uk" dirty="0"/>
              <a:t>Підприємницький маркетинг і маркетинг-мікс</a:t>
            </a:r>
          </a:p>
        </p:txBody>
      </p:sp>
      <p:sp>
        <p:nvSpPr>
          <p:cNvPr id="3" name="Content Placeholder 2">
            <a:extLst>
              <a:ext uri="{FF2B5EF4-FFF2-40B4-BE49-F238E27FC236}">
                <a16:creationId xmlns:a16="http://schemas.microsoft.com/office/drawing/2014/main" id="{F5D6F062-4221-3FF5-C349-4F63757AECD0}"/>
              </a:ext>
            </a:extLst>
          </p:cNvPr>
          <p:cNvSpPr>
            <a:spLocks noGrp="1"/>
          </p:cNvSpPr>
          <p:nvPr>
            <p:ph idx="1"/>
          </p:nvPr>
        </p:nvSpPr>
        <p:spPr/>
        <p:txBody>
          <a:bodyPr>
            <a:normAutofit fontScale="92500" lnSpcReduction="20000"/>
          </a:bodyPr>
          <a:lstStyle/>
          <a:p>
            <a:pPr xmlns:a="http://schemas.openxmlformats.org/drawingml/2006/main" algn="just">
              <a:buFont typeface="Arial" panose="020B0604020202020204" pitchFamily="34" charset="0"/>
              <a:buChar char="•"/>
            </a:pPr>
            <a:r xmlns:a="http://schemas.openxmlformats.org/drawingml/2006/main">
              <a:rPr lang="uk" b="0" i="0" dirty="0">
                <a:effectLst/>
              </a:rPr>
              <a:t>Він є винахідливим, тобто використовує наявні ресурси та можливості фірми та її мережі партнерів, постачальників, інвесторів та інших зацікавлених сторін.</a:t>
            </a:r>
          </a:p>
          <a:p>
            <a:pPr xmlns:a="http://schemas.openxmlformats.org/drawingml/2006/main" algn="just">
              <a:buFont typeface="Arial" panose="020B0604020202020204" pitchFamily="34" charset="0"/>
              <a:buChar char="•"/>
            </a:pPr>
            <a:r xmlns:a="http://schemas.openxmlformats.org/drawingml/2006/main">
              <a:rPr lang="uk" b="0" i="0" dirty="0">
                <a:effectLst/>
              </a:rPr>
              <a:t>Він є інноваційним, тобто створює нові або покращені продукти чи послуги, які пропонують вищу цінність або вирішують проблему для клієнта.</a:t>
            </a:r>
          </a:p>
          <a:p>
            <a:pPr xmlns:a="http://schemas.openxmlformats.org/drawingml/2006/main" algn="just">
              <a:buFont typeface="Arial" panose="020B0604020202020204" pitchFamily="34" charset="0"/>
              <a:buChar char="•"/>
            </a:pPr>
            <a:r xmlns:a="http://schemas.openxmlformats.org/drawingml/2006/main">
              <a:rPr lang="uk" b="0" i="0" dirty="0">
                <a:effectLst/>
              </a:rPr>
              <a:t>Він схильний до ризику, тобто готовий експериментувати з новими ідеями та підходами та вчитися на невдачах і відгуках.</a:t>
            </a:r>
          </a:p>
          <a:p>
            <a:pPr xmlns:a="http://schemas.openxmlformats.org/drawingml/2006/main" algn="just"/>
            <a:r xmlns:a="http://schemas.openxmlformats.org/drawingml/2006/main">
              <a:rPr lang="uk" b="0" i="0" dirty="0">
                <a:effectLst/>
              </a:rPr>
              <a:t>Підприємницький маркетинг є невід’ємною частиною будь-якої бізнес-стратегії. Щоб інтерактивний маркетинговий підхід був успішним, потрібні проактивна орієнтація, інноваційність, зосередженість на клієнтах, використання можливостей, управління ризиками та створення вартості.</a:t>
            </a:r>
          </a:p>
          <a:p>
            <a:endParaRPr lang="en-GB" dirty="0"/>
          </a:p>
        </p:txBody>
      </p:sp>
    </p:spTree>
    <p:extLst>
      <p:ext uri="{BB962C8B-B14F-4D97-AF65-F5344CB8AC3E}">
        <p14:creationId xmlns:p14="http://schemas.microsoft.com/office/powerpoint/2010/main" val="209033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B676-4BBE-3553-1F1E-81AF69D8E51F}"/>
              </a:ext>
            </a:extLst>
          </p:cNvPr>
          <p:cNvSpPr>
            <a:spLocks noGrp="1"/>
          </p:cNvSpPr>
          <p:nvPr>
            <p:ph type="title"/>
          </p:nvPr>
        </p:nvSpPr>
        <p:spPr/>
        <p:txBody>
          <a:bodyPr/>
          <a:lstStyle/>
          <a:p>
            <a:r xmlns:a="http://schemas.openxmlformats.org/drawingml/2006/main">
              <a:rPr lang="uk" dirty="0"/>
              <a:t>Підприємницький маркетинг і маркетинг-мікс</a:t>
            </a:r>
          </a:p>
        </p:txBody>
      </p:sp>
      <p:sp>
        <p:nvSpPr>
          <p:cNvPr id="3" name="Content Placeholder 2">
            <a:extLst>
              <a:ext uri="{FF2B5EF4-FFF2-40B4-BE49-F238E27FC236}">
                <a16:creationId xmlns:a16="http://schemas.microsoft.com/office/drawing/2014/main" id="{FB9128AE-7E1A-B5E4-7DA5-0C6989BF7ABB}"/>
              </a:ext>
            </a:extLst>
          </p:cNvPr>
          <p:cNvSpPr>
            <a:spLocks noGrp="1"/>
          </p:cNvSpPr>
          <p:nvPr>
            <p:ph idx="1"/>
          </p:nvPr>
        </p:nvSpPr>
        <p:spPr>
          <a:xfrm>
            <a:off x="838200" y="1825625"/>
            <a:ext cx="7454153" cy="4351338"/>
          </a:xfrm>
        </p:spPr>
        <p:txBody>
          <a:bodyPr>
            <a:normAutofit fontScale="77500" lnSpcReduction="20000"/>
          </a:bodyPr>
          <a:lstStyle/>
          <a:p>
            <a:pPr xmlns:a="http://schemas.openxmlformats.org/drawingml/2006/main" algn="just"/>
            <a:r xmlns:a="http://schemas.openxmlformats.org/drawingml/2006/main">
              <a:rPr lang="uk" b="0" i="0" dirty="0">
                <a:effectLst/>
              </a:rPr>
              <a:t>Підприємницький маркетинговий комплекс — це термін, який стосується маркетингових стратегій і практик, які використовують підприємці для створення та підтримки конкурентної переваги на ринку. Підприємницький маркетинговий комплекс відрізняється від традиційного маркетингового комплексу кількома параметрами, такими як:</a:t>
            </a:r>
          </a:p>
          <a:p>
            <a:pPr xmlns:a="http://schemas.openxmlformats.org/drawingml/2006/main" algn="just">
              <a:buFont typeface="Arial" panose="020B0604020202020204" pitchFamily="34" charset="0"/>
              <a:buChar char="•"/>
            </a:pPr>
            <a:r xmlns:a="http://schemas.openxmlformats.org/drawingml/2006/main">
              <a:rPr lang="uk" b="0" i="0" dirty="0">
                <a:effectLst/>
              </a:rPr>
              <a:t>Продукт: підприємці часто пропонують інноваційні продукти чи послуги, які підривають існуючий ринок або створюють нові ринки. Вони зосереджуються на задоволенні потреб і бажань клієнтів, а не на дотриманні галузевих стандартів чи норм. Підприємці також схильні налаштовувати свої продукти чи послуги відповідно до конкретних уподобань своїх цільових сегментів.</a:t>
            </a:r>
          </a:p>
          <a:p>
            <a:pPr xmlns:a="http://schemas.openxmlformats.org/drawingml/2006/main" algn="just">
              <a:buFont typeface="Arial" panose="020B0604020202020204" pitchFamily="34" charset="0"/>
              <a:buChar char="•"/>
            </a:pPr>
            <a:r xmlns:a="http://schemas.openxmlformats.org/drawingml/2006/main">
              <a:rPr lang="uk" dirty="0"/>
              <a:t>Наприклад, Airbnb пропонує унікальну альтернативу традиційним готелям, дозволяючи людям здавати свої будинки чи кімнати в оренду мандрівникам.</a:t>
            </a:r>
            <a:endParaRPr xmlns:a="http://schemas.openxmlformats.org/drawingml/2006/main" lang="en-GB" b="0" i="0" dirty="0">
              <a:effectLst/>
            </a:endParaRPr>
          </a:p>
          <a:p>
            <a:endParaRPr lang="en-GB" dirty="0"/>
          </a:p>
        </p:txBody>
      </p:sp>
      <p:pic>
        <p:nvPicPr>
          <p:cNvPr id="5" name="Picture 4">
            <a:extLst>
              <a:ext uri="{FF2B5EF4-FFF2-40B4-BE49-F238E27FC236}">
                <a16:creationId xmlns:a16="http://schemas.microsoft.com/office/drawing/2014/main" id="{53CA9F31-404D-5B04-2404-82D1442C5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652" y="2841812"/>
            <a:ext cx="3653736" cy="1535628"/>
          </a:xfrm>
          <a:prstGeom prst="rect">
            <a:avLst/>
          </a:prstGeom>
          <a:ln>
            <a:noFill/>
          </a:ln>
          <a:effectLst>
            <a:softEdge rad="112500"/>
          </a:effectLst>
        </p:spPr>
      </p:pic>
    </p:spTree>
    <p:extLst>
      <p:ext uri="{BB962C8B-B14F-4D97-AF65-F5344CB8AC3E}">
        <p14:creationId xmlns:p14="http://schemas.microsoft.com/office/powerpoint/2010/main" val="366224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39C6-E9F3-5FC0-8A50-80E33617467E}"/>
              </a:ext>
            </a:extLst>
          </p:cNvPr>
          <p:cNvSpPr>
            <a:spLocks noGrp="1"/>
          </p:cNvSpPr>
          <p:nvPr>
            <p:ph type="title"/>
          </p:nvPr>
        </p:nvSpPr>
        <p:spPr/>
        <p:txBody>
          <a:bodyPr/>
          <a:lstStyle/>
          <a:p>
            <a:r xmlns:a="http://schemas.openxmlformats.org/drawingml/2006/main">
              <a:rPr lang="uk" dirty="0"/>
              <a:t>Підприємницький маркетинг і маркетинг-мікс</a:t>
            </a:r>
          </a:p>
        </p:txBody>
      </p:sp>
      <p:sp>
        <p:nvSpPr>
          <p:cNvPr id="3" name="Content Placeholder 2">
            <a:extLst>
              <a:ext uri="{FF2B5EF4-FFF2-40B4-BE49-F238E27FC236}">
                <a16:creationId xmlns:a16="http://schemas.microsoft.com/office/drawing/2014/main" id="{EF7AAB02-C647-3D86-3FEA-6FD54625AD73}"/>
              </a:ext>
            </a:extLst>
          </p:cNvPr>
          <p:cNvSpPr>
            <a:spLocks noGrp="1"/>
          </p:cNvSpPr>
          <p:nvPr>
            <p:ph idx="1"/>
          </p:nvPr>
        </p:nvSpPr>
        <p:spPr/>
        <p:txBody>
          <a:bodyPr/>
          <a:lstStyle/>
          <a:p>
            <a:pPr xmlns:a="http://schemas.openxmlformats.org/drawingml/2006/main" algn="just"/>
            <a:r xmlns:a="http://schemas.openxmlformats.org/drawingml/2006/main">
              <a:rPr lang="uk" b="0" i="0" dirty="0">
                <a:effectLst/>
              </a:rPr>
              <a:t>Ціна: підприємці часто використовують стратегії ціноутворення, які відображають ціннісну пропозицію їхніх продуктів або послуг, а не ціноутворення на основі витрат або конкуренції. Вони можуть стягувати високу ціну за високоякісний чи диференційований продукт чи послугу або низьку ціну за економічно ефективний чи руйнівний продукт чи послугу. Підприємці також можуть використовувати динамічне ціноутворення, яке регулює ціну відповідно до умов попиту та пропозиції, або ціноутворення на основі вартості, яке встановлює ціну на основі сприйнятої цінності клієнта. </a:t>
            </a:r>
            <a:r xmlns:a="http://schemas.openxmlformats.org/drawingml/2006/main">
              <a:rPr lang="uk" dirty="0"/>
              <a:t>Наприклад, Uber використовує динамічне ціноутворення, щоб узгодити попит і пропозицію водіїв і пасажирів.</a:t>
            </a:r>
          </a:p>
        </p:txBody>
      </p:sp>
    </p:spTree>
    <p:extLst>
      <p:ext uri="{BB962C8B-B14F-4D97-AF65-F5344CB8AC3E}">
        <p14:creationId xmlns:p14="http://schemas.microsoft.com/office/powerpoint/2010/main" val="249115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B51F-54BD-1C94-F2BB-B6D33F8DC63E}"/>
              </a:ext>
            </a:extLst>
          </p:cNvPr>
          <p:cNvSpPr>
            <a:spLocks noGrp="1"/>
          </p:cNvSpPr>
          <p:nvPr>
            <p:ph type="title"/>
          </p:nvPr>
        </p:nvSpPr>
        <p:spPr/>
        <p:txBody>
          <a:bodyPr/>
          <a:lstStyle/>
          <a:p>
            <a:r xmlns:a="http://schemas.openxmlformats.org/drawingml/2006/main">
              <a:rPr lang="uk" dirty="0"/>
              <a:t>Підприємницький маркетинг і маркетинг-мікс</a:t>
            </a:r>
          </a:p>
        </p:txBody>
      </p:sp>
      <p:sp>
        <p:nvSpPr>
          <p:cNvPr id="3" name="Content Placeholder 2">
            <a:extLst>
              <a:ext uri="{FF2B5EF4-FFF2-40B4-BE49-F238E27FC236}">
                <a16:creationId xmlns:a16="http://schemas.microsoft.com/office/drawing/2014/main" id="{35895106-CBBE-D580-666B-5EDE48DCB9C8}"/>
              </a:ext>
            </a:extLst>
          </p:cNvPr>
          <p:cNvSpPr>
            <a:spLocks noGrp="1"/>
          </p:cNvSpPr>
          <p:nvPr>
            <p:ph idx="1"/>
          </p:nvPr>
        </p:nvSpPr>
        <p:spPr>
          <a:xfrm>
            <a:off x="838200" y="1825625"/>
            <a:ext cx="6297706" cy="4351338"/>
          </a:xfrm>
        </p:spPr>
        <p:txBody>
          <a:bodyPr>
            <a:normAutofit fontScale="85000" lnSpcReduction="10000"/>
          </a:bodyPr>
          <a:lstStyle/>
          <a:p>
            <a:pPr xmlns:a="http://schemas.openxmlformats.org/drawingml/2006/main" algn="just"/>
            <a:r xmlns:a="http://schemas.openxmlformats.org/drawingml/2006/main">
              <a:rPr lang="uk" b="0" i="0" dirty="0">
                <a:effectLst/>
              </a:rPr>
              <a:t>Місце: підприємці часто використовують нетрадиційні або креативні канали розповсюдження, щоб охопити клієнтів і надати свої продукти чи послуги. Вони можуть використовувати онлайн-платформи, соціальні медіа, мобільні додатки або радіомовлення для підвищення обізнаності та збільшення продажів. Вони також можуть використовувати прямі продажі, франчайзинг, ліцензування або партнерство, щоб розширити охоплення </a:t>
            </a:r>
            <a:r xmlns:a="http://schemas.openxmlformats.org/drawingml/2006/main">
              <a:rPr lang="uk" dirty="0"/>
              <a:t>свого </a:t>
            </a:r>
            <a:r xmlns:a="http://schemas.openxmlformats.org/drawingml/2006/main">
              <a:rPr lang="uk" b="0" i="0" dirty="0">
                <a:effectLst/>
              </a:rPr>
              <a:t>ринку та зменшити витрати на розповсюдження.</a:t>
            </a:r>
          </a:p>
          <a:p>
            <a:pPr xmlns:a="http://schemas.openxmlformats.org/drawingml/2006/main" algn="just"/>
            <a:r xmlns:a="http://schemas.openxmlformats.org/drawingml/2006/main">
              <a:rPr lang="uk" dirty="0"/>
              <a:t>Наприклад, Netflix використовує онлайн-трансляцію для доставки свого контенту своїм передплатникам.</a:t>
            </a:r>
          </a:p>
        </p:txBody>
      </p:sp>
      <p:pic>
        <p:nvPicPr>
          <p:cNvPr id="5" name="Picture 4">
            <a:extLst>
              <a:ext uri="{FF2B5EF4-FFF2-40B4-BE49-F238E27FC236}">
                <a16:creationId xmlns:a16="http://schemas.microsoft.com/office/drawing/2014/main" id="{8621C051-8601-65F7-1686-D22BAD2FB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980" y="2439986"/>
            <a:ext cx="3937820" cy="2622737"/>
          </a:xfrm>
          <a:prstGeom prst="rect">
            <a:avLst/>
          </a:prstGeom>
          <a:ln>
            <a:noFill/>
          </a:ln>
          <a:effectLst>
            <a:softEdge rad="112500"/>
          </a:effectLst>
        </p:spPr>
      </p:pic>
    </p:spTree>
    <p:extLst>
      <p:ext uri="{BB962C8B-B14F-4D97-AF65-F5344CB8AC3E}">
        <p14:creationId xmlns:p14="http://schemas.microsoft.com/office/powerpoint/2010/main" val="145166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4269</Words>
  <Application>Microsoft Office PowerPoint</Application>
  <PresentationFormat>Widescreen</PresentationFormat>
  <Paragraphs>159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Bahnschrift SemiBold SemiConden</vt:lpstr>
      <vt:lpstr>Bahnschrift SemiLight</vt:lpstr>
      <vt:lpstr>Calibri</vt:lpstr>
      <vt:lpstr>Office Theme</vt:lpstr>
      <vt:lpstr>Marketing Essentials</vt:lpstr>
      <vt:lpstr>Learning Outcomes</vt:lpstr>
      <vt:lpstr>Importance of Marketing</vt:lpstr>
      <vt:lpstr>Importance of Marketing</vt:lpstr>
      <vt:lpstr>Entrepreneurial Marketing and Marketing Mix</vt:lpstr>
      <vt:lpstr>Entrepreneurial Marketing and Marketing Mix</vt:lpstr>
      <vt:lpstr>Entrepreneurial Marketing and Marketing Mix</vt:lpstr>
      <vt:lpstr>Entrepreneurial Marketing and Marketing Mix</vt:lpstr>
      <vt:lpstr>Entrepreneurial Marketing and Marketing Mix</vt:lpstr>
      <vt:lpstr>Entrepreneurial Marketing and Marketing Mix</vt:lpstr>
      <vt:lpstr>Market Research, Market Opportunity Recognition and Target Market </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 Research, Market Opportunity Recognition and Target Market</vt:lpstr>
      <vt:lpstr>Marketing Techniques and Tools for Entrepreneurs </vt:lpstr>
      <vt:lpstr>Marketing Techniques and Tools for Entrepreneurs </vt:lpstr>
      <vt:lpstr>Marketing Techniques and Tools for Entrepreneurs </vt:lpstr>
      <vt:lpstr>Entrepreneurial Branding</vt:lpstr>
      <vt:lpstr>Entrepreneurial Branding</vt:lpstr>
      <vt:lpstr>Marketing Strategy and Marketing Plan</vt:lpstr>
      <vt:lpstr>Marketing Strategy and Marketing Plan</vt:lpstr>
      <vt:lpstr>Marketing Strategy and Marketing Plan</vt:lpstr>
      <vt:lpstr>Marketing Strategy and Marketing Plan</vt:lpstr>
      <vt:lpstr>Sales and Customer Service</vt:lpstr>
      <vt:lpstr>Sales and Customer Service</vt:lpstr>
      <vt:lpstr>Start Marketing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65</cp:revision>
  <dcterms:created xsi:type="dcterms:W3CDTF">2023-08-28T15:06:23Z</dcterms:created>
  <dcterms:modified xsi:type="dcterms:W3CDTF">2024-04-16T09:04:40Z</dcterms:modified>
</cp:coreProperties>
</file>