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3399FF"/>
    <a:srgbClr val="FFFF00"/>
    <a:srgbClr val="00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287E-F1E0-4C36-BC01-0D8A8007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370C4-41A5-B1D6-31B2-DBD61E4EB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82F3-743B-31CC-A1E9-57B088BC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8049-B914-3B28-8259-2D6618603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5" y="5335844"/>
            <a:ext cx="2141777" cy="88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0D851A-544B-B90D-FEA2-EA04DC7CD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33" y="5046675"/>
            <a:ext cx="3086367" cy="9373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53746-7E84-2DF7-D04D-E8DD3C52F2B0}"/>
              </a:ext>
            </a:extLst>
          </p:cNvPr>
          <p:cNvCxnSpPr>
            <a:cxnSpLocks/>
          </p:cNvCxnSpPr>
          <p:nvPr userDrawn="1"/>
        </p:nvCxnSpPr>
        <p:spPr>
          <a:xfrm>
            <a:off x="1180684" y="3533533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22710E5-AFDF-6B80-E0EC-30E8699757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47" y="5454938"/>
            <a:ext cx="3810000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6F41-E2F0-2937-D1B9-0A36FDF9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ED6BB-4D14-4E98-D3E4-79A028629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6794-0A86-DF07-CD9D-CF8C8C48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B24E2-1FEF-2829-AC9D-AB1950C3F1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04695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635B5-BACA-720E-D373-0B849973A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C347C-C5F0-2A67-BBDE-4F8E93759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2551-D10B-4A0F-C151-0ECC193A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2D1A21-EE16-2790-D558-8A0F9315B6CD}"/>
              </a:ext>
            </a:extLst>
          </p:cNvPr>
          <p:cNvCxnSpPr>
            <a:cxnSpLocks/>
          </p:cNvCxnSpPr>
          <p:nvPr userDrawn="1"/>
        </p:nvCxnSpPr>
        <p:spPr>
          <a:xfrm>
            <a:off x="9286875" y="365125"/>
            <a:ext cx="0" cy="5811838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F0FE-F903-B35B-DCC2-0A904F45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B87C-061D-A113-7C5A-A7B46A43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87D8-3ED3-269C-B5E8-5AF05E05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63C18-D59D-69DD-B128-6F1A678C29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422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6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B99E-3FFC-C6D7-2120-DC405E83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BC149-AFF2-24C2-25B3-F008B281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AE55-EBF3-1703-A860-38797E2F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FEC1ED-965D-80DE-960D-4ABFD982FF4E}"/>
              </a:ext>
            </a:extLst>
          </p:cNvPr>
          <p:cNvCxnSpPr>
            <a:cxnSpLocks/>
          </p:cNvCxnSpPr>
          <p:nvPr userDrawn="1"/>
        </p:nvCxnSpPr>
        <p:spPr>
          <a:xfrm>
            <a:off x="831850" y="4613033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EF66-AA21-0FEE-DD48-548BD874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0535-9934-C54D-4C8A-036168062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50CEB-E966-CB9B-3CFD-7E139886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7A9D6-3F05-5B69-538D-6504706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3A932E-E8C4-8719-FBDE-EE5A43090610}"/>
              </a:ext>
            </a:extLst>
          </p:cNvPr>
          <p:cNvCxnSpPr>
            <a:cxnSpLocks/>
          </p:cNvCxnSpPr>
          <p:nvPr userDrawn="1"/>
        </p:nvCxnSpPr>
        <p:spPr>
          <a:xfrm>
            <a:off x="942559" y="1404695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6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A31B-BD57-DED7-7B6F-DAAA31E0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7D215-A3F1-7BB8-C68F-3523BF24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82602-4AA3-AE3C-462A-EE7DDC96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11796-4608-B28F-0F1D-D7313CC2B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938D7-701E-E60E-D749-87B97F592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76DA8-4C1C-F9FA-70DB-9CF460DE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5B25A0-D3A1-C13E-C240-8D25EAD352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422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1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BAD1-F7EF-E5FC-05C8-821E9971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075A1-CB9C-7998-543F-2A42913C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EDF58A-06F2-F90A-5FB4-9FDF0CB3DC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5170"/>
            <a:ext cx="9830632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6C61-E282-ECD0-667D-A3CB26C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3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E931-65B7-CEA3-EF2B-752BEFB7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6547-1409-9391-9F67-71F1CDEA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B430-1CCF-85C0-77A0-2E719A073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2E72-CDFF-FF1A-5ECC-C54EF22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9D2ED8-6A93-96AD-423D-41D5808BEBB9}"/>
              </a:ext>
            </a:extLst>
          </p:cNvPr>
          <p:cNvCxnSpPr>
            <a:cxnSpLocks/>
          </p:cNvCxnSpPr>
          <p:nvPr userDrawn="1"/>
        </p:nvCxnSpPr>
        <p:spPr>
          <a:xfrm>
            <a:off x="875884" y="2057400"/>
            <a:ext cx="3591341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D50-71C0-71B0-AE18-F7042ED5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1AF81-B711-1072-DD8A-110FEFD03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DAF09-60D2-4D35-B2C4-F5F7F40F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F9A75-F139-AD9B-04B8-F272ABAA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318B-ADD7-49DC-8A72-845286B371E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7974E-108B-E5FF-E1FD-D0B192F4D5E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76200">
            <a:solidFill>
              <a:srgbClr val="F0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9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D9B4E-9E4C-438D-66FC-DA13E383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F8BD9-543B-D5AD-C1D5-964D1DD8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D460-9F69-AF56-2D78-36FDD0AE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CA2D318B-ADD7-49DC-8A72-845286B371E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5A6A7-FED7-C597-70CF-B9650549C8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7" y="33578"/>
            <a:ext cx="1294917" cy="12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none" spc="0">
          <a:ln w="0"/>
          <a:solidFill>
            <a:srgbClr val="3399FF"/>
          </a:solidFill>
          <a:effectLst>
            <a:reflection blurRad="6350" stA="53000" endA="300" endPos="35500" dir="5400000" sy="-90000" algn="bl" rotWithShape="0"/>
          </a:effectLst>
          <a:latin typeface="Bahnschrift SemiBold SemiConden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99"/>
          </a:solidFill>
          <a:latin typeface="Bahnschrift Semi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asikas.emta.ee/v1/login?authst=PSTg5myB8b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avif"/><Relationship Id="rId2" Type="http://schemas.openxmlformats.org/officeDocument/2006/relationships/hyperlink" Target="https://www.emta.ee/en/business-client/registration-business/inquiries-and-certificates/public-data-inquiri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mta.ee/en/private-client/taxes-and-payment/payment-arrears/payment-tax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asikas.emta.ee/v1/login?authst=LFlZNRtQU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SBQTqbPu0?feature=oembed" TargetMode="External"/><Relationship Id="rId4" Type="http://schemas.openxmlformats.org/officeDocument/2006/relationships/hyperlink" Target="https://youtu.be/CgSBQTqbPu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mta.ee/en/private-client/e-resident-non-resident/non-residents/use-e-service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riregister.rik.ee/e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kdgJvQcFE?feature=oembed" TargetMode="External"/><Relationship Id="rId4" Type="http://schemas.openxmlformats.org/officeDocument/2006/relationships/hyperlink" Target="https://youtu.be/smkdgJvQcF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tak.rik.ee/EMTAK/pages/klassifikaatorOtsing.jspx" TargetMode="External"/><Relationship Id="rId2" Type="http://schemas.openxmlformats.org/officeDocument/2006/relationships/hyperlink" Target="https://ariregister.rik.ee/eng/pricelist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hyperlink" Target="mailto:tegevusala.emtak@rik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EEE-6C49-E419-339F-FE395218C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Navigating Estonia's Tax System &amp; Business Registration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64DAD-9216-8FBB-3870-366819343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Leveraging E-Services for Seamless Business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22125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2C82-F80B-B869-37FC-593A45D5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Registration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5FEF-41C8-7F24-45C6-4F5D5786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1861484"/>
            <a:ext cx="6907306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setting up a business in Estonia, you aren’t automatically liable for VAT. A company must register for VAT when its annual turnover reaches EUR 40,000. Below this threshold, VAT registration is voluntary.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Is VAT registration beneficial?</a:t>
            </a:r>
            <a:r>
              <a:rPr lang="en-GB" dirty="0"/>
              <a:t> Consider whether your customers are VAT-registered businesses and the input VAT on your purchases.</a:t>
            </a:r>
          </a:p>
          <a:p>
            <a:r>
              <a:rPr lang="en-GB" dirty="0"/>
              <a:t>Once the threshold is exceeded, you have three business days to register as a VAT payer.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AC9BD-1669-330B-B38B-043F6322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7515" r="12827" b="6951"/>
          <a:stretch/>
        </p:blipFill>
        <p:spPr>
          <a:xfrm>
            <a:off x="8077200" y="2420471"/>
            <a:ext cx="3487272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E3A4-3D48-A310-C3CF-0006D714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Registration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28F0-3D24-615E-444E-C5A593AE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740" y="1825625"/>
            <a:ext cx="6970059" cy="4351338"/>
          </a:xfrm>
        </p:spPr>
        <p:txBody>
          <a:bodyPr>
            <a:normAutofit/>
          </a:bodyPr>
          <a:lstStyle/>
          <a:p>
            <a:r>
              <a:rPr lang="en-GB" dirty="0"/>
              <a:t>It’s advisable to anticipate VAT registration if you expect your turnover to exceed EUR 40,000. As a VAT payer, you’ll need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Pay VAT to the Estonian Tax and Customs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Submit monthly VAT declarations</a:t>
            </a:r>
            <a:br>
              <a:rPr lang="en-GB" dirty="0"/>
            </a:br>
            <a:r>
              <a:rPr lang="en-GB" dirty="0"/>
              <a:t>These responsibilities remain even for months with no VAT transactions.</a:t>
            </a:r>
          </a:p>
          <a:p>
            <a:endParaRPr lang="en-GB" dirty="0"/>
          </a:p>
        </p:txBody>
      </p:sp>
      <p:pic>
        <p:nvPicPr>
          <p:cNvPr id="4" name="Picture 2" descr="Can I reclaim Pre-Registration VAT? Everything you need to know.">
            <a:extLst>
              <a:ext uri="{FF2B5EF4-FFF2-40B4-BE49-F238E27FC236}">
                <a16:creationId xmlns:a16="http://schemas.microsoft.com/office/drawing/2014/main" id="{E5D7D2F3-4943-E2DB-292D-709E969D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8" y="2232212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5517-4B29-66E2-17BB-94475872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Voluntary VAT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E755-F7D8-A576-0256-EA87AD2D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212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you want to register for VAT before reaching the threshold, submit evidence (e.g., a business plan) to prove your intention to start operations. Note that the Tax Board might reject your application if you don’t have Estonian-based transactions.</a:t>
            </a:r>
          </a:p>
          <a:p>
            <a:r>
              <a:rPr lang="en-GB" dirty="0"/>
              <a:t>You’ll be informed of the decision within five business days, and the registration will be retroactive to the date of application.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3407C-4440-A800-607F-D2C10797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81" y="2862169"/>
            <a:ext cx="4096060" cy="230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06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502-4275-C2DD-3E92-7080616B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Rates and International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571E-47B0-773A-DAC4-F785F18E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690688"/>
            <a:ext cx="654116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Estonian businesses typically apply a </a:t>
            </a:r>
            <a:r>
              <a:rPr lang="en-GB" b="1" dirty="0"/>
              <a:t>20% VAT</a:t>
            </a:r>
            <a:r>
              <a:rPr lang="en-GB" dirty="0"/>
              <a:t> rate for domestic transactions, with a reduced </a:t>
            </a:r>
            <a:r>
              <a:rPr lang="en-GB" b="1" dirty="0"/>
              <a:t>9% VAT</a:t>
            </a:r>
            <a:r>
              <a:rPr lang="en-GB" dirty="0"/>
              <a:t> for services like accommodation or the sale of books and pharmaceuticals. Services provided to other EU countries or third countries usually qualify for a </a:t>
            </a:r>
            <a:r>
              <a:rPr lang="en-GB" b="1" dirty="0"/>
              <a:t>0% VAT</a:t>
            </a:r>
            <a:r>
              <a:rPr lang="en-GB" dirty="0"/>
              <a:t> rate.</a:t>
            </a:r>
          </a:p>
          <a:p>
            <a:r>
              <a:rPr lang="en-GB" dirty="0"/>
              <a:t>In </a:t>
            </a:r>
            <a:r>
              <a:rPr lang="en-GB" dirty="0" err="1"/>
              <a:t>B2B</a:t>
            </a:r>
            <a:r>
              <a:rPr lang="en-GB" dirty="0"/>
              <a:t> transactions within the EU, apply the </a:t>
            </a:r>
            <a:r>
              <a:rPr lang="en-GB" b="1" dirty="0"/>
              <a:t>reverse charge mechanism</a:t>
            </a:r>
            <a:r>
              <a:rPr lang="en-GB" dirty="0"/>
              <a:t>—your customer will account for VAT in their country.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C1701-A499-F7C7-39FB-C1B9631A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8818"/>
          <a:stretch/>
        </p:blipFill>
        <p:spPr>
          <a:xfrm>
            <a:off x="337310" y="2379690"/>
            <a:ext cx="4546328" cy="26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9D9B-0652-921D-54C4-FDF2CFCA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0369-E643-4B87-F712-8A8B3F39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9706" cy="4351338"/>
          </a:xfrm>
        </p:spPr>
        <p:txBody>
          <a:bodyPr>
            <a:normAutofit/>
          </a:bodyPr>
          <a:lstStyle/>
          <a:p>
            <a:r>
              <a:rPr lang="en-GB" dirty="0"/>
              <a:t>Estonian companies must submit VAT declarations on a monthly basis. This includes VAT returns for goods/services purchased using the reverse charge mechanism from other EU countries.</a:t>
            </a:r>
          </a:p>
          <a:p>
            <a:r>
              <a:rPr lang="en-GB" dirty="0"/>
              <a:t>Declarations must be filed by the 20th of the following month using the </a:t>
            </a:r>
            <a:r>
              <a:rPr lang="en-GB" b="1" dirty="0"/>
              <a:t>e-Tax</a:t>
            </a:r>
            <a:r>
              <a:rPr lang="en-GB" dirty="0"/>
              <a:t> portal. Monthly invoices exceeding EUR 1,000 must be reported in detail.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7B0A9-CE67-4911-5B8A-F459A756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71" y="2994212"/>
            <a:ext cx="2943411" cy="22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2A08-A78F-88E1-6EFF-DC1978AB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E-Tax: Estonia’s Online Tax Filing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049DF-9885-36F0-E547-F522FB2E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365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Estonia’s </a:t>
            </a:r>
            <a:r>
              <a:rPr lang="en-GB" b="1" dirty="0"/>
              <a:t>e-Tax</a:t>
            </a:r>
            <a:r>
              <a:rPr lang="en-GB" dirty="0"/>
              <a:t> system allows businesses to file tax declarations digitally. With 98% of tax filings done online, the system supports various functions: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Filing declarations for income tax, social tax, unemployment insurance, and pension contributions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Requesting VAT returns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Filing excise duty returns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Submitting customs declarations</a:t>
            </a:r>
          </a:p>
          <a:p>
            <a:r>
              <a:rPr lang="en-GB" dirty="0"/>
              <a:t>Access the e-Tax service by logging into your </a:t>
            </a:r>
            <a:r>
              <a:rPr lang="en-GB" b="1" dirty="0"/>
              <a:t>EMTA account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E5EB7-F469-7038-D7F1-BD016763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0965" y="3098799"/>
            <a:ext cx="313208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2F06-7A36-56F4-820F-F925E284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7859-A7CD-50C1-53EC-5C1581E9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access e-Tax service by signing in to your EMTA account.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E5AFD-34E1-16D3-1FE6-7ACDB6468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2" r="34804" b="11362"/>
          <a:stretch/>
        </p:blipFill>
        <p:spPr>
          <a:xfrm>
            <a:off x="4922016" y="2805122"/>
            <a:ext cx="2347968" cy="304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47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BAAA-C615-42C8-7995-DBE3320A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Taxable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B79A-6C67-D093-1CAD-2F6AD8A1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7259" cy="4351338"/>
          </a:xfrm>
        </p:spPr>
        <p:txBody>
          <a:bodyPr>
            <a:normAutofit/>
          </a:bodyPr>
          <a:lstStyle/>
          <a:p>
            <a:r>
              <a:rPr lang="en-GB" dirty="0"/>
              <a:t>In Estonia, expenses incurred for business purposes are evaluated monthly, unlike traditional systems where deductions are made annually. Routine operational expenses (e.g., rent, utilities) are typically exempt from extensive scrutiny.</a:t>
            </a:r>
          </a:p>
          <a:p>
            <a:r>
              <a:rPr lang="en-GB" dirty="0"/>
              <a:t>However, non-business-related expenses are subject to corporate income tax (CIT) and must be reported accordingly.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EFCE5-06F3-7C24-8674-82F4EF4A0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57" y="2355374"/>
            <a:ext cx="274320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83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C3A7-60F5-A723-B80E-839F3BCA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Taxable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73DC-93E3-9145-67D5-D9DB9954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128" y="1825625"/>
            <a:ext cx="6306671" cy="4351338"/>
          </a:xfrm>
        </p:spPr>
        <p:txBody>
          <a:bodyPr>
            <a:normAutofit/>
          </a:bodyPr>
          <a:lstStyle/>
          <a:p>
            <a:r>
              <a:rPr lang="en-GB" dirty="0"/>
              <a:t>When evaluating whether an expense is tax-deductible, ask: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Does this expense support or grow my business?</a:t>
            </a:r>
            <a:br>
              <a:rPr lang="en-GB" dirty="0"/>
            </a:br>
            <a:r>
              <a:rPr lang="en-GB" dirty="0"/>
              <a:t>If the expense is not essential to your business, it may trigger CIT.</a:t>
            </a:r>
          </a:p>
          <a:p>
            <a:r>
              <a:rPr lang="en-GB" dirty="0"/>
              <a:t>Be mindful of specific rules around taxable items like gifts, donations, and fringe benefits.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534DD-C05B-3CF5-E516-80BA4122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2917125"/>
            <a:ext cx="4625788" cy="216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40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334E-7659-70C9-9B55-DCCCB304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Gifts and Donations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0C5C-871A-10A4-4E0B-B5267BF9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5871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Small-value items such as promotional giveaways (under EUR 10) are generally exempt from CIT. For donations, tax-exempt status can be applied if given to approved non-profits. The annual limit for tax-exempt donations is either: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3% of payroll costs</a:t>
            </a:r>
            <a:r>
              <a:rPr lang="en-GB" dirty="0"/>
              <a:t> or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10% of last year’s profits</a:t>
            </a:r>
            <a:endParaRPr lang="en-GB" dirty="0"/>
          </a:p>
          <a:p>
            <a:r>
              <a:rPr lang="en-GB" dirty="0"/>
              <a:t>Declare both taxable and non-taxable gifts or donations in </a:t>
            </a:r>
            <a:r>
              <a:rPr lang="en-GB" b="1" dirty="0" err="1"/>
              <a:t>TSD</a:t>
            </a:r>
            <a:r>
              <a:rPr lang="en-GB" b="1" dirty="0"/>
              <a:t> Annex 5</a:t>
            </a:r>
            <a:r>
              <a:rPr lang="en-GB" dirty="0"/>
              <a:t> on your tax return.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Public Data Inquiries</a:t>
            </a:r>
            <a:r>
              <a:rPr lang="en-US" dirty="0"/>
              <a:t>. 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EDFC2-D7FC-C890-789A-07D85FE1A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34" y="3047999"/>
            <a:ext cx="3419966" cy="15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76EDF-6C95-A722-E62D-8492EAD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4160-C058-6717-2327-7821418A6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Understanding Estonia's E-Services and how to access them</a:t>
            </a:r>
          </a:p>
          <a:p>
            <a:r>
              <a:rPr lang="en-GB" dirty="0"/>
              <a:t>Steps for registering a business and self-employed status</a:t>
            </a:r>
          </a:p>
          <a:p>
            <a:r>
              <a:rPr lang="en-GB" dirty="0"/>
              <a:t>VAT registration requirements and process</a:t>
            </a:r>
          </a:p>
          <a:p>
            <a:r>
              <a:rPr lang="en-GB" dirty="0"/>
              <a:t>Overview of the e-Tax system</a:t>
            </a:r>
          </a:p>
          <a:p>
            <a:r>
              <a:rPr lang="en-GB" dirty="0"/>
              <a:t>Key considerations for taxable payments</a:t>
            </a:r>
          </a:p>
        </p:txBody>
      </p:sp>
    </p:spTree>
    <p:extLst>
      <p:ext uri="{BB962C8B-B14F-4D97-AF65-F5344CB8AC3E}">
        <p14:creationId xmlns:p14="http://schemas.microsoft.com/office/powerpoint/2010/main" val="387606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9D96-1E39-9008-BB75-D64F4AE8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Gifts and Donations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8847-865B-0906-3D76-88CD8585D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742" y="1807695"/>
            <a:ext cx="6749716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To know how much tax-exempt donations a company can make, two alternative calculations can be compared:</a:t>
            </a:r>
            <a:br>
              <a:rPr lang="en-US" dirty="0"/>
            </a:br>
            <a:r>
              <a:rPr lang="en-US" dirty="0"/>
              <a:t>1) the company can choose to either apply 3% of payments subject to social tax from the beginning of the calendar year (personalized payments such as salaries); or</a:t>
            </a:r>
            <a:br>
              <a:rPr lang="en-US" dirty="0"/>
            </a:br>
            <a:r>
              <a:rPr lang="en-US" dirty="0"/>
              <a:t>2) 10% of the previous financial year’s accounting profits</a:t>
            </a:r>
          </a:p>
          <a:p>
            <a:pPr algn="just"/>
            <a:r>
              <a:rPr lang="en-US" dirty="0"/>
              <a:t>In order to have the option to choose the more beneficial threshold, be sure to insert last year’s profit into the tax return.</a:t>
            </a:r>
          </a:p>
          <a:p>
            <a:pPr algn="just"/>
            <a:r>
              <a:rPr lang="en-US" dirty="0"/>
              <a:t>All donations both under and over the relevant threshold should be declared on tax return </a:t>
            </a:r>
            <a:r>
              <a:rPr lang="en-US" dirty="0" err="1"/>
              <a:t>TSD</a:t>
            </a:r>
            <a:r>
              <a:rPr lang="en-US" dirty="0"/>
              <a:t> Annex 5. Gifts to employees and management board members are taxed as fringe benefits. </a:t>
            </a:r>
          </a:p>
          <a:p>
            <a:pPr algn="just"/>
            <a:r>
              <a:rPr lang="en-US" dirty="0"/>
              <a:t>More information on tax payment can be found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947F4-4AB4-6B1F-45A1-A1B1A403E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" r="30493"/>
          <a:stretch/>
        </p:blipFill>
        <p:spPr>
          <a:xfrm>
            <a:off x="273424" y="2612230"/>
            <a:ext cx="4365812" cy="22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23A6-CEB3-A507-9292-D0B0AE6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Actionable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7DAA1-0963-0579-8183-69B156864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Explore Estonia's online portals and services using the links provided. Familiarize yourself with the digital infrastructure that will support your business operations.</a:t>
            </a:r>
          </a:p>
        </p:txBody>
      </p:sp>
    </p:spTree>
    <p:extLst>
      <p:ext uri="{BB962C8B-B14F-4D97-AF65-F5344CB8AC3E}">
        <p14:creationId xmlns:p14="http://schemas.microsoft.com/office/powerpoint/2010/main" val="351880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6D898-B227-CEBD-ED98-0A8B4843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updated on the processes…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AE221C-A2F1-CCE2-99F6-7253396F3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D371-2264-7D2B-10FB-E5CB4B85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E-Services in Estonia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39E72-ABB5-BD78-72CA-A6C19F01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Estonia offers one of the most advanced digital infrastructures in the world, with nearly all public services available online. This system is operational 24/7, enabling business owners to manage their companies from anywhere.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Access e-services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Once logged in, you’ll see a dashboard that offers a comprehensive view of your tax, customs information, and liabilities.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EA6-ED4C-5621-CB9B-00E5D1B8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E-Services in Estonia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C457-FCD8-AB85-7ABA-A0F827F6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635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0070C0"/>
                </a:solidFill>
              </a:rPr>
              <a:t>Authentication Methods</a:t>
            </a:r>
          </a:p>
          <a:p>
            <a:r>
              <a:rPr lang="en-GB" dirty="0"/>
              <a:t>To access Estonia’s e-services, several authentication options are available: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ID-card</a:t>
            </a:r>
            <a:r>
              <a:rPr lang="en-GB" dirty="0"/>
              <a:t> (includes digital ID, e-residency card, and diplomatic card)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Mobile-ID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Smart-ID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EU e-ID</a:t>
            </a:r>
            <a:br>
              <a:rPr lang="en-GB" dirty="0"/>
            </a:br>
            <a:r>
              <a:rPr lang="en-GB" dirty="0"/>
              <a:t>These provide secure and convenient ways to access government services remotely.</a:t>
            </a:r>
          </a:p>
          <a:p>
            <a:pPr lvl="1" algn="just"/>
            <a:r>
              <a:rPr lang="en-GB" dirty="0"/>
              <a:t>                                                                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685AC-9692-C5EA-94F3-22A98E8D1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1" r="9873"/>
          <a:stretch/>
        </p:blipFill>
        <p:spPr>
          <a:xfrm>
            <a:off x="7702289" y="2447365"/>
            <a:ext cx="4014582" cy="286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82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382E-0491-30EA-E9D4-3F8F8D12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E-Services in Estonia</a:t>
            </a:r>
          </a:p>
        </p:txBody>
      </p:sp>
      <p:pic>
        <p:nvPicPr>
          <p:cNvPr id="4" name="Online Media 3" title="E-MTA töölaud">
            <a:hlinkClick r:id="" action="ppaction://media"/>
            <a:extLst>
              <a:ext uri="{FF2B5EF4-FFF2-40B4-BE49-F238E27FC236}">
                <a16:creationId xmlns:a16="http://schemas.microsoft.com/office/drawing/2014/main" id="{7BB24A24-8B3C-FD5B-9899-4F9448E5ED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7066" y="1586752"/>
            <a:ext cx="11157867" cy="4572281"/>
          </a:xfrm>
          <a:prstGeom prst="rect">
            <a:avLst/>
          </a:prstGeom>
        </p:spPr>
      </p:pic>
      <p:sp>
        <p:nvSpPr>
          <p:cNvPr id="5" name="Action Button: Video 4">
            <a:hlinkClick r:id="rId4" highlightClick="1"/>
            <a:extLst>
              <a:ext uri="{FF2B5EF4-FFF2-40B4-BE49-F238E27FC236}">
                <a16:creationId xmlns:a16="http://schemas.microsoft.com/office/drawing/2014/main" id="{23644FBA-A3F2-4829-5A62-BCB9BCA57C26}"/>
              </a:ext>
            </a:extLst>
          </p:cNvPr>
          <p:cNvSpPr/>
          <p:nvPr/>
        </p:nvSpPr>
        <p:spPr>
          <a:xfrm>
            <a:off x="517066" y="6231414"/>
            <a:ext cx="721895" cy="368968"/>
          </a:xfrm>
          <a:prstGeom prst="actionButtonMovie">
            <a:avLst/>
          </a:prstGeom>
          <a:solidFill>
            <a:srgbClr val="3399FF"/>
          </a:solidFill>
          <a:ln>
            <a:solidFill>
              <a:srgbClr val="F0EA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F0A5-812C-1CA0-F20C-A1CCA46C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E-Services in Estonia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9A07-35BC-1397-AC52-BCF2C657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728" y="1825625"/>
            <a:ext cx="72210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E-MTA User Account</a:t>
            </a:r>
          </a:p>
          <a:p>
            <a:r>
              <a:rPr lang="en-GB" dirty="0"/>
              <a:t>Every individual with an Estonian personal ID number automatically receives an </a:t>
            </a:r>
            <a:r>
              <a:rPr lang="en-GB" b="1" dirty="0"/>
              <a:t>e-MTA user account</a:t>
            </a:r>
            <a:r>
              <a:rPr lang="en-GB" dirty="0"/>
              <a:t>. Non-residents who don’t have an Estonian ID will get an account upon their first successful login.</a:t>
            </a:r>
          </a:p>
          <a:p>
            <a:r>
              <a:rPr lang="en-GB" dirty="0"/>
              <a:t>For more information on setting up accounts for non-residents, check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B3C6-E260-C0EE-B582-9B6F73A9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2" y="2657989"/>
            <a:ext cx="4070621" cy="26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2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6098-D075-C995-A19D-AFC914E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Registration for the Self-Employed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3978-36EF-8C41-F876-47D7C47A7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765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Estonia’s </a:t>
            </a:r>
            <a:r>
              <a:rPr lang="en-US" dirty="0">
                <a:hlinkClick r:id="rId2"/>
              </a:rPr>
              <a:t>E-Business Register </a:t>
            </a:r>
            <a:r>
              <a:rPr lang="en-GB" dirty="0"/>
              <a:t> allows users to handle all business-related documentation electronically, eliminating the need for notaries. This portal facilitates: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Registering a new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Amending company details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Filing for liquidation or removing a company from the registry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Submitting annual reports</a:t>
            </a:r>
          </a:p>
          <a:p>
            <a:r>
              <a:rPr lang="en-GB" dirty="0"/>
              <a:t>Estonian, Latvian, Lithuanian, Finnish, and Belgian ID cards, as well as Smart-ID, can be used for login. However, note that petitions and reports can’t be signed using all ID cards.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B28E4-5491-863E-B470-F9B7A37DA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086" y="2339788"/>
            <a:ext cx="3985665" cy="298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4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A13-58B7-B183-9633-BE0789C1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Registration for the Self-Employed</a:t>
            </a:r>
          </a:p>
        </p:txBody>
      </p:sp>
      <p:pic>
        <p:nvPicPr>
          <p:cNvPr id="4" name="Online Media 3" title="E-Business Register - all activities conveniently in one environment for entrepreneurs">
            <a:hlinkClick r:id="" action="ppaction://media"/>
            <a:extLst>
              <a:ext uri="{FF2B5EF4-FFF2-40B4-BE49-F238E27FC236}">
                <a16:creationId xmlns:a16="http://schemas.microsoft.com/office/drawing/2014/main" id="{E3F88DA4-4818-C1DF-69DA-49A94E4C54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24000"/>
            <a:ext cx="10515600" cy="4652963"/>
          </a:xfrm>
          <a:prstGeom prst="rect">
            <a:avLst/>
          </a:prstGeom>
        </p:spPr>
      </p:pic>
      <p:sp>
        <p:nvSpPr>
          <p:cNvPr id="5" name="Action Button: Video 4">
            <a:hlinkClick r:id="rId4" highlightClick="1"/>
            <a:extLst>
              <a:ext uri="{FF2B5EF4-FFF2-40B4-BE49-F238E27FC236}">
                <a16:creationId xmlns:a16="http://schemas.microsoft.com/office/drawing/2014/main" id="{4C82D6E0-7C31-ABF8-F03B-FD3312D1E31F}"/>
              </a:ext>
            </a:extLst>
          </p:cNvPr>
          <p:cNvSpPr/>
          <p:nvPr/>
        </p:nvSpPr>
        <p:spPr>
          <a:xfrm>
            <a:off x="838200" y="6308390"/>
            <a:ext cx="561474" cy="368969"/>
          </a:xfrm>
          <a:prstGeom prst="actionButtonMovie">
            <a:avLst/>
          </a:prstGeom>
          <a:solidFill>
            <a:srgbClr val="3399FF"/>
          </a:solidFill>
          <a:ln>
            <a:solidFill>
              <a:srgbClr val="F0E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FB58-7BC5-17A8-1C69-07602ED0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Fees and Activity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67B2-8C7E-786D-F2DB-BAD23BEE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1188" cy="4351338"/>
          </a:xfrm>
        </p:spPr>
        <p:txBody>
          <a:bodyPr>
            <a:normAutofit/>
          </a:bodyPr>
          <a:lstStyle/>
          <a:p>
            <a:r>
              <a:rPr lang="en-GB" dirty="0"/>
              <a:t>Certain government services come with fees. You can check the fees for various business services 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here</a:t>
            </a:r>
            <a:r>
              <a:rPr lang="en-GB" dirty="0"/>
              <a:t>.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endParaRPr lang="en-GB" dirty="0"/>
          </a:p>
          <a:p>
            <a:r>
              <a:rPr lang="en-GB" dirty="0"/>
              <a:t>For business activity codes, retrieve the relevant information </a:t>
            </a:r>
            <a:r>
              <a:rPr lang="en-GB" dirty="0" err="1">
                <a:hlinkClick r:id="rId3"/>
              </a:rPr>
              <a:t>here.</a:t>
            </a:r>
            <a:r>
              <a:rPr lang="en-GB" dirty="0" err="1"/>
              <a:t>or</a:t>
            </a:r>
            <a:r>
              <a:rPr lang="en-GB" dirty="0"/>
              <a:t> contact the Estonian Business Registry for assistance with specific codes </a:t>
            </a:r>
            <a:r>
              <a:rPr lang="en-GB" dirty="0" err="1">
                <a:hlinkClick r:id="rId4"/>
              </a:rPr>
              <a:t>tegevusala.emtak@rik.ee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16276-5DBF-3AAD-446B-7C0CE461F0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0071" y="2052918"/>
            <a:ext cx="5218580" cy="372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05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1142</Words>
  <Application>Microsoft Office PowerPoint</Application>
  <PresentationFormat>Widescreen</PresentationFormat>
  <Paragraphs>83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Bahnschrift SemiBold SemiConden</vt:lpstr>
      <vt:lpstr>Bahnschrift SemiLight</vt:lpstr>
      <vt:lpstr>Calibri</vt:lpstr>
      <vt:lpstr>Wingdings</vt:lpstr>
      <vt:lpstr>Office Theme</vt:lpstr>
      <vt:lpstr>Navigating Estonia's Tax System &amp; Business Registration</vt:lpstr>
      <vt:lpstr>Learning Outcomes</vt:lpstr>
      <vt:lpstr>E-Services in Estonia</vt:lpstr>
      <vt:lpstr>E-Services in Estonia</vt:lpstr>
      <vt:lpstr>E-Services in Estonia</vt:lpstr>
      <vt:lpstr>E-Services in Estonia</vt:lpstr>
      <vt:lpstr>Business Registration for the Self-Employed</vt:lpstr>
      <vt:lpstr>Business Registration for the Self-Employed</vt:lpstr>
      <vt:lpstr>Fees and Activity Codes</vt:lpstr>
      <vt:lpstr>VAT Registration Overview</vt:lpstr>
      <vt:lpstr>VAT Registration Process</vt:lpstr>
      <vt:lpstr>Voluntary VAT Registration</vt:lpstr>
      <vt:lpstr>VAT Rates and International Transactions</vt:lpstr>
      <vt:lpstr>VAT Reporting</vt:lpstr>
      <vt:lpstr>E-Tax: Estonia’s Online Tax Filing System</vt:lpstr>
      <vt:lpstr>E-Tax</vt:lpstr>
      <vt:lpstr>Understanding Taxable Payments</vt:lpstr>
      <vt:lpstr>Assessing Taxable Payments</vt:lpstr>
      <vt:lpstr>Gifts and Donations</vt:lpstr>
      <vt:lpstr>Gifts and Donations</vt:lpstr>
      <vt:lpstr>Actionable Activity</vt:lpstr>
      <vt:lpstr>Keep updated on the processes…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Tulip Gonsalves</dc:creator>
  <cp:lastModifiedBy>Tulip Gonsalves</cp:lastModifiedBy>
  <cp:revision>12</cp:revision>
  <dcterms:created xsi:type="dcterms:W3CDTF">2023-08-28T15:06:23Z</dcterms:created>
  <dcterms:modified xsi:type="dcterms:W3CDTF">2024-10-01T18:10:26Z</dcterms:modified>
</cp:coreProperties>
</file>