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A00"/>
    <a:srgbClr val="3399FF"/>
    <a:srgbClr val="FFFF00"/>
    <a:srgbClr val="00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22710E5-AFDF-6B80-E0EC-30E8699757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56447" y="5454938"/>
            <a:ext cx="3810000" cy="1033463"/>
          </a:xfrm>
          <a:prstGeom prst="rect">
            <a:avLst/>
          </a:prstGeom>
        </p:spPr>
      </p:pic>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aasikas.emta.ee/v1/login?authst=PSTg5myB8b" TargetMode="External"/><Relationship Id="rId1" Type="http://schemas.openxmlformats.org/officeDocument/2006/relationships/slideLayout" Target="../slideLayouts/slideLayout2.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avif"/><Relationship Id="rId2" Type="http://schemas.openxmlformats.org/officeDocument/2006/relationships/hyperlink" Target="https://www.emta.ee/en/business-client/registration-business/inquiries-and-certificates/public-data-inqui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emta.ee/en/private-client/taxes-and-payment/payment-arrears/payment-tax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maasikas.emta.ee/v1/login?authst=LFlZNRtQU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CgSBQTqbPu0?feature=oembed" TargetMode="External"/><Relationship Id="rId4" Type="http://schemas.openxmlformats.org/officeDocument/2006/relationships/hyperlink" Target="https://youtu.be/CgSBQTqbPu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mta.ee/en/private-client/e-resident-non-resident/non-residents/use-e-services"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ariregister.rik.ee/e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smkdgJvQcFE?feature=oembed" TargetMode="External"/><Relationship Id="rId4" Type="http://schemas.openxmlformats.org/officeDocument/2006/relationships/hyperlink" Target="https://youtu.be/smkdgJvQcF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mtak.rik.ee/EMTAK/pages/klassifikaatorOtsing.jspx" TargetMode="External"/><Relationship Id="rId2" Type="http://schemas.openxmlformats.org/officeDocument/2006/relationships/hyperlink" Target="https://ariregister.rik.ee/eng/pricelist"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hyperlink" Target="mailto:tegevusala.emtak@rik.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normAutofit fontScale="90000"/>
          </a:bodyPr>
          <a:lstStyle/>
          <a:p>
            <a:r xmlns:a="http://schemas.openxmlformats.org/drawingml/2006/main">
              <a:rPr lang="uk" dirty="0"/>
              <a:t>Навігація податковою системою Естонії та реєстрація бізнесу</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r xmlns:a="http://schemas.openxmlformats.org/drawingml/2006/main">
              <a:rPr lang="uk" dirty="0"/>
              <a:t>Використання електронних послуг для безперебійного управління бізнесом</a:t>
            </a:r>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2C82-F80B-B869-37FC-593A45D58FA9}"/>
              </a:ext>
            </a:extLst>
          </p:cNvPr>
          <p:cNvSpPr>
            <a:spLocks noGrp="1"/>
          </p:cNvSpPr>
          <p:nvPr>
            <p:ph type="title"/>
          </p:nvPr>
        </p:nvSpPr>
        <p:spPr/>
        <p:txBody>
          <a:bodyPr/>
          <a:lstStyle/>
          <a:p>
            <a:r xmlns:a="http://schemas.openxmlformats.org/drawingml/2006/main">
              <a:rPr lang="uk" dirty="0"/>
              <a:t>Огляд реєстрації ПДВ</a:t>
            </a:r>
          </a:p>
        </p:txBody>
      </p:sp>
      <p:sp>
        <p:nvSpPr>
          <p:cNvPr id="3" name="Content Placeholder 2">
            <a:extLst>
              <a:ext uri="{FF2B5EF4-FFF2-40B4-BE49-F238E27FC236}">
                <a16:creationId xmlns:a16="http://schemas.microsoft.com/office/drawing/2014/main" id="{63225FEF-41C8-7F24-45C6-4F5D5786473C}"/>
              </a:ext>
            </a:extLst>
          </p:cNvPr>
          <p:cNvSpPr>
            <a:spLocks noGrp="1"/>
          </p:cNvSpPr>
          <p:nvPr>
            <p:ph idx="1"/>
          </p:nvPr>
        </p:nvSpPr>
        <p:spPr>
          <a:xfrm>
            <a:off x="900953" y="1861484"/>
            <a:ext cx="6907306" cy="4351338"/>
          </a:xfrm>
        </p:spPr>
        <p:txBody>
          <a:bodyPr>
            <a:normAutofit fontScale="92500" lnSpcReduction="10000"/>
          </a:bodyPr>
          <a:lstStyle/>
          <a:p>
            <a:r xmlns:a="http://schemas.openxmlformats.org/drawingml/2006/main">
              <a:rPr lang="uk" dirty="0"/>
              <a:t>Відкриваючи бізнес в Естонії, ви автоматично не платите ПДВ. Компанія повинна зареєструватися платником ПДВ, коли її річний оборот досягне 40 000 євро. Нижче цього порогу реєстрація платником ПДВ є добровільною.</a:t>
            </a:r>
          </a:p>
          <a:p>
            <a:pPr xmlns:a="http://schemas.openxmlformats.org/drawingml/2006/main">
              <a:buFont typeface="Arial" panose="020B0604020202020204" pitchFamily="34" charset="0"/>
              <a:buChar char="•"/>
            </a:pPr>
            <a:r xmlns:a="http://schemas.openxmlformats.org/drawingml/2006/main">
              <a:rPr lang="uk" b="1" dirty="0"/>
              <a:t>Чи вигідна реєстрація ПДВ? </a:t>
            </a:r>
            <a:r xmlns:a="http://schemas.openxmlformats.org/drawingml/2006/main">
              <a:rPr lang="uk" dirty="0"/>
              <a:t>Зверніть увагу на те, чи є ваші клієнти зареєстрованими платниками ПДВ, і врахуйте вхідний ПДВ на ваші покупки.</a:t>
            </a:r>
          </a:p>
          <a:p>
            <a:r xmlns:a="http://schemas.openxmlformats.org/drawingml/2006/main">
              <a:rPr lang="uk" dirty="0"/>
              <a:t>Після перевищення порогової суми ви маєте три робочі дні, щоб зареєструватися як платник ПДВ.</a:t>
            </a:r>
          </a:p>
          <a:p>
            <a:endParaRPr lang="en-GB" dirty="0"/>
          </a:p>
        </p:txBody>
      </p:sp>
      <p:pic>
        <p:nvPicPr>
          <p:cNvPr id="4" name="Picture 3">
            <a:extLst>
              <a:ext uri="{FF2B5EF4-FFF2-40B4-BE49-F238E27FC236}">
                <a16:creationId xmlns:a16="http://schemas.microsoft.com/office/drawing/2014/main" id="{9AFAC9BD-1669-330B-B38B-043F6322E999}"/>
              </a:ext>
            </a:extLst>
          </p:cNvPr>
          <p:cNvPicPr>
            <a:picLocks noChangeAspect="1"/>
          </p:cNvPicPr>
          <p:nvPr/>
        </p:nvPicPr>
        <p:blipFill rotWithShape="1">
          <a:blip r:embed="rId2">
            <a:extLst>
              <a:ext uri="{28A0092B-C50C-407E-A947-70E740481C1C}">
                <a14:useLocalDpi xmlns:a14="http://schemas.microsoft.com/office/drawing/2010/main" val="0"/>
              </a:ext>
            </a:extLst>
          </a:blip>
          <a:srcRect l="13771" t="7515" r="12827" b="6951"/>
          <a:stretch/>
        </p:blipFill>
        <p:spPr>
          <a:xfrm>
            <a:off x="8077200" y="2420471"/>
            <a:ext cx="3487272" cy="2716306"/>
          </a:xfrm>
          <a:prstGeom prst="rect">
            <a:avLst/>
          </a:prstGeom>
        </p:spPr>
      </p:pic>
    </p:spTree>
    <p:extLst>
      <p:ext uri="{BB962C8B-B14F-4D97-AF65-F5344CB8AC3E}">
        <p14:creationId xmlns:p14="http://schemas.microsoft.com/office/powerpoint/2010/main" val="95173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E3A4-3D48-A310-C3CF-0006D7140ADF}"/>
              </a:ext>
            </a:extLst>
          </p:cNvPr>
          <p:cNvSpPr>
            <a:spLocks noGrp="1"/>
          </p:cNvSpPr>
          <p:nvPr>
            <p:ph type="title"/>
          </p:nvPr>
        </p:nvSpPr>
        <p:spPr/>
        <p:txBody>
          <a:bodyPr/>
          <a:lstStyle/>
          <a:p>
            <a:r xmlns:a="http://schemas.openxmlformats.org/drawingml/2006/main">
              <a:rPr lang="uk" dirty="0"/>
              <a:t>Процес реєстрації ПДВ</a:t>
            </a:r>
          </a:p>
        </p:txBody>
      </p:sp>
      <p:sp>
        <p:nvSpPr>
          <p:cNvPr id="3" name="Content Placeholder 2">
            <a:extLst>
              <a:ext uri="{FF2B5EF4-FFF2-40B4-BE49-F238E27FC236}">
                <a16:creationId xmlns:a16="http://schemas.microsoft.com/office/drawing/2014/main" id="{743528F0-3D24-615E-444E-C5A593AE5474}"/>
              </a:ext>
            </a:extLst>
          </p:cNvPr>
          <p:cNvSpPr>
            <a:spLocks noGrp="1"/>
          </p:cNvSpPr>
          <p:nvPr>
            <p:ph idx="1"/>
          </p:nvPr>
        </p:nvSpPr>
        <p:spPr>
          <a:xfrm>
            <a:off x="4383740" y="1825625"/>
            <a:ext cx="6970059" cy="4351338"/>
          </a:xfrm>
        </p:spPr>
        <p:txBody>
          <a:bodyPr>
            <a:normAutofit/>
          </a:bodyPr>
          <a:lstStyle/>
          <a:p>
            <a:r xmlns:a="http://schemas.openxmlformats.org/drawingml/2006/main">
              <a:rPr lang="uk" dirty="0"/>
              <a:t>Бажано передбачити реєстрацію ПДВ, якщо ви очікуєте, що ваш оборот перевищить 40 000 євро. Як платник ПДВ ви повинні:</a:t>
            </a:r>
          </a:p>
          <a:p>
            <a:pPr xmlns:a="http://schemas.openxmlformats.org/drawingml/2006/main">
              <a:buFont typeface="Arial" panose="020B0604020202020204" pitchFamily="34" charset="0"/>
              <a:buChar char="•"/>
            </a:pPr>
            <a:r xmlns:a="http://schemas.openxmlformats.org/drawingml/2006/main">
              <a:rPr lang="uk" dirty="0"/>
              <a:t>Сплатіть ПДВ до Податкової та митної служби Естонії</a:t>
            </a:r>
          </a:p>
          <a:p>
            <a:pPr xmlns:a="http://schemas.openxmlformats.org/drawingml/2006/main">
              <a:buFont typeface="Arial" panose="020B0604020202020204" pitchFamily="34" charset="0"/>
              <a:buChar char="•"/>
            </a:pPr>
            <a:r xmlns:a="http://schemas.openxmlformats.org/drawingml/2006/main">
              <a:rPr lang="uk" dirty="0"/>
              <a:t>Подавати місячні декларації з ПДВ. </a:t>
            </a:r>
            <a:br xmlns:a="http://schemas.openxmlformats.org/drawingml/2006/main">
              <a:rPr lang="en-GB" dirty="0"/>
            </a:br>
            <a:r xmlns:a="http://schemas.openxmlformats.org/drawingml/2006/main">
              <a:rPr lang="uk" dirty="0"/>
              <a:t>Ці обов’язки залишаються навіть протягом місяців, коли операції з ПДВ відсутні.</a:t>
            </a:r>
          </a:p>
          <a:p>
            <a:endParaRPr lang="en-GB" dirty="0"/>
          </a:p>
        </p:txBody>
      </p:sp>
      <p:pic>
        <p:nvPicPr>
          <p:cNvPr id="4" name="Picture 2" descr="Can I reclaim Pre-Registration VAT? Everything you need to know.">
            <a:extLst>
              <a:ext uri="{FF2B5EF4-FFF2-40B4-BE49-F238E27FC236}">
                <a16:creationId xmlns:a16="http://schemas.microsoft.com/office/drawing/2014/main" id="{E5D7D2F3-4943-E2DB-292D-709E969D44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2718" y="2232212"/>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1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5517-4B29-66E2-17BB-94475872A615}"/>
              </a:ext>
            </a:extLst>
          </p:cNvPr>
          <p:cNvSpPr>
            <a:spLocks noGrp="1"/>
          </p:cNvSpPr>
          <p:nvPr>
            <p:ph type="title"/>
          </p:nvPr>
        </p:nvSpPr>
        <p:spPr/>
        <p:txBody>
          <a:bodyPr/>
          <a:lstStyle/>
          <a:p>
            <a:r xmlns:a="http://schemas.openxmlformats.org/drawingml/2006/main">
              <a:rPr lang="uk" dirty="0"/>
              <a:t>Добровільна реєстрація ПДВ</a:t>
            </a:r>
          </a:p>
        </p:txBody>
      </p:sp>
      <p:sp>
        <p:nvSpPr>
          <p:cNvPr id="3" name="Content Placeholder 2">
            <a:extLst>
              <a:ext uri="{FF2B5EF4-FFF2-40B4-BE49-F238E27FC236}">
                <a16:creationId xmlns:a16="http://schemas.microsoft.com/office/drawing/2014/main" id="{E97BE755-F7D8-A576-0256-EA87AD2D9106}"/>
              </a:ext>
            </a:extLst>
          </p:cNvPr>
          <p:cNvSpPr>
            <a:spLocks noGrp="1"/>
          </p:cNvSpPr>
          <p:nvPr>
            <p:ph idx="1"/>
          </p:nvPr>
        </p:nvSpPr>
        <p:spPr>
          <a:xfrm>
            <a:off x="838200" y="1825625"/>
            <a:ext cx="6952129" cy="4351338"/>
          </a:xfrm>
        </p:spPr>
        <p:txBody>
          <a:bodyPr>
            <a:normAutofit lnSpcReduction="10000"/>
          </a:bodyPr>
          <a:lstStyle/>
          <a:p>
            <a:r xmlns:a="http://schemas.openxmlformats.org/drawingml/2006/main">
              <a:rPr lang="uk" dirty="0"/>
              <a:t>Якщо ви хочете зареєструватися платником ПДВ до досягнення порогової суми, надайте докази (наприклад, бізнес-план), щоб підтвердити свій намір почати діяльність. Зауважте, що податкова служба може відхилити вашу заявку, якщо у вас немає транзакцій в Естонії.</a:t>
            </a:r>
          </a:p>
          <a:p>
            <a:r xmlns:a="http://schemas.openxmlformats.org/drawingml/2006/main">
              <a:rPr lang="uk" dirty="0"/>
              <a:t>Вам буде повідомлено про рішення протягом п’яти робочих днів, а реєстрація матиме задню силу до дати подання заявки.</a:t>
            </a:r>
          </a:p>
          <a:p>
            <a:endParaRPr lang="en-GB" dirty="0"/>
          </a:p>
        </p:txBody>
      </p:sp>
      <p:pic>
        <p:nvPicPr>
          <p:cNvPr id="4" name="Picture 3">
            <a:extLst>
              <a:ext uri="{FF2B5EF4-FFF2-40B4-BE49-F238E27FC236}">
                <a16:creationId xmlns:a16="http://schemas.microsoft.com/office/drawing/2014/main" id="{E803407C-4440-A800-607F-D2C107972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281" y="2862169"/>
            <a:ext cx="4096060" cy="2304034"/>
          </a:xfrm>
          <a:prstGeom prst="rect">
            <a:avLst/>
          </a:prstGeom>
          <a:ln>
            <a:noFill/>
          </a:ln>
          <a:effectLst>
            <a:softEdge rad="112500"/>
          </a:effectLst>
        </p:spPr>
      </p:pic>
    </p:spTree>
    <p:extLst>
      <p:ext uri="{BB962C8B-B14F-4D97-AF65-F5344CB8AC3E}">
        <p14:creationId xmlns:p14="http://schemas.microsoft.com/office/powerpoint/2010/main" val="185206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0502-4275-C2DD-3E92-7080616BD6C5}"/>
              </a:ext>
            </a:extLst>
          </p:cNvPr>
          <p:cNvSpPr>
            <a:spLocks noGrp="1"/>
          </p:cNvSpPr>
          <p:nvPr>
            <p:ph type="title"/>
          </p:nvPr>
        </p:nvSpPr>
        <p:spPr/>
        <p:txBody>
          <a:bodyPr/>
          <a:lstStyle/>
          <a:p>
            <a:r xmlns:a="http://schemas.openxmlformats.org/drawingml/2006/main">
              <a:rPr lang="uk" dirty="0"/>
              <a:t>Ставки ПДВ та міжнародні операції</a:t>
            </a:r>
          </a:p>
        </p:txBody>
      </p:sp>
      <p:sp>
        <p:nvSpPr>
          <p:cNvPr id="3" name="Content Placeholder 2">
            <a:extLst>
              <a:ext uri="{FF2B5EF4-FFF2-40B4-BE49-F238E27FC236}">
                <a16:creationId xmlns:a16="http://schemas.microsoft.com/office/drawing/2014/main" id="{8C19571E-47B0-773A-DAC4-F785F18E8E56}"/>
              </a:ext>
            </a:extLst>
          </p:cNvPr>
          <p:cNvSpPr>
            <a:spLocks noGrp="1"/>
          </p:cNvSpPr>
          <p:nvPr>
            <p:ph idx="1"/>
          </p:nvPr>
        </p:nvSpPr>
        <p:spPr>
          <a:xfrm>
            <a:off x="4812632" y="1690688"/>
            <a:ext cx="6541168" cy="4351338"/>
          </a:xfrm>
        </p:spPr>
        <p:txBody>
          <a:bodyPr>
            <a:normAutofit lnSpcReduction="10000"/>
          </a:bodyPr>
          <a:lstStyle/>
          <a:p>
            <a:r xmlns:a="http://schemas.openxmlformats.org/drawingml/2006/main">
              <a:rPr lang="uk" dirty="0"/>
              <a:t>Підприємства Естонії зазвичай застосовують ставку </a:t>
            </a:r>
            <a:r xmlns:a="http://schemas.openxmlformats.org/drawingml/2006/main">
              <a:rPr lang="uk" b="1" dirty="0"/>
              <a:t>ПДВ у розмірі 20% </a:t>
            </a:r>
            <a:r xmlns:a="http://schemas.openxmlformats.org/drawingml/2006/main">
              <a:rPr lang="uk" dirty="0"/>
              <a:t>для внутрішніх операцій із зниженим </a:t>
            </a:r>
            <a:r xmlns:a="http://schemas.openxmlformats.org/drawingml/2006/main">
              <a:rPr lang="uk" b="1" dirty="0"/>
              <a:t>ПДВ у розмірі 9% </a:t>
            </a:r>
            <a:r xmlns:a="http://schemas.openxmlformats.org/drawingml/2006/main">
              <a:rPr lang="uk" dirty="0"/>
              <a:t>для таких послуг, як проживання або продаж книг і фармацевтичних препаратів. Послуги, що надаються в інших країнах ЄС або третіх країнах, зазвичай мають право на ставку </a:t>
            </a:r>
            <a:r xmlns:a="http://schemas.openxmlformats.org/drawingml/2006/main">
              <a:rPr lang="uk" b="1" dirty="0"/>
              <a:t>ПДВ 0% </a:t>
            </a:r>
            <a:r xmlns:a="http://schemas.openxmlformats.org/drawingml/2006/main">
              <a:rPr lang="uk" dirty="0"/>
              <a:t>.</a:t>
            </a:r>
          </a:p>
          <a:p>
            <a:r xmlns:a="http://schemas.openxmlformats.org/drawingml/2006/main">
              <a:rPr lang="uk" dirty="0"/>
              <a:t>У транзакціях </a:t>
            </a:r>
            <a:r xmlns:a="http://schemas.openxmlformats.org/drawingml/2006/main">
              <a:rPr lang="uk" dirty="0" err="1"/>
              <a:t>B2B </a:t>
            </a:r>
            <a:r xmlns:a="http://schemas.openxmlformats.org/drawingml/2006/main">
              <a:rPr lang="uk" dirty="0"/>
              <a:t>у межах ЄС застосовуйте </a:t>
            </a:r>
            <a:r xmlns:a="http://schemas.openxmlformats.org/drawingml/2006/main">
              <a:rPr lang="uk" b="1" dirty="0"/>
              <a:t>механізм зворотного нарахування </a:t>
            </a:r>
            <a:r xmlns:a="http://schemas.openxmlformats.org/drawingml/2006/main">
              <a:rPr lang="uk" dirty="0"/>
              <a:t>— ваш клієнт сплачуватиме ПДВ у своїй країні.</a:t>
            </a:r>
          </a:p>
          <a:p>
            <a:endParaRPr lang="en-GB" dirty="0"/>
          </a:p>
        </p:txBody>
      </p:sp>
      <p:pic>
        <p:nvPicPr>
          <p:cNvPr id="4" name="Picture 3">
            <a:extLst>
              <a:ext uri="{FF2B5EF4-FFF2-40B4-BE49-F238E27FC236}">
                <a16:creationId xmlns:a16="http://schemas.microsoft.com/office/drawing/2014/main" id="{AE2C1701-A499-F7C7-39FB-C1B9631A3806}"/>
              </a:ext>
            </a:extLst>
          </p:cNvPr>
          <p:cNvPicPr>
            <a:picLocks noChangeAspect="1"/>
          </p:cNvPicPr>
          <p:nvPr/>
        </p:nvPicPr>
        <p:blipFill rotWithShape="1">
          <a:blip r:embed="rId2">
            <a:extLst>
              <a:ext uri="{28A0092B-C50C-407E-A947-70E740481C1C}">
                <a14:useLocalDpi xmlns:a14="http://schemas.microsoft.com/office/drawing/2010/main" val="0"/>
              </a:ext>
            </a:extLst>
          </a:blip>
          <a:srcRect l="8289" r="8818"/>
          <a:stretch/>
        </p:blipFill>
        <p:spPr>
          <a:xfrm>
            <a:off x="337310" y="2379690"/>
            <a:ext cx="4546328" cy="2606442"/>
          </a:xfrm>
          <a:prstGeom prst="rect">
            <a:avLst/>
          </a:prstGeom>
        </p:spPr>
      </p:pic>
    </p:spTree>
    <p:extLst>
      <p:ext uri="{BB962C8B-B14F-4D97-AF65-F5344CB8AC3E}">
        <p14:creationId xmlns:p14="http://schemas.microsoft.com/office/powerpoint/2010/main" val="35339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9D9B-0652-921D-54C4-FDF2CFCAD38E}"/>
              </a:ext>
            </a:extLst>
          </p:cNvPr>
          <p:cNvSpPr>
            <a:spLocks noGrp="1"/>
          </p:cNvSpPr>
          <p:nvPr>
            <p:ph type="title"/>
          </p:nvPr>
        </p:nvSpPr>
        <p:spPr/>
        <p:txBody>
          <a:bodyPr/>
          <a:lstStyle/>
          <a:p>
            <a:r xmlns:a="http://schemas.openxmlformats.org/drawingml/2006/main">
              <a:rPr lang="uk" dirty="0"/>
              <a:t>Звітність з ПДВ</a:t>
            </a:r>
          </a:p>
        </p:txBody>
      </p:sp>
      <p:sp>
        <p:nvSpPr>
          <p:cNvPr id="3" name="Content Placeholder 2">
            <a:extLst>
              <a:ext uri="{FF2B5EF4-FFF2-40B4-BE49-F238E27FC236}">
                <a16:creationId xmlns:a16="http://schemas.microsoft.com/office/drawing/2014/main" id="{2A2F0369-E643-4B87-F712-8A8B3F397CEE}"/>
              </a:ext>
            </a:extLst>
          </p:cNvPr>
          <p:cNvSpPr>
            <a:spLocks noGrp="1"/>
          </p:cNvSpPr>
          <p:nvPr>
            <p:ph idx="1"/>
          </p:nvPr>
        </p:nvSpPr>
        <p:spPr>
          <a:xfrm>
            <a:off x="838200" y="1825625"/>
            <a:ext cx="7059706" cy="4351338"/>
          </a:xfrm>
        </p:spPr>
        <p:txBody>
          <a:bodyPr>
            <a:normAutofit/>
          </a:bodyPr>
          <a:lstStyle/>
          <a:p>
            <a:r xmlns:a="http://schemas.openxmlformats.org/drawingml/2006/main">
              <a:rPr lang="uk" dirty="0"/>
              <a:t>Естонські компанії повинні подавати декларації з ПДВ щомісяця. Це включає декларації з ПДВ за товари/послуги, придбані за допомогою механізму зворотного нарахування в інших країнах ЄС.</a:t>
            </a:r>
          </a:p>
          <a:p>
            <a:r xmlns:a="http://schemas.openxmlformats.org/drawingml/2006/main">
              <a:rPr lang="uk" dirty="0"/>
              <a:t>Декларації подаються до 20 числа наступного місяця на порталі </a:t>
            </a:r>
            <a:r xmlns:a="http://schemas.openxmlformats.org/drawingml/2006/main">
              <a:rPr lang="uk" b="1" dirty="0"/>
              <a:t>«Електронний податок» </a:t>
            </a:r>
            <a:r xmlns:a="http://schemas.openxmlformats.org/drawingml/2006/main">
              <a:rPr lang="uk" dirty="0"/>
              <a:t>. Щомісячні рахунки-фактури, що перевищують 1000 євро, повинні бути детально звітовані.</a:t>
            </a:r>
          </a:p>
          <a:p>
            <a:endParaRPr lang="en-GB" dirty="0"/>
          </a:p>
        </p:txBody>
      </p:sp>
      <p:pic>
        <p:nvPicPr>
          <p:cNvPr id="4" name="Picture 3">
            <a:extLst>
              <a:ext uri="{FF2B5EF4-FFF2-40B4-BE49-F238E27FC236}">
                <a16:creationId xmlns:a16="http://schemas.microsoft.com/office/drawing/2014/main" id="{A7C7B0A9-CE67-4911-5B8A-F459A7565E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8719671" y="2994212"/>
            <a:ext cx="2943411" cy="2207558"/>
          </a:xfrm>
          <a:prstGeom prst="rect">
            <a:avLst/>
          </a:prstGeom>
        </p:spPr>
      </p:pic>
    </p:spTree>
    <p:extLst>
      <p:ext uri="{BB962C8B-B14F-4D97-AF65-F5344CB8AC3E}">
        <p14:creationId xmlns:p14="http://schemas.microsoft.com/office/powerpoint/2010/main" val="157354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2A08-A78F-88E1-6EFF-DC1978AB68C2}"/>
              </a:ext>
            </a:extLst>
          </p:cNvPr>
          <p:cNvSpPr>
            <a:spLocks noGrp="1"/>
          </p:cNvSpPr>
          <p:nvPr>
            <p:ph type="title"/>
          </p:nvPr>
        </p:nvSpPr>
        <p:spPr/>
        <p:txBody>
          <a:bodyPr/>
          <a:lstStyle/>
          <a:p>
            <a:r xmlns:a="http://schemas.openxmlformats.org/drawingml/2006/main">
              <a:rPr lang="uk" dirty="0"/>
              <a:t>E-Tax: Естонська онлайн-система подання податкових декларацій</a:t>
            </a:r>
          </a:p>
        </p:txBody>
      </p:sp>
      <p:sp>
        <p:nvSpPr>
          <p:cNvPr id="3" name="Content Placeholder 2">
            <a:extLst>
              <a:ext uri="{FF2B5EF4-FFF2-40B4-BE49-F238E27FC236}">
                <a16:creationId xmlns:a16="http://schemas.microsoft.com/office/drawing/2014/main" id="{4E1049DF-9885-36F0-E547-F522FB2EB781}"/>
              </a:ext>
            </a:extLst>
          </p:cNvPr>
          <p:cNvSpPr>
            <a:spLocks noGrp="1"/>
          </p:cNvSpPr>
          <p:nvPr>
            <p:ph idx="1"/>
          </p:nvPr>
        </p:nvSpPr>
        <p:spPr>
          <a:xfrm>
            <a:off x="838200" y="1825625"/>
            <a:ext cx="7400365" cy="4351338"/>
          </a:xfrm>
        </p:spPr>
        <p:txBody>
          <a:bodyPr>
            <a:normAutofit fontScale="92500" lnSpcReduction="20000"/>
          </a:bodyPr>
          <a:lstStyle/>
          <a:p>
            <a:r xmlns:a="http://schemas.openxmlformats.org/drawingml/2006/main">
              <a:rPr lang="uk" dirty="0"/>
              <a:t>Естонська система </a:t>
            </a:r>
            <a:r xmlns:a="http://schemas.openxmlformats.org/drawingml/2006/main">
              <a:rPr lang="uk" b="1" dirty="0"/>
              <a:t>електронних податків </a:t>
            </a:r>
            <a:r xmlns:a="http://schemas.openxmlformats.org/drawingml/2006/main">
              <a:rPr lang="uk" dirty="0"/>
              <a:t>дозволяє підприємствам подавати податкові декларації в цифровому вигляді. Оскільки 98% податкових декларацій подається онлайн, система підтримує різні функції:</a:t>
            </a:r>
          </a:p>
          <a:p>
            <a:pPr xmlns:a="http://schemas.openxmlformats.org/drawingml/2006/main">
              <a:buFont typeface="Arial" panose="020B0604020202020204" pitchFamily="34" charset="0"/>
              <a:buChar char="•"/>
            </a:pPr>
            <a:r xmlns:a="http://schemas.openxmlformats.org/drawingml/2006/main">
              <a:rPr lang="uk" dirty="0"/>
              <a:t>Подання декларацій з податку на прибуток, соціального податку, страхування на випадок безробіття, пенсійних внесків</a:t>
            </a:r>
          </a:p>
          <a:p>
            <a:pPr xmlns:a="http://schemas.openxmlformats.org/drawingml/2006/main">
              <a:buFont typeface="Arial" panose="020B0604020202020204" pitchFamily="34" charset="0"/>
              <a:buChar char="•"/>
            </a:pPr>
            <a:r xmlns:a="http://schemas.openxmlformats.org/drawingml/2006/main">
              <a:rPr lang="uk" dirty="0"/>
              <a:t>Запит на декларацію з ПДВ</a:t>
            </a:r>
          </a:p>
          <a:p>
            <a:pPr xmlns:a="http://schemas.openxmlformats.org/drawingml/2006/main">
              <a:buFont typeface="Arial" panose="020B0604020202020204" pitchFamily="34" charset="0"/>
              <a:buChar char="•"/>
            </a:pPr>
            <a:r xmlns:a="http://schemas.openxmlformats.org/drawingml/2006/main">
              <a:rPr lang="uk" dirty="0"/>
              <a:t>Подання акцизного збору</a:t>
            </a:r>
          </a:p>
          <a:p>
            <a:pPr xmlns:a="http://schemas.openxmlformats.org/drawingml/2006/main">
              <a:buFont typeface="Arial" panose="020B0604020202020204" pitchFamily="34" charset="0"/>
              <a:buChar char="•"/>
            </a:pPr>
            <a:r xmlns:a="http://schemas.openxmlformats.org/drawingml/2006/main">
              <a:rPr lang="uk" dirty="0"/>
              <a:t>Подача митних декларацій</a:t>
            </a:r>
          </a:p>
          <a:p>
            <a:r xmlns:a="http://schemas.openxmlformats.org/drawingml/2006/main">
              <a:rPr lang="uk" dirty="0"/>
              <a:t>Отримайте доступ до служби e-Tax, увійшовши у свій </a:t>
            </a:r>
            <a:r xmlns:a="http://schemas.openxmlformats.org/drawingml/2006/main">
              <a:rPr lang="uk" b="1" dirty="0"/>
              <a:t>обліковий запис EMTA </a:t>
            </a:r>
            <a:r xmlns:a="http://schemas.openxmlformats.org/drawingml/2006/main">
              <a:rPr lang="uk" dirty="0"/>
              <a:t>.</a:t>
            </a:r>
          </a:p>
          <a:p>
            <a:endParaRPr lang="en-GB" dirty="0"/>
          </a:p>
        </p:txBody>
      </p:sp>
      <p:pic>
        <p:nvPicPr>
          <p:cNvPr id="4" name="Picture 3">
            <a:extLst>
              <a:ext uri="{FF2B5EF4-FFF2-40B4-BE49-F238E27FC236}">
                <a16:creationId xmlns:a16="http://schemas.microsoft.com/office/drawing/2014/main" id="{26CE5EB7-F469-7038-D7F1-BD016763D00C}"/>
              </a:ext>
            </a:extLst>
          </p:cNvPr>
          <p:cNvPicPr>
            <a:picLocks noChangeAspect="1"/>
          </p:cNvPicPr>
          <p:nvPr/>
        </p:nvPicPr>
        <p:blipFill>
          <a:blip r:embed="rId2">
            <a:duotone>
              <a:schemeClr val="accent1">
                <a:shade val="45000"/>
                <a:satMod val="135000"/>
              </a:schemeClr>
              <a:prstClr val="white"/>
            </a:duotone>
          </a:blip>
          <a:stretch>
            <a:fillRect/>
          </a:stretch>
        </p:blipFill>
        <p:spPr>
          <a:xfrm>
            <a:off x="8690965" y="3098799"/>
            <a:ext cx="3132082" cy="1325563"/>
          </a:xfrm>
          <a:prstGeom prst="rect">
            <a:avLst/>
          </a:prstGeom>
        </p:spPr>
      </p:pic>
    </p:spTree>
    <p:extLst>
      <p:ext uri="{BB962C8B-B14F-4D97-AF65-F5344CB8AC3E}">
        <p14:creationId xmlns:p14="http://schemas.microsoft.com/office/powerpoint/2010/main" val="337005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2F06-7A36-56F4-820F-F925E284D1F5}"/>
              </a:ext>
            </a:extLst>
          </p:cNvPr>
          <p:cNvSpPr>
            <a:spLocks noGrp="1"/>
          </p:cNvSpPr>
          <p:nvPr>
            <p:ph type="title"/>
          </p:nvPr>
        </p:nvSpPr>
        <p:spPr/>
        <p:txBody>
          <a:bodyPr/>
          <a:lstStyle/>
          <a:p>
            <a:r xmlns:a="http://schemas.openxmlformats.org/drawingml/2006/main">
              <a:rPr lang="uk" dirty="0"/>
              <a:t>Електронний податок</a:t>
            </a:r>
          </a:p>
        </p:txBody>
      </p:sp>
      <p:sp>
        <p:nvSpPr>
          <p:cNvPr id="3" name="Content Placeholder 2">
            <a:extLst>
              <a:ext uri="{FF2B5EF4-FFF2-40B4-BE49-F238E27FC236}">
                <a16:creationId xmlns:a16="http://schemas.microsoft.com/office/drawing/2014/main" id="{318D7859-A7CD-50C1-53EC-5C1581E90E7D}"/>
              </a:ext>
            </a:extLst>
          </p:cNvPr>
          <p:cNvSpPr>
            <a:spLocks noGrp="1"/>
          </p:cNvSpPr>
          <p:nvPr>
            <p:ph idx="1"/>
          </p:nvPr>
        </p:nvSpPr>
        <p:spPr/>
        <p:txBody>
          <a:bodyPr/>
          <a:lstStyle/>
          <a:p>
            <a:r xmlns:a="http://schemas.openxmlformats.org/drawingml/2006/main">
              <a:rPr lang="uk" dirty="0"/>
              <a:t>Ви можете отримати доступ до служби e-Tax, увійшовши у свій обліковий запис EMTA. Натисніть </a:t>
            </a:r>
            <a:r xmlns:a="http://schemas.openxmlformats.org/drawingml/2006/main" xmlns:r="http://schemas.openxmlformats.org/officeDocument/2006/relationships">
              <a:rPr lang="uk" dirty="0">
                <a:hlinkClick r:id="rId2"/>
              </a:rPr>
              <a:t>тут </a:t>
            </a:r>
            <a:r xmlns:a="http://schemas.openxmlformats.org/drawingml/2006/main">
              <a:rPr lang="uk" dirty="0"/>
              <a:t>.</a:t>
            </a:r>
            <a:endParaRPr xmlns:a="http://schemas.openxmlformats.org/drawingml/2006/main" lang="en-GB" dirty="0"/>
          </a:p>
          <a:p>
            <a:endParaRPr lang="en-GB" dirty="0"/>
          </a:p>
        </p:txBody>
      </p:sp>
      <p:pic>
        <p:nvPicPr>
          <p:cNvPr id="4" name="Picture 3">
            <a:extLst>
              <a:ext uri="{FF2B5EF4-FFF2-40B4-BE49-F238E27FC236}">
                <a16:creationId xmlns:a16="http://schemas.microsoft.com/office/drawing/2014/main" id="{4DAE5AFD-34E1-16D3-1FE6-7ACDB6468C6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l="29412" r="34804" b="11362"/>
          <a:stretch/>
        </p:blipFill>
        <p:spPr>
          <a:xfrm>
            <a:off x="4922016" y="2805122"/>
            <a:ext cx="2347968" cy="3043673"/>
          </a:xfrm>
          <a:prstGeom prst="rect">
            <a:avLst/>
          </a:prstGeom>
          <a:ln>
            <a:noFill/>
          </a:ln>
          <a:effectLst>
            <a:softEdge rad="112500"/>
          </a:effectLst>
        </p:spPr>
      </p:pic>
    </p:spTree>
    <p:extLst>
      <p:ext uri="{BB962C8B-B14F-4D97-AF65-F5344CB8AC3E}">
        <p14:creationId xmlns:p14="http://schemas.microsoft.com/office/powerpoint/2010/main" val="271247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BAAA-C615-42C8-7995-DBE3320ABFEE}"/>
              </a:ext>
            </a:extLst>
          </p:cNvPr>
          <p:cNvSpPr>
            <a:spLocks noGrp="1"/>
          </p:cNvSpPr>
          <p:nvPr>
            <p:ph type="title"/>
          </p:nvPr>
        </p:nvSpPr>
        <p:spPr/>
        <p:txBody>
          <a:bodyPr/>
          <a:lstStyle/>
          <a:p>
            <a:r xmlns:a="http://schemas.openxmlformats.org/drawingml/2006/main">
              <a:rPr lang="uk" dirty="0"/>
              <a:t>Розуміння оподатковуваних платежів</a:t>
            </a:r>
          </a:p>
        </p:txBody>
      </p:sp>
      <p:sp>
        <p:nvSpPr>
          <p:cNvPr id="3" name="Content Placeholder 2">
            <a:extLst>
              <a:ext uri="{FF2B5EF4-FFF2-40B4-BE49-F238E27FC236}">
                <a16:creationId xmlns:a16="http://schemas.microsoft.com/office/drawing/2014/main" id="{7961B79A-6C67-D093-1CAD-2F6AD8A10A41}"/>
              </a:ext>
            </a:extLst>
          </p:cNvPr>
          <p:cNvSpPr>
            <a:spLocks noGrp="1"/>
          </p:cNvSpPr>
          <p:nvPr>
            <p:ph idx="1"/>
          </p:nvPr>
        </p:nvSpPr>
        <p:spPr>
          <a:xfrm>
            <a:off x="838200" y="1825625"/>
            <a:ext cx="7427259" cy="4351338"/>
          </a:xfrm>
        </p:spPr>
        <p:txBody>
          <a:bodyPr>
            <a:normAutofit/>
          </a:bodyPr>
          <a:lstStyle/>
          <a:p>
            <a:r xmlns:a="http://schemas.openxmlformats.org/drawingml/2006/main">
              <a:rPr lang="uk" dirty="0"/>
              <a:t>В Естонії витрати, понесені для комерційних цілей, оцінюються щомісяця, на відміну від традиційних систем, де відрахування здійснюються щорічно. Звичайні операційні витрати (наприклад, оренда, комунальні послуги) зазвичай не підлягають ретельному контролю.</a:t>
            </a:r>
          </a:p>
          <a:p>
            <a:r xmlns:a="http://schemas.openxmlformats.org/drawingml/2006/main">
              <a:rPr lang="uk" dirty="0"/>
              <a:t>Однак витрати, не пов’язані з комерційною діяльністю, підлягають оподаткуванню податком на прибуток підприємств (CIT) і мають бути звітовані відповідно.</a:t>
            </a:r>
          </a:p>
          <a:p>
            <a:endParaRPr lang="en-GB" dirty="0"/>
          </a:p>
        </p:txBody>
      </p:sp>
      <p:pic>
        <p:nvPicPr>
          <p:cNvPr id="4" name="Picture 3">
            <a:extLst>
              <a:ext uri="{FF2B5EF4-FFF2-40B4-BE49-F238E27FC236}">
                <a16:creationId xmlns:a16="http://schemas.microsoft.com/office/drawing/2014/main" id="{54AEFCE5-06F3-7C24-8674-82F4EF4A0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657" y="2355374"/>
            <a:ext cx="2743200" cy="3291840"/>
          </a:xfrm>
          <a:prstGeom prst="rect">
            <a:avLst/>
          </a:prstGeom>
          <a:ln>
            <a:noFill/>
          </a:ln>
          <a:effectLst>
            <a:softEdge rad="112500"/>
          </a:effectLst>
        </p:spPr>
      </p:pic>
    </p:spTree>
    <p:extLst>
      <p:ext uri="{BB962C8B-B14F-4D97-AF65-F5344CB8AC3E}">
        <p14:creationId xmlns:p14="http://schemas.microsoft.com/office/powerpoint/2010/main" val="252783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C3A7-60F5-A723-B80E-839F3BCA20D2}"/>
              </a:ext>
            </a:extLst>
          </p:cNvPr>
          <p:cNvSpPr>
            <a:spLocks noGrp="1"/>
          </p:cNvSpPr>
          <p:nvPr>
            <p:ph type="title"/>
          </p:nvPr>
        </p:nvSpPr>
        <p:spPr/>
        <p:txBody>
          <a:bodyPr/>
          <a:lstStyle/>
          <a:p>
            <a:r xmlns:a="http://schemas.openxmlformats.org/drawingml/2006/main">
              <a:rPr lang="uk" dirty="0"/>
              <a:t>Розрахунок оподатковуваних платежів</a:t>
            </a:r>
          </a:p>
        </p:txBody>
      </p:sp>
      <p:sp>
        <p:nvSpPr>
          <p:cNvPr id="3" name="Content Placeholder 2">
            <a:extLst>
              <a:ext uri="{FF2B5EF4-FFF2-40B4-BE49-F238E27FC236}">
                <a16:creationId xmlns:a16="http://schemas.microsoft.com/office/drawing/2014/main" id="{551B73DC-93E3-9145-67D5-D9DB9954F5B5}"/>
              </a:ext>
            </a:extLst>
          </p:cNvPr>
          <p:cNvSpPr>
            <a:spLocks noGrp="1"/>
          </p:cNvSpPr>
          <p:nvPr>
            <p:ph idx="1"/>
          </p:nvPr>
        </p:nvSpPr>
        <p:spPr>
          <a:xfrm>
            <a:off x="5047128" y="1825625"/>
            <a:ext cx="6306671" cy="4351338"/>
          </a:xfrm>
        </p:spPr>
        <p:txBody>
          <a:bodyPr>
            <a:normAutofit/>
          </a:bodyPr>
          <a:lstStyle/>
          <a:p>
            <a:r xmlns:a="http://schemas.openxmlformats.org/drawingml/2006/main">
              <a:rPr lang="uk" dirty="0"/>
              <a:t>Оцінюючи, чи підлягають витрати оподаткуванню, запитайте:</a:t>
            </a:r>
          </a:p>
          <a:p>
            <a:pPr xmlns:a="http://schemas.openxmlformats.org/drawingml/2006/main">
              <a:buFont typeface="Arial" panose="020B0604020202020204" pitchFamily="34" charset="0"/>
              <a:buChar char="•"/>
            </a:pPr>
            <a:r xmlns:a="http://schemas.openxmlformats.org/drawingml/2006/main">
              <a:rPr lang="uk" b="1" dirty="0"/>
              <a:t>Ці витрати підтримують чи розвивають мій бізнес? </a:t>
            </a:r>
            <a:br xmlns:a="http://schemas.openxmlformats.org/drawingml/2006/main">
              <a:rPr lang="en-GB" dirty="0"/>
            </a:br>
            <a:r xmlns:a="http://schemas.openxmlformats.org/drawingml/2006/main">
              <a:rPr lang="uk" dirty="0"/>
              <a:t>Якщо витрати не є суттєвими для вашого бізнесу, це може викликати CIT.</a:t>
            </a:r>
          </a:p>
          <a:p>
            <a:r xmlns:a="http://schemas.openxmlformats.org/drawingml/2006/main">
              <a:rPr lang="uk" dirty="0"/>
              <a:t>Пам’ятайте про конкретні правила щодо об’єктів оподаткування, таких як подарунки, пожертви та додаткові пільги.</a:t>
            </a:r>
          </a:p>
          <a:p>
            <a:endParaRPr lang="en-GB" dirty="0"/>
          </a:p>
        </p:txBody>
      </p:sp>
      <p:pic>
        <p:nvPicPr>
          <p:cNvPr id="4" name="Picture 3">
            <a:extLst>
              <a:ext uri="{FF2B5EF4-FFF2-40B4-BE49-F238E27FC236}">
                <a16:creationId xmlns:a16="http://schemas.microsoft.com/office/drawing/2014/main" id="{0BE534DD-C05B-3CF5-E516-80BA4122A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7" y="2917125"/>
            <a:ext cx="4625788" cy="2168338"/>
          </a:xfrm>
          <a:prstGeom prst="rect">
            <a:avLst/>
          </a:prstGeom>
          <a:ln>
            <a:noFill/>
          </a:ln>
          <a:effectLst>
            <a:softEdge rad="112500"/>
          </a:effectLst>
        </p:spPr>
      </p:pic>
    </p:spTree>
    <p:extLst>
      <p:ext uri="{BB962C8B-B14F-4D97-AF65-F5344CB8AC3E}">
        <p14:creationId xmlns:p14="http://schemas.microsoft.com/office/powerpoint/2010/main" val="422340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334E-7659-70C9-9B55-DCCCB304CA13}"/>
              </a:ext>
            </a:extLst>
          </p:cNvPr>
          <p:cNvSpPr>
            <a:spLocks noGrp="1"/>
          </p:cNvSpPr>
          <p:nvPr>
            <p:ph type="title"/>
          </p:nvPr>
        </p:nvSpPr>
        <p:spPr/>
        <p:txBody>
          <a:bodyPr/>
          <a:lstStyle/>
          <a:p>
            <a:r xmlns:a="http://schemas.openxmlformats.org/drawingml/2006/main">
              <a:rPr lang="uk" dirty="0"/>
              <a:t>Подарунки та пожертви</a:t>
            </a:r>
          </a:p>
        </p:txBody>
      </p:sp>
      <p:sp>
        <p:nvSpPr>
          <p:cNvPr id="3" name="Content Placeholder 2">
            <a:extLst>
              <a:ext uri="{FF2B5EF4-FFF2-40B4-BE49-F238E27FC236}">
                <a16:creationId xmlns:a16="http://schemas.microsoft.com/office/drawing/2014/main" id="{D8470C5C-871A-10A4-4E0B-B5267BF915D1}"/>
              </a:ext>
            </a:extLst>
          </p:cNvPr>
          <p:cNvSpPr>
            <a:spLocks noGrp="1"/>
          </p:cNvSpPr>
          <p:nvPr>
            <p:ph idx="1"/>
          </p:nvPr>
        </p:nvSpPr>
        <p:spPr>
          <a:xfrm>
            <a:off x="838200" y="1825625"/>
            <a:ext cx="7525871" cy="4351338"/>
          </a:xfrm>
        </p:spPr>
        <p:txBody>
          <a:bodyPr>
            <a:normAutofit fontScale="92500"/>
          </a:bodyPr>
          <a:lstStyle/>
          <a:p>
            <a:r xmlns:a="http://schemas.openxmlformats.org/drawingml/2006/main">
              <a:rPr lang="uk" dirty="0"/>
              <a:t>Предмети невеликої вартості, такі як рекламні подарунки (до 10 євро), як правило, звільняються від податку на прибуток. Для пожертвувань можна застосувати статус звільнення від оподаткування, якщо вони надані схваленим неприбутковим організаціям. Річний ліміт для звільнених від оподаткування пожертвувань:</a:t>
            </a:r>
          </a:p>
          <a:p>
            <a:pPr xmlns:a="http://schemas.openxmlformats.org/drawingml/2006/main">
              <a:buFont typeface="+mj-lt"/>
              <a:buAutoNum type="arabicPeriod"/>
            </a:pPr>
            <a:r xmlns:a="http://schemas.openxmlformats.org/drawingml/2006/main">
              <a:rPr lang="uk" b="1" dirty="0"/>
              <a:t>3% від витрат на заробітну плату </a:t>
            </a:r>
            <a:r xmlns:a="http://schemas.openxmlformats.org/drawingml/2006/main">
              <a:rPr lang="uk" dirty="0"/>
              <a:t>або</a:t>
            </a:r>
          </a:p>
          <a:p>
            <a:pPr xmlns:a="http://schemas.openxmlformats.org/drawingml/2006/main">
              <a:buFont typeface="+mj-lt"/>
              <a:buAutoNum type="arabicPeriod"/>
            </a:pPr>
            <a:r xmlns:a="http://schemas.openxmlformats.org/drawingml/2006/main">
              <a:rPr lang="uk" b="1" dirty="0"/>
              <a:t>10% прибутку минулого року</a:t>
            </a:r>
            <a:endParaRPr xmlns:a="http://schemas.openxmlformats.org/drawingml/2006/main" lang="en-GB" dirty="0"/>
          </a:p>
          <a:p>
            <a:r xmlns:a="http://schemas.openxmlformats.org/drawingml/2006/main">
              <a:rPr lang="uk" dirty="0"/>
              <a:t>Задекларуйте як оподатковувані, так і неоподатковувані подарунки чи пожертви в </a:t>
            </a:r>
            <a:r xmlns:a="http://schemas.openxmlformats.org/drawingml/2006/main">
              <a:rPr lang="uk" b="1" dirty="0"/>
              <a:t>додатку 5 </a:t>
            </a:r>
            <a:r xmlns:a="http://schemas.openxmlformats.org/drawingml/2006/main">
              <a:rPr lang="uk" dirty="0"/>
              <a:t>до податкової декларації </a:t>
            </a:r>
            <a:r xmlns:a="http://schemas.openxmlformats.org/drawingml/2006/main">
              <a:rPr lang="uk" b="1" dirty="0" err="1"/>
              <a:t>.</a:t>
            </a:r>
          </a:p>
          <a:p>
            <a:pPr xmlns:a="http://schemas.openxmlformats.org/drawingml/2006/main" marL="0" indent="0" algn="just">
              <a:lnSpc>
                <a:spcPct val="120000"/>
              </a:lnSpc>
              <a:buNone/>
            </a:pPr>
            <a:r xmlns:a="http://schemas.openxmlformats.org/drawingml/2006/main">
              <a:rPr lang="uk" dirty="0"/>
              <a:t> </a:t>
            </a:r>
            <a:r xmlns:a="http://schemas.openxmlformats.org/drawingml/2006/main" xmlns:r="http://schemas.openxmlformats.org/officeDocument/2006/relationships">
              <a:rPr lang="uk" dirty="0">
                <a:hlinkClick r:id="rId2"/>
              </a:rPr>
              <a:t>Запити публічних даних </a:t>
            </a:r>
            <a:r xmlns:a="http://schemas.openxmlformats.org/drawingml/2006/main">
              <a:rPr lang="uk" dirty="0"/>
              <a:t>.</a:t>
            </a:r>
          </a:p>
          <a:p>
            <a:endParaRPr lang="en-GB" dirty="0"/>
          </a:p>
        </p:txBody>
      </p:sp>
      <p:pic>
        <p:nvPicPr>
          <p:cNvPr id="5" name="Picture 4">
            <a:extLst>
              <a:ext uri="{FF2B5EF4-FFF2-40B4-BE49-F238E27FC236}">
                <a16:creationId xmlns:a16="http://schemas.microsoft.com/office/drawing/2014/main" id="{B06EDFC2-D7FC-C890-789A-07D85FE1A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934" y="3047999"/>
            <a:ext cx="3419966" cy="1518771"/>
          </a:xfrm>
          <a:prstGeom prst="rect">
            <a:avLst/>
          </a:prstGeom>
        </p:spPr>
      </p:pic>
    </p:spTree>
    <p:extLst>
      <p:ext uri="{BB962C8B-B14F-4D97-AF65-F5344CB8AC3E}">
        <p14:creationId xmlns:p14="http://schemas.microsoft.com/office/powerpoint/2010/main" val="165530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6EDF-6C95-A722-E62D-8492EADEB438}"/>
              </a:ext>
            </a:extLst>
          </p:cNvPr>
          <p:cNvSpPr>
            <a:spLocks noGrp="1"/>
          </p:cNvSpPr>
          <p:nvPr>
            <p:ph type="title"/>
          </p:nvPr>
        </p:nvSpPr>
        <p:spPr/>
        <p:txBody>
          <a:bodyPr/>
          <a:lstStyle/>
          <a:p>
            <a:r xmlns:a="http://schemas.openxmlformats.org/drawingml/2006/main">
              <a:rPr lang="uk" dirty="0"/>
              <a:t>Результати навчання</a:t>
            </a:r>
            <a:endParaRPr xmlns:a="http://schemas.openxmlformats.org/drawingml/2006/main" lang="en-GB" dirty="0"/>
          </a:p>
        </p:txBody>
      </p:sp>
      <p:sp>
        <p:nvSpPr>
          <p:cNvPr id="3" name="Content Placeholder 2">
            <a:extLst>
              <a:ext uri="{FF2B5EF4-FFF2-40B4-BE49-F238E27FC236}">
                <a16:creationId xmlns:a16="http://schemas.microsoft.com/office/drawing/2014/main" id="{7CE94160-C058-6717-2327-7821418A6C4E}"/>
              </a:ext>
            </a:extLst>
          </p:cNvPr>
          <p:cNvSpPr>
            <a:spLocks noGrp="1"/>
          </p:cNvSpPr>
          <p:nvPr>
            <p:ph idx="1"/>
          </p:nvPr>
        </p:nvSpPr>
        <p:spPr/>
        <p:txBody>
          <a:bodyPr/>
          <a:lstStyle/>
          <a:p>
            <a:r xmlns:a="http://schemas.openxmlformats.org/drawingml/2006/main">
              <a:rPr lang="uk" dirty="0"/>
              <a:t>Розуміння електронних послуг Естонії та способів доступу до них</a:t>
            </a:r>
          </a:p>
          <a:p>
            <a:r xmlns:a="http://schemas.openxmlformats.org/drawingml/2006/main">
              <a:rPr lang="uk" dirty="0"/>
              <a:t>Етапи реєстрації бізнесу та статусу самозайнятого</a:t>
            </a:r>
          </a:p>
          <a:p>
            <a:r xmlns:a="http://schemas.openxmlformats.org/drawingml/2006/main">
              <a:rPr lang="uk" dirty="0"/>
              <a:t>Вимоги та порядок реєстрації платником ПДВ</a:t>
            </a:r>
          </a:p>
          <a:p>
            <a:r xmlns:a="http://schemas.openxmlformats.org/drawingml/2006/main">
              <a:rPr lang="uk" dirty="0"/>
              <a:t>Огляд системи e-Tax</a:t>
            </a:r>
          </a:p>
          <a:p>
            <a:r xmlns:a="http://schemas.openxmlformats.org/drawingml/2006/main">
              <a:rPr lang="uk" dirty="0"/>
              <a:t>Основні міркування щодо оподатковуваних платежів</a:t>
            </a:r>
          </a:p>
        </p:txBody>
      </p:sp>
    </p:spTree>
    <p:extLst>
      <p:ext uri="{BB962C8B-B14F-4D97-AF65-F5344CB8AC3E}">
        <p14:creationId xmlns:p14="http://schemas.microsoft.com/office/powerpoint/2010/main" val="387606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9D96-1E39-9008-BB75-D64F4AE8A9B9}"/>
              </a:ext>
            </a:extLst>
          </p:cNvPr>
          <p:cNvSpPr>
            <a:spLocks noGrp="1"/>
          </p:cNvSpPr>
          <p:nvPr>
            <p:ph type="title"/>
          </p:nvPr>
        </p:nvSpPr>
        <p:spPr/>
        <p:txBody>
          <a:bodyPr/>
          <a:lstStyle/>
          <a:p>
            <a:r xmlns:a="http://schemas.openxmlformats.org/drawingml/2006/main">
              <a:rPr lang="uk"/>
              <a:t>Подарунки та пожертви</a:t>
            </a:r>
            <a:endParaRPr xmlns:a="http://schemas.openxmlformats.org/drawingml/2006/main" lang="en-GB" dirty="0"/>
          </a:p>
        </p:txBody>
      </p:sp>
      <p:sp>
        <p:nvSpPr>
          <p:cNvPr id="3" name="Content Placeholder 2">
            <a:extLst>
              <a:ext uri="{FF2B5EF4-FFF2-40B4-BE49-F238E27FC236}">
                <a16:creationId xmlns:a16="http://schemas.microsoft.com/office/drawing/2014/main" id="{13388847-865B-0906-3D76-88CD8585D9E8}"/>
              </a:ext>
            </a:extLst>
          </p:cNvPr>
          <p:cNvSpPr>
            <a:spLocks noGrp="1"/>
          </p:cNvSpPr>
          <p:nvPr>
            <p:ph idx="1"/>
          </p:nvPr>
        </p:nvSpPr>
        <p:spPr>
          <a:xfrm>
            <a:off x="4764742" y="1807695"/>
            <a:ext cx="6749716" cy="4351338"/>
          </a:xfrm>
        </p:spPr>
        <p:txBody>
          <a:bodyPr>
            <a:normAutofit fontScale="70000" lnSpcReduction="20000"/>
          </a:bodyPr>
          <a:lstStyle/>
          <a:p>
            <a:pPr xmlns:a="http://schemas.openxmlformats.org/drawingml/2006/main" algn="just"/>
            <a:r xmlns:a="http://schemas.openxmlformats.org/drawingml/2006/main">
              <a:rPr lang="uk" dirty="0"/>
              <a:t>Щоб дізнатися, скільки звільнених від оподаткування пожертвувань компанія може зробити, можна порівняти два альтернативні розрахунки: </a:t>
            </a:r>
            <a:br xmlns:a="http://schemas.openxmlformats.org/drawingml/2006/main">
              <a:rPr lang="en-US" dirty="0"/>
            </a:br>
            <a:r xmlns:a="http://schemas.openxmlformats.org/drawingml/2006/main">
              <a:rPr lang="uk" dirty="0"/>
              <a:t>1) компанія може вибрати або застосувати 3% виплат, що підлягають оподаткуванню соціальним податком, з початку календарного року (персоналізовані виплати, такі як заробітна плата). ); або </a:t>
            </a:r>
            <a:br xmlns:a="http://schemas.openxmlformats.org/drawingml/2006/main">
              <a:rPr lang="en-US" dirty="0"/>
            </a:br>
            <a:r xmlns:a="http://schemas.openxmlformats.org/drawingml/2006/main">
              <a:rPr lang="uk" dirty="0"/>
              <a:t>2) 10% від бухгалтерського прибутку за попередній фінансовий рік</a:t>
            </a:r>
          </a:p>
          <a:p>
            <a:pPr xmlns:a="http://schemas.openxmlformats.org/drawingml/2006/main" algn="just"/>
            <a:r xmlns:a="http://schemas.openxmlformats.org/drawingml/2006/main">
              <a:rPr lang="uk" dirty="0"/>
              <a:t>Щоб мати можливість вибрати більш вигідний поріг, обов’язково внесіть у податкову декларацію прибуток за минулий рік.</a:t>
            </a:r>
          </a:p>
          <a:p>
            <a:pPr xmlns:a="http://schemas.openxmlformats.org/drawingml/2006/main" algn="just"/>
            <a:r xmlns:a="http://schemas.openxmlformats.org/drawingml/2006/main">
              <a:rPr lang="uk" dirty="0"/>
              <a:t>Усі пожертви як нижче, так і понад відповідного порогу слід задекларувати в податковій декларації </a:t>
            </a:r>
            <a:r xmlns:a="http://schemas.openxmlformats.org/drawingml/2006/main">
              <a:rPr lang="uk" dirty="0" err="1"/>
              <a:t>TSD </a:t>
            </a:r>
            <a:r xmlns:a="http://schemas.openxmlformats.org/drawingml/2006/main">
              <a:rPr lang="uk" dirty="0"/>
              <a:t>Додаток 5. Подарунки працівникам і членам правління оподатковуються як додаткові виплати.</a:t>
            </a:r>
          </a:p>
          <a:p>
            <a:pPr xmlns:a="http://schemas.openxmlformats.org/drawingml/2006/main" algn="just"/>
            <a:r xmlns:a="http://schemas.openxmlformats.org/drawingml/2006/main">
              <a:rPr lang="uk" dirty="0"/>
              <a:t>Детальніше про сплату податку можна дізнатися </a:t>
            </a:r>
            <a:r xmlns:a="http://schemas.openxmlformats.org/drawingml/2006/main" xmlns:r="http://schemas.openxmlformats.org/officeDocument/2006/relationships">
              <a:rPr lang="uk" dirty="0">
                <a:hlinkClick r:id="rId2"/>
              </a:rPr>
              <a:t>тут </a:t>
            </a:r>
            <a:r xmlns:a="http://schemas.openxmlformats.org/drawingml/2006/main">
              <a:rPr lang="uk" dirty="0"/>
              <a:t>.</a:t>
            </a:r>
          </a:p>
          <a:p>
            <a:endParaRPr lang="en-GB" dirty="0"/>
          </a:p>
        </p:txBody>
      </p:sp>
      <p:pic>
        <p:nvPicPr>
          <p:cNvPr id="4" name="Picture 3">
            <a:extLst>
              <a:ext uri="{FF2B5EF4-FFF2-40B4-BE49-F238E27FC236}">
                <a16:creationId xmlns:a16="http://schemas.microsoft.com/office/drawing/2014/main" id="{6DC947F4-4AB4-6B1F-45A1-A1B1A403E74E}"/>
              </a:ext>
            </a:extLst>
          </p:cNvPr>
          <p:cNvPicPr>
            <a:picLocks noChangeAspect="1"/>
          </p:cNvPicPr>
          <p:nvPr/>
        </p:nvPicPr>
        <p:blipFill rotWithShape="1">
          <a:blip r:embed="rId3"/>
          <a:srcRect l="1512" r="30493"/>
          <a:stretch/>
        </p:blipFill>
        <p:spPr>
          <a:xfrm>
            <a:off x="273424" y="2612230"/>
            <a:ext cx="4365812" cy="2243137"/>
          </a:xfrm>
          <a:prstGeom prst="rect">
            <a:avLst/>
          </a:prstGeom>
        </p:spPr>
      </p:pic>
    </p:spTree>
    <p:extLst>
      <p:ext uri="{BB962C8B-B14F-4D97-AF65-F5344CB8AC3E}">
        <p14:creationId xmlns:p14="http://schemas.microsoft.com/office/powerpoint/2010/main" val="17352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23A6-CEB3-A507-9292-D0B0AE637929}"/>
              </a:ext>
            </a:extLst>
          </p:cNvPr>
          <p:cNvSpPr>
            <a:spLocks noGrp="1"/>
          </p:cNvSpPr>
          <p:nvPr>
            <p:ph type="title"/>
          </p:nvPr>
        </p:nvSpPr>
        <p:spPr/>
        <p:txBody>
          <a:bodyPr/>
          <a:lstStyle/>
          <a:p>
            <a:r xmlns:a="http://schemas.openxmlformats.org/drawingml/2006/main">
              <a:rPr lang="uk" dirty="0"/>
              <a:t>Дійсна діяльність</a:t>
            </a:r>
          </a:p>
        </p:txBody>
      </p:sp>
      <p:sp>
        <p:nvSpPr>
          <p:cNvPr id="3" name="Content Placeholder 2">
            <a:extLst>
              <a:ext uri="{FF2B5EF4-FFF2-40B4-BE49-F238E27FC236}">
                <a16:creationId xmlns:a16="http://schemas.microsoft.com/office/drawing/2014/main" id="{82D7DAA1-0963-0579-8183-69B1568649A6}"/>
              </a:ext>
            </a:extLst>
          </p:cNvPr>
          <p:cNvSpPr>
            <a:spLocks noGrp="1"/>
          </p:cNvSpPr>
          <p:nvPr>
            <p:ph idx="1"/>
          </p:nvPr>
        </p:nvSpPr>
        <p:spPr/>
        <p:txBody>
          <a:bodyPr/>
          <a:lstStyle/>
          <a:p>
            <a:pPr xmlns:a="http://schemas.openxmlformats.org/drawingml/2006/main" algn="just"/>
            <a:r xmlns:a="http://schemas.openxmlformats.org/drawingml/2006/main">
              <a:rPr lang="uk" dirty="0"/>
              <a:t>Вивчіть онлайн-портали та послуги Естонії за наданими посиланнями. Ознайомтеся з цифровою інфраструктурою, яка підтримуватиме ваш бізнес.</a:t>
            </a:r>
          </a:p>
        </p:txBody>
      </p:sp>
    </p:spTree>
    <p:extLst>
      <p:ext uri="{BB962C8B-B14F-4D97-AF65-F5344CB8AC3E}">
        <p14:creationId xmlns:p14="http://schemas.microsoft.com/office/powerpoint/2010/main" val="351880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6D898-B227-CEBD-ED98-0A8B4843BA83}"/>
              </a:ext>
            </a:extLst>
          </p:cNvPr>
          <p:cNvSpPr>
            <a:spLocks noGrp="1"/>
          </p:cNvSpPr>
          <p:nvPr>
            <p:ph type="title"/>
          </p:nvPr>
        </p:nvSpPr>
        <p:spPr/>
        <p:txBody>
          <a:bodyPr/>
          <a:lstStyle/>
          <a:p>
            <a:r xmlns:a="http://schemas.openxmlformats.org/drawingml/2006/main">
              <a:rPr lang="uk" dirty="0"/>
              <a:t>Слідкуйте за процесами…</a:t>
            </a:r>
          </a:p>
        </p:txBody>
      </p:sp>
      <p:sp>
        <p:nvSpPr>
          <p:cNvPr id="5" name="Text Placeholder 4">
            <a:extLst>
              <a:ext uri="{FF2B5EF4-FFF2-40B4-BE49-F238E27FC236}">
                <a16:creationId xmlns:a16="http://schemas.microsoft.com/office/drawing/2014/main" id="{66AE221C-A2F1-CCE2-99F6-7253396F3A8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3596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D371-2264-7D2B-10FB-E5CB4B8562DF}"/>
              </a:ext>
            </a:extLst>
          </p:cNvPr>
          <p:cNvSpPr>
            <a:spLocks noGrp="1"/>
          </p:cNvSpPr>
          <p:nvPr>
            <p:ph type="title"/>
          </p:nvPr>
        </p:nvSpPr>
        <p:spPr/>
        <p:txBody>
          <a:bodyPr/>
          <a:lstStyle/>
          <a:p>
            <a:r xmlns:a="http://schemas.openxmlformats.org/drawingml/2006/main">
              <a:rPr lang="uk" dirty="0"/>
              <a:t>Електронні послуги в Естонії</a:t>
            </a:r>
          </a:p>
        </p:txBody>
      </p:sp>
      <p:sp>
        <p:nvSpPr>
          <p:cNvPr id="3" name="Content Placeholder 2">
            <a:extLst>
              <a:ext uri="{FF2B5EF4-FFF2-40B4-BE49-F238E27FC236}">
                <a16:creationId xmlns:a16="http://schemas.microsoft.com/office/drawing/2014/main" id="{F9439E72-ABB5-BD78-72CA-A6C19F01B328}"/>
              </a:ext>
            </a:extLst>
          </p:cNvPr>
          <p:cNvSpPr>
            <a:spLocks noGrp="1"/>
          </p:cNvSpPr>
          <p:nvPr>
            <p:ph idx="1"/>
          </p:nvPr>
        </p:nvSpPr>
        <p:spPr>
          <a:xfrm>
            <a:off x="838200" y="1825625"/>
            <a:ext cx="10515600" cy="4351338"/>
          </a:xfrm>
        </p:spPr>
        <p:txBody>
          <a:bodyPr>
            <a:normAutofit/>
          </a:bodyPr>
          <a:lstStyle/>
          <a:p>
            <a:r xmlns:a="http://schemas.openxmlformats.org/drawingml/2006/main">
              <a:rPr lang="uk" dirty="0"/>
              <a:t>Естонія пропонує одну з найдосконаліших цифрових інфраструктур у світі, де майже всі державні послуги доступні онлайн. Ця система працює 24/7, дозволяючи власникам бізнесу керувати своїми компаніями з будь-якого місця.</a:t>
            </a:r>
          </a:p>
          <a:p>
            <a:pPr xmlns:a="http://schemas.openxmlformats.org/drawingml/2006/main">
              <a:buFont typeface="Arial" panose="020B0604020202020204" pitchFamily="34" charset="0"/>
              <a:buChar char="•"/>
            </a:pPr>
            <a:r xmlns:a="http://schemas.openxmlformats.org/drawingml/2006/main">
              <a:rPr lang="uk" b="1" dirty="0"/>
              <a:t>Доступ до електронних послуг</a:t>
            </a:r>
            <a:r xmlns:a="http://schemas.openxmlformats.org/drawingml/2006/main">
              <a:rPr lang="uk" dirty="0"/>
              <a:t> </a:t>
            </a:r>
            <a:r xmlns:a="http://schemas.openxmlformats.org/drawingml/2006/main" xmlns:r="http://schemas.openxmlformats.org/officeDocument/2006/relationships">
              <a:rPr lang="uk" dirty="0">
                <a:hlinkClick r:id="rId2"/>
              </a:rPr>
              <a:t>тут</a:t>
            </a:r>
            <a:endParaRPr xmlns:a="http://schemas.openxmlformats.org/drawingml/2006/main" lang="en-GB" dirty="0"/>
          </a:p>
          <a:p>
            <a:pPr xmlns:a="http://schemas.openxmlformats.org/drawingml/2006/main">
              <a:buFont typeface="Arial" panose="020B0604020202020204" pitchFamily="34" charset="0"/>
              <a:buChar char="•"/>
            </a:pPr>
            <a:r xmlns:a="http://schemas.openxmlformats.org/drawingml/2006/main">
              <a:rPr lang="uk" dirty="0"/>
              <a:t>Увійшовши в систему, ви побачите інформаційну панель із повним уявленням про вашу податкову, митну інформацію та зобов’язання.</a:t>
            </a:r>
          </a:p>
          <a:p>
            <a:pPr marL="0" indent="0">
              <a:buNone/>
            </a:pPr>
            <a:endParaRPr lang="en-GB" dirty="0"/>
          </a:p>
        </p:txBody>
      </p:sp>
    </p:spTree>
    <p:extLst>
      <p:ext uri="{BB962C8B-B14F-4D97-AF65-F5344CB8AC3E}">
        <p14:creationId xmlns:p14="http://schemas.microsoft.com/office/powerpoint/2010/main" val="363763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8EA6-ED4C-5621-CB9B-00E5D1B8E0FB}"/>
              </a:ext>
            </a:extLst>
          </p:cNvPr>
          <p:cNvSpPr>
            <a:spLocks noGrp="1"/>
          </p:cNvSpPr>
          <p:nvPr>
            <p:ph type="title"/>
          </p:nvPr>
        </p:nvSpPr>
        <p:spPr/>
        <p:txBody>
          <a:bodyPr/>
          <a:lstStyle/>
          <a:p>
            <a:r xmlns:a="http://schemas.openxmlformats.org/drawingml/2006/main">
              <a:rPr lang="uk" dirty="0"/>
              <a:t>Електронні послуги в Естонії</a:t>
            </a:r>
          </a:p>
        </p:txBody>
      </p:sp>
      <p:sp>
        <p:nvSpPr>
          <p:cNvPr id="3" name="Content Placeholder 2">
            <a:extLst>
              <a:ext uri="{FF2B5EF4-FFF2-40B4-BE49-F238E27FC236}">
                <a16:creationId xmlns:a16="http://schemas.microsoft.com/office/drawing/2014/main" id="{5FD3C457-FCD8-AB85-7ABA-A0F827F62F94}"/>
              </a:ext>
            </a:extLst>
          </p:cNvPr>
          <p:cNvSpPr>
            <a:spLocks noGrp="1"/>
          </p:cNvSpPr>
          <p:nvPr>
            <p:ph idx="1"/>
          </p:nvPr>
        </p:nvSpPr>
        <p:spPr>
          <a:xfrm>
            <a:off x="838200" y="1825625"/>
            <a:ext cx="6315635" cy="4351338"/>
          </a:xfrm>
        </p:spPr>
        <p:txBody>
          <a:bodyPr>
            <a:normAutofit fontScale="92500" lnSpcReduction="20000"/>
          </a:bodyPr>
          <a:lstStyle/>
          <a:p>
            <a:pPr xmlns:a="http://schemas.openxmlformats.org/drawingml/2006/main" marL="0" indent="0" algn="just">
              <a:buNone/>
            </a:pPr>
            <a:r xmlns:a="http://schemas.openxmlformats.org/drawingml/2006/main">
              <a:rPr lang="uk" dirty="0">
                <a:solidFill>
                  <a:srgbClr val="0070C0"/>
                </a:solidFill>
              </a:rPr>
              <a:t>Методи автентифікації</a:t>
            </a:r>
          </a:p>
          <a:p>
            <a:r xmlns:a="http://schemas.openxmlformats.org/drawingml/2006/main">
              <a:rPr lang="uk" dirty="0"/>
              <a:t>Для доступу до електронних послуг Естонії доступні кілька варіантів автентифікації:</a:t>
            </a:r>
          </a:p>
          <a:p>
            <a:pPr xmlns:a="http://schemas.openxmlformats.org/drawingml/2006/main">
              <a:buFont typeface="Arial" panose="020B0604020202020204" pitchFamily="34" charset="0"/>
              <a:buChar char="•"/>
            </a:pPr>
            <a:r xmlns:a="http://schemas.openxmlformats.org/drawingml/2006/main">
              <a:rPr lang="uk" b="1" dirty="0"/>
              <a:t>ID-картка </a:t>
            </a:r>
            <a:r xmlns:a="http://schemas.openxmlformats.org/drawingml/2006/main">
              <a:rPr lang="uk" dirty="0"/>
              <a:t>(включає цифрове посвідчення особи, картку електронного резидента та дипломатичну картку)</a:t>
            </a:r>
          </a:p>
          <a:p>
            <a:pPr xmlns:a="http://schemas.openxmlformats.org/drawingml/2006/main">
              <a:buFont typeface="Arial" panose="020B0604020202020204" pitchFamily="34" charset="0"/>
              <a:buChar char="•"/>
            </a:pPr>
            <a:r xmlns:a="http://schemas.openxmlformats.org/drawingml/2006/main">
              <a:rPr lang="uk" b="1" dirty="0"/>
              <a:t>Mobile-ID</a:t>
            </a:r>
            <a:endParaRPr xmlns:a="http://schemas.openxmlformats.org/drawingml/2006/main" lang="en-GB" dirty="0"/>
          </a:p>
          <a:p>
            <a:pPr xmlns:a="http://schemas.openxmlformats.org/drawingml/2006/main">
              <a:buFont typeface="Arial" panose="020B0604020202020204" pitchFamily="34" charset="0"/>
              <a:buChar char="•"/>
            </a:pPr>
            <a:r xmlns:a="http://schemas.openxmlformats.org/drawingml/2006/main">
              <a:rPr lang="uk" b="1" dirty="0"/>
              <a:t>Smart-ID</a:t>
            </a:r>
            <a:endParaRPr xmlns:a="http://schemas.openxmlformats.org/drawingml/2006/main" lang="en-GB" dirty="0"/>
          </a:p>
          <a:p>
            <a:pPr xmlns:a="http://schemas.openxmlformats.org/drawingml/2006/main">
              <a:buFont typeface="Arial" panose="020B0604020202020204" pitchFamily="34" charset="0"/>
              <a:buChar char="•"/>
            </a:pPr>
            <a:r xmlns:a="http://schemas.openxmlformats.org/drawingml/2006/main">
              <a:rPr lang="uk" b="1" dirty="0"/>
              <a:t>Електронне посвідчення особи ЄС </a:t>
            </a:r>
            <a:br xmlns:a="http://schemas.openxmlformats.org/drawingml/2006/main">
              <a:rPr lang="en-GB" dirty="0"/>
            </a:br>
            <a:r xmlns:a="http://schemas.openxmlformats.org/drawingml/2006/main">
              <a:rPr lang="uk" dirty="0"/>
              <a:t>забезпечує безпечні та зручні способи дистанційного доступу до державних послуг.</a:t>
            </a:r>
          </a:p>
          <a:p>
            <a:pPr xmlns:a="http://schemas.openxmlformats.org/drawingml/2006/main" lvl="1" algn="just"/>
            <a:r xmlns:a="http://schemas.openxmlformats.org/drawingml/2006/main">
              <a:rPr lang="uk" dirty="0"/>
              <a:t>                                                                  </a:t>
            </a:r>
          </a:p>
          <a:p>
            <a:endParaRPr lang="en-GB" dirty="0"/>
          </a:p>
        </p:txBody>
      </p:sp>
      <p:pic>
        <p:nvPicPr>
          <p:cNvPr id="4" name="Picture 3">
            <a:extLst>
              <a:ext uri="{FF2B5EF4-FFF2-40B4-BE49-F238E27FC236}">
                <a16:creationId xmlns:a16="http://schemas.microsoft.com/office/drawing/2014/main" id="{3B9685AC-9692-C5EA-94F3-22A98E8D14D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1821" r="9873"/>
          <a:stretch/>
        </p:blipFill>
        <p:spPr>
          <a:xfrm>
            <a:off x="7702289" y="2447365"/>
            <a:ext cx="4014582" cy="2867493"/>
          </a:xfrm>
          <a:prstGeom prst="rect">
            <a:avLst/>
          </a:prstGeom>
          <a:ln>
            <a:noFill/>
          </a:ln>
          <a:effectLst>
            <a:softEdge rad="112500"/>
          </a:effectLst>
        </p:spPr>
      </p:pic>
    </p:spTree>
    <p:extLst>
      <p:ext uri="{BB962C8B-B14F-4D97-AF65-F5344CB8AC3E}">
        <p14:creationId xmlns:p14="http://schemas.microsoft.com/office/powerpoint/2010/main" val="112782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382E-0491-30EA-E9D4-3F8F8D12D98D}"/>
              </a:ext>
            </a:extLst>
          </p:cNvPr>
          <p:cNvSpPr>
            <a:spLocks noGrp="1"/>
          </p:cNvSpPr>
          <p:nvPr>
            <p:ph type="title"/>
          </p:nvPr>
        </p:nvSpPr>
        <p:spPr/>
        <p:txBody>
          <a:bodyPr/>
          <a:lstStyle/>
          <a:p>
            <a:r xmlns:a="http://schemas.openxmlformats.org/drawingml/2006/main">
              <a:rPr lang="uk" dirty="0"/>
              <a:t>Електронні послуги в Естонії</a:t>
            </a:r>
          </a:p>
        </p:txBody>
      </p:sp>
      <p:pic>
        <p:nvPicPr>
          <p:cNvPr id="4" name="Online Media 3" title="E-MTA töölaud">
            <a:hlinkClick r:id="" action="ppaction://media"/>
            <a:extLst>
              <a:ext uri="{FF2B5EF4-FFF2-40B4-BE49-F238E27FC236}">
                <a16:creationId xmlns:a16="http://schemas.microsoft.com/office/drawing/2014/main" id="{7BB24A24-8B3C-FD5B-9899-4F9448E5ED25}"/>
              </a:ext>
            </a:extLst>
          </p:cNvPr>
          <p:cNvPicPr>
            <a:picLocks noGrp="1" noRot="1" noChangeAspect="1"/>
          </p:cNvPicPr>
          <p:nvPr>
            <p:ph idx="1"/>
            <a:videoFile r:link="rId1"/>
          </p:nvPr>
        </p:nvPicPr>
        <p:blipFill>
          <a:blip r:embed="rId3"/>
          <a:stretch>
            <a:fillRect/>
          </a:stretch>
        </p:blipFill>
        <p:spPr>
          <a:xfrm>
            <a:off x="517066" y="1586752"/>
            <a:ext cx="11157867" cy="4572281"/>
          </a:xfrm>
          <a:prstGeom prst="rect">
            <a:avLst/>
          </a:prstGeom>
        </p:spPr>
      </p:pic>
      <p:sp>
        <p:nvSpPr>
          <p:cNvPr id="5" name="Action Button: Video 4">
            <a:hlinkClick r:id="rId4" highlightClick="1"/>
            <a:extLst>
              <a:ext uri="{FF2B5EF4-FFF2-40B4-BE49-F238E27FC236}">
                <a16:creationId xmlns:a16="http://schemas.microsoft.com/office/drawing/2014/main" id="{23644FBA-A3F2-4829-5A62-BCB9BCA57C26}"/>
              </a:ext>
            </a:extLst>
          </p:cNvPr>
          <p:cNvSpPr/>
          <p:nvPr/>
        </p:nvSpPr>
        <p:spPr>
          <a:xfrm>
            <a:off x="517066" y="6231414"/>
            <a:ext cx="721895" cy="368968"/>
          </a:xfrm>
          <a:prstGeom prst="actionButtonMovie">
            <a:avLst/>
          </a:prstGeom>
          <a:solidFill>
            <a:srgbClr val="3399FF"/>
          </a:solidFill>
          <a:ln>
            <a:solidFill>
              <a:srgbClr val="F0EA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927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F0A5-812C-1CA0-F20C-A1CCA46CF95D}"/>
              </a:ext>
            </a:extLst>
          </p:cNvPr>
          <p:cNvSpPr>
            <a:spLocks noGrp="1"/>
          </p:cNvSpPr>
          <p:nvPr>
            <p:ph type="title"/>
          </p:nvPr>
        </p:nvSpPr>
        <p:spPr/>
        <p:txBody>
          <a:bodyPr/>
          <a:lstStyle/>
          <a:p>
            <a:r xmlns:a="http://schemas.openxmlformats.org/drawingml/2006/main">
              <a:rPr lang="uk" dirty="0"/>
              <a:t>Електронні послуги в Естонії</a:t>
            </a:r>
          </a:p>
        </p:txBody>
      </p:sp>
      <p:sp>
        <p:nvSpPr>
          <p:cNvPr id="3" name="Content Placeholder 2">
            <a:extLst>
              <a:ext uri="{FF2B5EF4-FFF2-40B4-BE49-F238E27FC236}">
                <a16:creationId xmlns:a16="http://schemas.microsoft.com/office/drawing/2014/main" id="{31C29A07-35BC-1397-AC52-BCF2C657C55D}"/>
              </a:ext>
            </a:extLst>
          </p:cNvPr>
          <p:cNvSpPr>
            <a:spLocks noGrp="1"/>
          </p:cNvSpPr>
          <p:nvPr>
            <p:ph idx="1"/>
          </p:nvPr>
        </p:nvSpPr>
        <p:spPr>
          <a:xfrm>
            <a:off x="4132728" y="1825625"/>
            <a:ext cx="7221071" cy="4351338"/>
          </a:xfrm>
        </p:spPr>
        <p:txBody>
          <a:bodyPr>
            <a:normAutofit/>
          </a:bodyPr>
          <a:lstStyle/>
          <a:p>
            <a:pPr xmlns:a="http://schemas.openxmlformats.org/drawingml/2006/main" marL="0" indent="0">
              <a:buNone/>
            </a:pPr>
            <a:r xmlns:a="http://schemas.openxmlformats.org/drawingml/2006/main">
              <a:rPr lang="uk" dirty="0">
                <a:solidFill>
                  <a:srgbClr val="0070C0"/>
                </a:solidFill>
              </a:rPr>
              <a:t>Обліковий запис користувача E-MTA</a:t>
            </a:r>
          </a:p>
          <a:p>
            <a:r xmlns:a="http://schemas.openxmlformats.org/drawingml/2006/main">
              <a:rPr lang="uk" dirty="0"/>
              <a:t>Кожна особа з естонським ідентифікаційним номером автоматично отримує </a:t>
            </a:r>
            <a:r xmlns:a="http://schemas.openxmlformats.org/drawingml/2006/main">
              <a:rPr lang="uk" b="1" dirty="0"/>
              <a:t>обліковий запис користувача e-MTA </a:t>
            </a:r>
            <a:r xmlns:a="http://schemas.openxmlformats.org/drawingml/2006/main">
              <a:rPr lang="uk" dirty="0"/>
              <a:t>. Нерезиденти, які не мають естонського посвідчення особи, отримають обліковий запис після першого успішного входу.</a:t>
            </a:r>
          </a:p>
          <a:p>
            <a:r xmlns:a="http://schemas.openxmlformats.org/drawingml/2006/main">
              <a:rPr lang="uk" dirty="0"/>
              <a:t>Детальніше про створення облікових записів для нерезидентів дивіться </a:t>
            </a:r>
            <a:r xmlns:a="http://schemas.openxmlformats.org/drawingml/2006/main" xmlns:r="http://schemas.openxmlformats.org/officeDocument/2006/relationships">
              <a:rPr lang="uk" dirty="0">
                <a:hlinkClick r:id="rId2"/>
              </a:rPr>
              <a:t>тут </a:t>
            </a:r>
            <a:r xmlns:a="http://schemas.openxmlformats.org/drawingml/2006/main">
              <a:rPr lang="uk" dirty="0"/>
              <a:t>.</a:t>
            </a:r>
          </a:p>
          <a:p>
            <a:endParaRPr lang="en-GB" dirty="0"/>
          </a:p>
        </p:txBody>
      </p:sp>
      <p:pic>
        <p:nvPicPr>
          <p:cNvPr id="4" name="Picture 3">
            <a:extLst>
              <a:ext uri="{FF2B5EF4-FFF2-40B4-BE49-F238E27FC236}">
                <a16:creationId xmlns:a16="http://schemas.microsoft.com/office/drawing/2014/main" id="{05C2B3C6-E260-C0EE-B582-9B6F73A9B0BE}"/>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8002" y="2657989"/>
            <a:ext cx="4070621" cy="2686610"/>
          </a:xfrm>
          <a:prstGeom prst="rect">
            <a:avLst/>
          </a:prstGeom>
        </p:spPr>
      </p:pic>
    </p:spTree>
    <p:extLst>
      <p:ext uri="{BB962C8B-B14F-4D97-AF65-F5344CB8AC3E}">
        <p14:creationId xmlns:p14="http://schemas.microsoft.com/office/powerpoint/2010/main" val="1002727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6098-D075-C995-A19D-AFC914EBF3D5}"/>
              </a:ext>
            </a:extLst>
          </p:cNvPr>
          <p:cNvSpPr>
            <a:spLocks noGrp="1"/>
          </p:cNvSpPr>
          <p:nvPr>
            <p:ph type="title"/>
          </p:nvPr>
        </p:nvSpPr>
        <p:spPr/>
        <p:txBody>
          <a:bodyPr/>
          <a:lstStyle/>
          <a:p>
            <a:r xmlns:a="http://schemas.openxmlformats.org/drawingml/2006/main">
              <a:rPr lang="uk" dirty="0"/>
              <a:t>Реєстрація бізнесу для самозайнятих осіб</a:t>
            </a:r>
          </a:p>
        </p:txBody>
      </p:sp>
      <p:sp>
        <p:nvSpPr>
          <p:cNvPr id="3" name="Content Placeholder 2">
            <a:extLst>
              <a:ext uri="{FF2B5EF4-FFF2-40B4-BE49-F238E27FC236}">
                <a16:creationId xmlns:a16="http://schemas.microsoft.com/office/drawing/2014/main" id="{810D3978-36EF-8C41-F876-47D7C47A7671}"/>
              </a:ext>
            </a:extLst>
          </p:cNvPr>
          <p:cNvSpPr>
            <a:spLocks noGrp="1"/>
          </p:cNvSpPr>
          <p:nvPr>
            <p:ph idx="1"/>
          </p:nvPr>
        </p:nvSpPr>
        <p:spPr>
          <a:xfrm>
            <a:off x="838200" y="1825625"/>
            <a:ext cx="6817659" cy="4351338"/>
          </a:xfrm>
        </p:spPr>
        <p:txBody>
          <a:bodyPr>
            <a:normAutofit fontScale="85000" lnSpcReduction="20000"/>
          </a:bodyPr>
          <a:lstStyle/>
          <a:p>
            <a:r xmlns:a="http://schemas.openxmlformats.org/drawingml/2006/main" xmlns:r="http://schemas.openxmlformats.org/officeDocument/2006/relationships">
              <a:rPr lang="uk" dirty="0">
                <a:hlinkClick r:id="rId2"/>
              </a:rPr>
              <a:t>Реєстр електронного бізнесу </a:t>
            </a:r>
            <a:r xmlns:a="http://schemas.openxmlformats.org/drawingml/2006/main">
              <a:rPr lang="uk" dirty="0"/>
              <a:t>Естонії </a:t>
            </a:r>
            <a:r xmlns:a="http://schemas.openxmlformats.org/drawingml/2006/main">
              <a:rPr lang="uk" dirty="0"/>
              <a:t>дозволяє користувачам обробляти всю бізнес-документацію в електронному вигляді, усуваючи потребу в нотаріусі. Цей портал сприяє:</a:t>
            </a:r>
          </a:p>
          <a:p>
            <a:pPr xmlns:a="http://schemas.openxmlformats.org/drawingml/2006/main">
              <a:buFont typeface="Arial" panose="020B0604020202020204" pitchFamily="34" charset="0"/>
              <a:buChar char="•"/>
            </a:pPr>
            <a:r xmlns:a="http://schemas.openxmlformats.org/drawingml/2006/main">
              <a:rPr lang="uk" dirty="0"/>
              <a:t>Реєстрація нової компанії</a:t>
            </a:r>
          </a:p>
          <a:p>
            <a:pPr xmlns:a="http://schemas.openxmlformats.org/drawingml/2006/main">
              <a:buFont typeface="Arial" panose="020B0604020202020204" pitchFamily="34" charset="0"/>
              <a:buChar char="•"/>
            </a:pPr>
            <a:r xmlns:a="http://schemas.openxmlformats.org/drawingml/2006/main">
              <a:rPr lang="uk" dirty="0"/>
              <a:t>Внесення змін до реквізитів компанії</a:t>
            </a:r>
          </a:p>
          <a:p>
            <a:pPr xmlns:a="http://schemas.openxmlformats.org/drawingml/2006/main">
              <a:buFont typeface="Arial" panose="020B0604020202020204" pitchFamily="34" charset="0"/>
              <a:buChar char="•"/>
            </a:pPr>
            <a:r xmlns:a="http://schemas.openxmlformats.org/drawingml/2006/main">
              <a:rPr lang="uk" dirty="0"/>
              <a:t>Подача заяви про ліквідацію або виключення компанії з реєстру</a:t>
            </a:r>
          </a:p>
          <a:p>
            <a:pPr xmlns:a="http://schemas.openxmlformats.org/drawingml/2006/main">
              <a:buFont typeface="Arial" panose="020B0604020202020204" pitchFamily="34" charset="0"/>
              <a:buChar char="•"/>
            </a:pPr>
            <a:r xmlns:a="http://schemas.openxmlformats.org/drawingml/2006/main">
              <a:rPr lang="uk" dirty="0"/>
              <a:t>Здача річних звітів</a:t>
            </a:r>
          </a:p>
          <a:p>
            <a:r xmlns:a="http://schemas.openxmlformats.org/drawingml/2006/main">
              <a:rPr lang="uk" dirty="0"/>
              <a:t>Для входу можна використовувати ідентифікаційні картки Естонії, Латвії, Литви, Фінляндії та Бельгії, а також Smart-ID. Однак зауважте, що петиції та звіти можна підписувати не за всіма посвідченнями.</a:t>
            </a:r>
          </a:p>
          <a:p>
            <a:endParaRPr lang="en-GB" dirty="0"/>
          </a:p>
        </p:txBody>
      </p:sp>
      <p:pic>
        <p:nvPicPr>
          <p:cNvPr id="5" name="Picture 4">
            <a:extLst>
              <a:ext uri="{FF2B5EF4-FFF2-40B4-BE49-F238E27FC236}">
                <a16:creationId xmlns:a16="http://schemas.microsoft.com/office/drawing/2014/main" id="{231B28E4-5491-863E-B470-F9B7A37DA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086" y="2339788"/>
            <a:ext cx="3985665" cy="2985247"/>
          </a:xfrm>
          <a:prstGeom prst="rect">
            <a:avLst/>
          </a:prstGeom>
          <a:ln>
            <a:noFill/>
          </a:ln>
          <a:effectLst>
            <a:softEdge rad="112500"/>
          </a:effectLst>
        </p:spPr>
      </p:pic>
    </p:spTree>
    <p:extLst>
      <p:ext uri="{BB962C8B-B14F-4D97-AF65-F5344CB8AC3E}">
        <p14:creationId xmlns:p14="http://schemas.microsoft.com/office/powerpoint/2010/main" val="126443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6A13-58B7-B183-9633-BE0789C1657E}"/>
              </a:ext>
            </a:extLst>
          </p:cNvPr>
          <p:cNvSpPr>
            <a:spLocks noGrp="1"/>
          </p:cNvSpPr>
          <p:nvPr>
            <p:ph type="title"/>
          </p:nvPr>
        </p:nvSpPr>
        <p:spPr/>
        <p:txBody>
          <a:bodyPr/>
          <a:lstStyle/>
          <a:p>
            <a:r xmlns:a="http://schemas.openxmlformats.org/drawingml/2006/main">
              <a:rPr lang="uk" dirty="0"/>
              <a:t>Реєстрація бізнесу для самозайнятих осіб</a:t>
            </a:r>
          </a:p>
        </p:txBody>
      </p:sp>
      <p:pic>
        <p:nvPicPr>
          <p:cNvPr id="4" name="Online Media 3" title="E-Business Register - all activities conveniently in one environment for entrepreneurs">
            <a:hlinkClick r:id="" action="ppaction://media"/>
            <a:extLst>
              <a:ext uri="{FF2B5EF4-FFF2-40B4-BE49-F238E27FC236}">
                <a16:creationId xmlns:a16="http://schemas.microsoft.com/office/drawing/2014/main" id="{E3F88DA4-4818-C1DF-69DA-49A94E4C54DB}"/>
              </a:ext>
            </a:extLst>
          </p:cNvPr>
          <p:cNvPicPr>
            <a:picLocks noGrp="1" noRot="1" noChangeAspect="1"/>
          </p:cNvPicPr>
          <p:nvPr>
            <p:ph idx="1"/>
            <a:videoFile r:link="rId1"/>
          </p:nvPr>
        </p:nvPicPr>
        <p:blipFill>
          <a:blip r:embed="rId3"/>
          <a:stretch>
            <a:fillRect/>
          </a:stretch>
        </p:blipFill>
        <p:spPr>
          <a:xfrm>
            <a:off x="838200" y="1524000"/>
            <a:ext cx="10515600" cy="4652963"/>
          </a:xfrm>
          <a:prstGeom prst="rect">
            <a:avLst/>
          </a:prstGeom>
        </p:spPr>
      </p:pic>
      <p:sp>
        <p:nvSpPr>
          <p:cNvPr id="5" name="Action Button: Video 4">
            <a:hlinkClick r:id="rId4" highlightClick="1"/>
            <a:extLst>
              <a:ext uri="{FF2B5EF4-FFF2-40B4-BE49-F238E27FC236}">
                <a16:creationId xmlns:a16="http://schemas.microsoft.com/office/drawing/2014/main" id="{4C82D6E0-7C31-ABF8-F03B-FD3312D1E31F}"/>
              </a:ext>
            </a:extLst>
          </p:cNvPr>
          <p:cNvSpPr/>
          <p:nvPr/>
        </p:nvSpPr>
        <p:spPr>
          <a:xfrm>
            <a:off x="838200" y="6308390"/>
            <a:ext cx="561474" cy="368969"/>
          </a:xfrm>
          <a:prstGeom prst="actionButtonMovie">
            <a:avLst/>
          </a:prstGeom>
          <a:solidFill>
            <a:srgbClr val="3399FF"/>
          </a:solidFill>
          <a:ln>
            <a:solidFill>
              <a:srgbClr val="F0E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22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FB58-7BC5-17A8-1C69-07602ED0065B}"/>
              </a:ext>
            </a:extLst>
          </p:cNvPr>
          <p:cNvSpPr>
            <a:spLocks noGrp="1"/>
          </p:cNvSpPr>
          <p:nvPr>
            <p:ph type="title"/>
          </p:nvPr>
        </p:nvSpPr>
        <p:spPr/>
        <p:txBody>
          <a:bodyPr/>
          <a:lstStyle/>
          <a:p>
            <a:r xmlns:a="http://schemas.openxmlformats.org/drawingml/2006/main">
              <a:rPr lang="uk" dirty="0"/>
              <a:t>Комісії та коди діяльності</a:t>
            </a:r>
          </a:p>
        </p:txBody>
      </p:sp>
      <p:sp>
        <p:nvSpPr>
          <p:cNvPr id="3" name="Content Placeholder 2">
            <a:extLst>
              <a:ext uri="{FF2B5EF4-FFF2-40B4-BE49-F238E27FC236}">
                <a16:creationId xmlns:a16="http://schemas.microsoft.com/office/drawing/2014/main" id="{B64567B2-8C7E-786D-F2DB-BAD23BEECE15}"/>
              </a:ext>
            </a:extLst>
          </p:cNvPr>
          <p:cNvSpPr>
            <a:spLocks noGrp="1"/>
          </p:cNvSpPr>
          <p:nvPr>
            <p:ph idx="1"/>
          </p:nvPr>
        </p:nvSpPr>
        <p:spPr>
          <a:xfrm>
            <a:off x="838200" y="1825625"/>
            <a:ext cx="5921188" cy="4351338"/>
          </a:xfrm>
        </p:spPr>
        <p:txBody>
          <a:bodyPr>
            <a:normAutofit/>
          </a:bodyPr>
          <a:lstStyle/>
          <a:p>
            <a:r xmlns:a="http://schemas.openxmlformats.org/drawingml/2006/main">
              <a:rPr lang="uk" dirty="0"/>
              <a:t>Деякі державні послуги оплачуються. Ви можете перевірити тарифи на різні бізнес-послуги</a:t>
            </a:r>
            <a:r xmlns:a="http://schemas.openxmlformats.org/drawingml/2006/main">
              <a:rPr lang="uk" dirty="0"/>
              <a:t> </a:t>
            </a:r>
            <a:r xmlns:a="http://schemas.openxmlformats.org/drawingml/2006/main" xmlns:r="http://schemas.openxmlformats.org/officeDocument/2006/relationships">
              <a:rPr lang="uk" dirty="0">
                <a:hlinkClick r:id="rId2"/>
              </a:rPr>
              <a:t>тут </a:t>
            </a:r>
            <a:r xmlns:a="http://schemas.openxmlformats.org/drawingml/2006/main">
              <a:rPr lang="uk" dirty="0"/>
              <a:t>. </a:t>
            </a:r>
            <a:r xmlns:a="http://schemas.openxmlformats.org/drawingml/2006/main">
              <a:rPr lang="uk" dirty="0">
                <a:solidFill>
                  <a:srgbClr val="00B050"/>
                </a:solidFill>
                <a:sym typeface="Wingdings" panose="05000000000000000000" pitchFamily="2" charset="2"/>
              </a:rPr>
              <a:t></a:t>
            </a:r>
            <a:endParaRPr xmlns:a="http://schemas.openxmlformats.org/drawingml/2006/main" lang="en-GB" dirty="0"/>
          </a:p>
          <a:p>
            <a:r xmlns:a="http://schemas.openxmlformats.org/drawingml/2006/main">
              <a:rPr lang="uk" dirty="0"/>
              <a:t>Щоб отримати відповідну інформацію про коди видів діяльності, </a:t>
            </a:r>
            <a:r xmlns:a="http://schemas.openxmlformats.org/drawingml/2006/main" xmlns:r="http://schemas.openxmlformats.org/officeDocument/2006/relationships">
              <a:rPr lang="uk" dirty="0" err="1">
                <a:hlinkClick r:id="rId3"/>
              </a:rPr>
              <a:t>тут. </a:t>
            </a:r>
            <a:r xmlns:a="http://schemas.openxmlformats.org/drawingml/2006/main">
              <a:rPr lang="uk" dirty="0" err="1"/>
              <a:t>або </a:t>
            </a:r>
            <a:r xmlns:a="http://schemas.openxmlformats.org/drawingml/2006/main">
              <a:rPr lang="uk" dirty="0"/>
              <a:t>зв’яжіться з Естонським бізнес-реєстром, щоб отримати допомогу щодо конкретних кодів </a:t>
            </a:r>
            <a:r xmlns:a="http://schemas.openxmlformats.org/drawingml/2006/main" xmlns:r="http://schemas.openxmlformats.org/officeDocument/2006/relationships">
              <a:rPr lang="uk" dirty="0" err="1">
                <a:hlinkClick r:id="rId4"/>
              </a:rPr>
              <a:t>tegevusala.emtak@rik.ee</a:t>
            </a:r>
            <a:endParaRPr xmlns:a="http://schemas.openxmlformats.org/drawingml/2006/main" lang="en-GB" dirty="0"/>
          </a:p>
        </p:txBody>
      </p:sp>
      <p:pic>
        <p:nvPicPr>
          <p:cNvPr id="4" name="Picture 3">
            <a:extLst>
              <a:ext uri="{FF2B5EF4-FFF2-40B4-BE49-F238E27FC236}">
                <a16:creationId xmlns:a16="http://schemas.microsoft.com/office/drawing/2014/main" id="{51F16276-5DBF-3AAD-446B-7C0CE461F0EB}"/>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840071" y="2052918"/>
            <a:ext cx="5218580" cy="3720352"/>
          </a:xfrm>
          <a:prstGeom prst="rect">
            <a:avLst/>
          </a:prstGeom>
          <a:ln>
            <a:noFill/>
          </a:ln>
          <a:effectLst>
            <a:softEdge rad="112500"/>
          </a:effectLst>
        </p:spPr>
      </p:pic>
    </p:spTree>
    <p:extLst>
      <p:ext uri="{BB962C8B-B14F-4D97-AF65-F5344CB8AC3E}">
        <p14:creationId xmlns:p14="http://schemas.microsoft.com/office/powerpoint/2010/main" val="88305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1142</Words>
  <Application>Microsoft Office PowerPoint</Application>
  <PresentationFormat>Widescreen</PresentationFormat>
  <Paragraphs>83</Paragraphs>
  <Slides>22</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Bahnschrift SemiBold SemiConden</vt:lpstr>
      <vt:lpstr>Bahnschrift SemiLight</vt:lpstr>
      <vt:lpstr>Calibri</vt:lpstr>
      <vt:lpstr>Wingdings</vt:lpstr>
      <vt:lpstr>Office Theme</vt:lpstr>
      <vt:lpstr>Navigating Estonia's Tax System &amp; Business Registration</vt:lpstr>
      <vt:lpstr>Learning Outcomes</vt:lpstr>
      <vt:lpstr>E-Services in Estonia</vt:lpstr>
      <vt:lpstr>E-Services in Estonia</vt:lpstr>
      <vt:lpstr>E-Services in Estonia</vt:lpstr>
      <vt:lpstr>E-Services in Estonia</vt:lpstr>
      <vt:lpstr>Business Registration for the Self-Employed</vt:lpstr>
      <vt:lpstr>Business Registration for the Self-Employed</vt:lpstr>
      <vt:lpstr>Fees and Activity Codes</vt:lpstr>
      <vt:lpstr>VAT Registration Overview</vt:lpstr>
      <vt:lpstr>VAT Registration Process</vt:lpstr>
      <vt:lpstr>Voluntary VAT Registration</vt:lpstr>
      <vt:lpstr>VAT Rates and International Transactions</vt:lpstr>
      <vt:lpstr>VAT Reporting</vt:lpstr>
      <vt:lpstr>E-Tax: Estonia’s Online Tax Filing System</vt:lpstr>
      <vt:lpstr>E-Tax</vt:lpstr>
      <vt:lpstr>Understanding Taxable Payments</vt:lpstr>
      <vt:lpstr>Assessing Taxable Payments</vt:lpstr>
      <vt:lpstr>Gifts and Donations</vt:lpstr>
      <vt:lpstr>Gifts and Donations</vt:lpstr>
      <vt:lpstr>Actionable Activity</vt:lpstr>
      <vt:lpstr>Keep updated on the processes…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12</cp:revision>
  <dcterms:created xsi:type="dcterms:W3CDTF">2023-08-28T15:06:23Z</dcterms:created>
  <dcterms:modified xsi:type="dcterms:W3CDTF">2024-10-01T18:10:26Z</dcterms:modified>
</cp:coreProperties>
</file>