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0EA00"/>
    <a:srgbClr val="FFFF00"/>
    <a:srgbClr val="FFCC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D287E-F1E0-4C36-BC01-0D8A80076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370C4-41A5-B1D6-31B2-DBD61E4EB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F82F3-743B-31CC-A1E9-57B088BC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B08049-B914-3B28-8259-2D66186030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85" y="5335844"/>
            <a:ext cx="2141777" cy="8853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F0D851A-544B-B90D-FEA2-EA04DC7CDA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433" y="5046675"/>
            <a:ext cx="3086367" cy="93734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553746-7E84-2DF7-D04D-E8DD3C52F2B0}"/>
              </a:ext>
            </a:extLst>
          </p:cNvPr>
          <p:cNvCxnSpPr>
            <a:cxnSpLocks/>
          </p:cNvCxnSpPr>
          <p:nvPr userDrawn="1"/>
        </p:nvCxnSpPr>
        <p:spPr>
          <a:xfrm>
            <a:off x="1180684" y="3533533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56ADE76-F190-539A-1CF9-C6586DBD4F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193" y="5482134"/>
            <a:ext cx="3700509" cy="10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4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E6F41-E2F0-2937-D1B9-0A36FDF9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ED6BB-4D14-4E98-D3E4-79A028629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46794-0A86-DF07-CD9D-CF8C8C486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CB24E2-1FEF-2829-AC9D-AB1950C3F109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04695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0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635B5-BACA-720E-D373-0B849973A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C347C-C5F0-2A67-BBDE-4F8E93759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12551-D10B-4A0F-C151-0ECC193A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2D1A21-EE16-2790-D558-8A0F9315B6CD}"/>
              </a:ext>
            </a:extLst>
          </p:cNvPr>
          <p:cNvCxnSpPr>
            <a:cxnSpLocks/>
          </p:cNvCxnSpPr>
          <p:nvPr userDrawn="1"/>
        </p:nvCxnSpPr>
        <p:spPr>
          <a:xfrm>
            <a:off x="9286875" y="365125"/>
            <a:ext cx="0" cy="5811838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66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BF0FE-F903-B35B-DCC2-0A904F45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4B87C-061D-A113-7C5A-A7B46A439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187D8-3ED3-269C-B5E8-5AF05E05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63C18-D59D-69DD-B128-6F1A678C29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1422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76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0B99E-3FFC-C6D7-2120-DC405E83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BC149-AFF2-24C2-25B3-F008B2812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0AE55-EBF3-1703-A860-38797E2F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FEC1ED-965D-80DE-960D-4ABFD982FF4E}"/>
              </a:ext>
            </a:extLst>
          </p:cNvPr>
          <p:cNvCxnSpPr>
            <a:cxnSpLocks/>
          </p:cNvCxnSpPr>
          <p:nvPr userDrawn="1"/>
        </p:nvCxnSpPr>
        <p:spPr>
          <a:xfrm>
            <a:off x="831850" y="4613033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33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EF66-AA21-0FEE-DD48-548BD874E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0535-9934-C54D-4C8A-036168062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50CEB-E966-CB9B-3CFD-7E139886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7A9D6-3F05-5B69-538D-65047062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3A932E-E8C4-8719-FBDE-EE5A43090610}"/>
              </a:ext>
            </a:extLst>
          </p:cNvPr>
          <p:cNvCxnSpPr>
            <a:cxnSpLocks/>
          </p:cNvCxnSpPr>
          <p:nvPr userDrawn="1"/>
        </p:nvCxnSpPr>
        <p:spPr>
          <a:xfrm>
            <a:off x="942559" y="1404695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56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8A31B-BD57-DED7-7B6F-DAAA31E0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D215-A3F1-7BB8-C68F-3523BF247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82602-4AA3-AE3C-462A-EE7DDC964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311796-4608-B28F-0F1D-D7313CC2B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938D7-701E-E60E-D749-87B97F592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76DA8-4C1C-F9FA-70DB-9CF460DE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5B25A0-D3A1-C13E-C240-8D25EAD35209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1422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0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7BAD1-F7EF-E5FC-05C8-821E99714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D075A1-CB9C-7998-543F-2A42913C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EDF58A-06F2-F90A-5FB4-9FDF0CB3DC92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9517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93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16C61-E282-ECD0-667D-A3CB26C2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03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6E931-65B7-CEA3-EF2B-752BEFB7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A6547-1409-9391-9F67-71F1CDEAB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F8B430-1CCF-85C0-77A0-2E719A073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12E72-CDFF-FF1A-5ECC-C54EF2246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9D2ED8-6A93-96AD-423D-41D5808BEBB9}"/>
              </a:ext>
            </a:extLst>
          </p:cNvPr>
          <p:cNvCxnSpPr>
            <a:cxnSpLocks/>
          </p:cNvCxnSpPr>
          <p:nvPr userDrawn="1"/>
        </p:nvCxnSpPr>
        <p:spPr>
          <a:xfrm>
            <a:off x="875884" y="2057400"/>
            <a:ext cx="3591341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9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6D50-71C0-71B0-AE18-F7042ED5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1AF81-B711-1072-DD8A-110FEFD03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DAF09-60D2-4D35-B2C4-F5F7F40F8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F9A75-F139-AD9B-04B8-F272ABAA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A7974E-108B-E5FF-E1FD-D0B192F4D5EE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39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D9B4E-9E4C-438D-66FC-DA13E383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F8BD9-543B-D5AD-C1D5-964D1DD8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DD460-9F69-AF56-2D78-36FDD0AEA9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99"/>
                </a:solidFill>
              </a:defRPr>
            </a:lvl1pPr>
          </a:lstStyle>
          <a:p>
            <a:fld id="{CA2D318B-ADD7-49DC-8A72-845286B371E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35A6A7-FED7-C597-70CF-B9650549C8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757" y="33578"/>
            <a:ext cx="1294917" cy="129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none" spc="0">
          <a:ln w="0"/>
          <a:solidFill>
            <a:srgbClr val="3399FF"/>
          </a:solidFill>
          <a:effectLst>
            <a:reflection blurRad="6350" stA="53000" endA="300" endPos="35500" dir="5400000" sy="-90000" algn="bl" rotWithShape="0"/>
          </a:effectLst>
          <a:latin typeface="Bahnschrift SemiBold SemiConden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FEEE-6C49-E419-339F-FE395218CB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Opening a Corporate Bank Account in Estonia and Greece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64DAD-9216-8FBB-3870-3668193434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 Comparative Guide for Entrepreneurs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25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0ED2-A44F-FE7A-C3B3-67200F68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of Corporate Banking in Greece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15A37-03D8-936F-963F-59F008D17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Potential Drawbacks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Bureaucracy</a:t>
            </a:r>
            <a:r>
              <a:rPr lang="en-GB" dirty="0"/>
              <a:t>: The account opening process can be slow due to heavy paperwork and in-person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Language Barrier</a:t>
            </a:r>
            <a:r>
              <a:rPr lang="en-GB" dirty="0"/>
              <a:t>: Greek language is predominantly used in forms and processes, though many banks offer English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Credit Limitations</a:t>
            </a:r>
            <a:r>
              <a:rPr lang="en-GB" dirty="0"/>
              <a:t>: Obtaining credit can be challenging for new businesses without a history in Greece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40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24E92-B1E8-8DDC-5D4A-290D59ED7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Estonia vs. Greece: A Comparison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130DAB-775E-A17E-E395-8A819FFF6C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25280"/>
              </p:ext>
            </p:extLst>
          </p:nvPr>
        </p:nvGraphicFramePr>
        <p:xfrm>
          <a:off x="838200" y="2583974"/>
          <a:ext cx="10515600" cy="283464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000258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69992835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825296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b="1"/>
                        <a:t>Feature</a:t>
                      </a:r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b="1"/>
                        <a:t>Estonia</a:t>
                      </a:r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b="1"/>
                        <a:t>Greece</a:t>
                      </a:r>
                      <a:endParaRPr lang="en-GB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7203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Banking System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Highly digital and remote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Traditional with in-person steps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4008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/>
                        <a:t>Account Opening</a:t>
                      </a:r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Mostly online, e-Residency option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In-person, requires local registration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0018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/>
                        <a:t>Currency</a:t>
                      </a:r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Euro (EUR)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Euro (EUR)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4885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/>
                        <a:t>Market Focus</a:t>
                      </a:r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Tech and startups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Tourism, shipping, and energy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2261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/>
                        <a:t>Online Services</a:t>
                      </a:r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Full digital banking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Basic online banking features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4682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/>
                        <a:t>Key Banks</a:t>
                      </a:r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LHV, SEB, Swedbank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National Bank, Alpha Bank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1770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558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8103D-13D1-D694-A015-FD21A4CB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Steps to Open a Corporate Bank Account in Both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360A-28EC-600A-517D-579D85E9C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Action Plan for Entrepreneurs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Research</a:t>
            </a:r>
            <a:r>
              <a:rPr lang="en-GB" dirty="0"/>
              <a:t> the business environment and banking options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Gather required documents</a:t>
            </a:r>
            <a:r>
              <a:rPr lang="en-GB" dirty="0"/>
              <a:t> for company registration and bank applications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Contact banks</a:t>
            </a:r>
            <a:r>
              <a:rPr lang="en-GB" dirty="0"/>
              <a:t> in Estonia or Greece to inquire about their specific procedures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Submit your application</a:t>
            </a:r>
            <a:r>
              <a:rPr lang="en-GB" dirty="0"/>
              <a:t> and follow up on any verification processes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Start banking operations</a:t>
            </a:r>
            <a:r>
              <a:rPr lang="en-GB" dirty="0"/>
              <a:t> once your account is approved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950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8DC70-0F93-6FD4-C6C4-6B63D9C1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82590-B7E5-971F-3182-8912AEFA8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Final Thoughts on Corporate Banking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Estonia offers a digital-first banking approach, ideal for tech-savvy entrepreneurs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Greece provides access to a large, strategically located market with EU integration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Both countries provide unique opportunities depending on your business model and goals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3DB90-0F1E-333F-A56B-8BA02F4CB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Choose Estonia or Greece for Corporate Banking?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E5022-5E4F-3608-439E-451B17760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Both countries offer unique benefits for businesses:</a:t>
            </a:r>
          </a:p>
          <a:p>
            <a:r>
              <a:rPr lang="en-GB" b="1" dirty="0"/>
              <a:t>Estonia</a:t>
            </a:r>
            <a:r>
              <a:rPr lang="en-GB" dirty="0"/>
              <a:t>: Known for its digital-friendly environment and e-residency program</a:t>
            </a:r>
          </a:p>
          <a:p>
            <a:r>
              <a:rPr lang="en-GB" b="1" dirty="0"/>
              <a:t>Greece</a:t>
            </a:r>
            <a:r>
              <a:rPr lang="en-GB" dirty="0"/>
              <a:t>: Offers access to the EU market with a strategic location for business in Southeast Europe</a:t>
            </a:r>
          </a:p>
          <a:p>
            <a:r>
              <a:rPr lang="en-GB" dirty="0"/>
              <a:t>Understanding the banking process is crucial for entrepreneurs looking to establish businesses in these countries</a:t>
            </a:r>
          </a:p>
        </p:txBody>
      </p:sp>
    </p:spTree>
    <p:extLst>
      <p:ext uri="{BB962C8B-B14F-4D97-AF65-F5344CB8AC3E}">
        <p14:creationId xmlns:p14="http://schemas.microsoft.com/office/powerpoint/2010/main" val="40379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2373-CCAF-AFB0-4330-D4DC4316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Estonia's Banking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74223-7B56-47E3-B5FA-8645C36E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Estonia is highly digital and business-friendly</a:t>
            </a:r>
          </a:p>
          <a:p>
            <a:r>
              <a:rPr lang="en-GB" dirty="0"/>
              <a:t>Known for the </a:t>
            </a:r>
            <a:r>
              <a:rPr lang="en-GB" b="1" dirty="0"/>
              <a:t>E-Residency</a:t>
            </a:r>
            <a:r>
              <a:rPr lang="en-GB" dirty="0"/>
              <a:t> program, allowing non-residents to establish businesses remotely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Key benefits: Digital services and online banking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Transparent business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Access to the EU banking system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44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62194-873A-89AE-D50C-D077FDE94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 for Opening a Corporate Bank Account in Estonia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49C50-585B-4691-D0B3-A8117D92C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Documents &amp; Steps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Key Documents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Company registration certificate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Articles of association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ID of company representatives (passport or e-residency card)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Proof of address (for the business and representative)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Steps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Apply for E-Residency (if you're not an Estonian citizen or resident)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Register your company with the Estonian Business Registry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Choose a bank (e.g., LHV, SEB, Swedbank)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Submit required documents and complete identity verification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Wait for approval and account setup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87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3C698-16AC-E69B-705D-1079F587A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Online Banking in Estonia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10BCC-A7A5-78D9-933A-667F75031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Digital First Approach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Estonia’s banking is predominantly digital, making it easy to manage your account remotely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E-banking</a:t>
            </a:r>
            <a:r>
              <a:rPr lang="en-GB" dirty="0"/>
              <a:t> features: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Full account management online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Digital signatures for contracts and bank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Integration with Estonia’s </a:t>
            </a:r>
            <a:r>
              <a:rPr lang="en-GB" b="1" dirty="0"/>
              <a:t>X-Road</a:t>
            </a:r>
            <a:r>
              <a:rPr lang="en-GB" dirty="0"/>
              <a:t> system (national data exchange platform)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Benefits</a:t>
            </a:r>
            <a:r>
              <a:rPr lang="en-GB" dirty="0"/>
              <a:t>: Fast transactions, low fees, and seamless business operations from anywhere in the world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2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769-824C-DF1A-0A58-8661448F1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of Corporate Banking in Estonia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1C949-5FF9-9A67-9269-37FE64B53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Potential Drawbacks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Strict Due Diligence</a:t>
            </a:r>
            <a:r>
              <a:rPr lang="en-GB" dirty="0"/>
              <a:t>: Banks conduct thorough checks, especially for non-residents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Account Approval Delays</a:t>
            </a:r>
            <a:r>
              <a:rPr lang="en-GB" dirty="0"/>
              <a:t>: If you are applying as a foreign entity, it can take longer for approval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Some banks may require an in-person meeting for high-risk industries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63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DFCD-C062-4908-C48A-202FAEBB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of Corporate Banking in Greece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766D6-BE09-0AE7-14EF-BBA96BB60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Greece's Banking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Greece provides access to the EU banking system and a strategic location for businesses in the Mediterranean and Southeast Europe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Key benefits: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Access to a large European customer base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Government support for foreign investments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Focus on tourism, shipping, and energy sectors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Post-crisis reforms have improved the banking sector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024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A8721-890A-C7C4-CDD5-4DD91DFBC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 for Opening a Corporate Bank Account in Greece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5AE82-5ADF-4E28-1D0F-A16D85D18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Documents &amp; Steps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Key Documents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Company registration certificate (from Greece’s General Commercial Registry)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Articles of incorporation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Tax ID number (AFM) for the company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Identification of company representatives (passport, proof of address)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Power of attorney (if an agent is opening the account)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Steps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Register your company with Greece’s General Commercial Registry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Obtain a tax ID (AFM) from the local tax office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Choose a bank (e.g., National Bank of Greece, Alpha Bank, Eurobank)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Submit documentation in person or through an authorized agent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Wait for account approval and activation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05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CC59E-E18A-E361-0868-64E6C55D1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Banking Features in Greece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3F8F2-77E1-33F6-EC4A-4CB3C10C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Banking Services for Businesses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Local and International Transfers</a:t>
            </a:r>
            <a:r>
              <a:rPr lang="en-GB" dirty="0"/>
              <a:t>: Integration with the EU’s SEPA system for easy cross-border transfers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Corporate Loans &amp; Financing</a:t>
            </a:r>
            <a:r>
              <a:rPr lang="en-GB" dirty="0"/>
              <a:t>: Access to financing for business growth, including government-backed loans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Online Banking</a:t>
            </a:r>
            <a:r>
              <a:rPr lang="en-GB" dirty="0"/>
              <a:t>: Basic online services for payments, transfers, and account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Currency</a:t>
            </a:r>
            <a:r>
              <a:rPr lang="en-GB" dirty="0"/>
              <a:t>: Euro (EUR), providing stability and ease in EU transactions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38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792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Bahnschrift SemiBold SemiConden</vt:lpstr>
      <vt:lpstr>Bahnschrift SemiLight</vt:lpstr>
      <vt:lpstr>Calibri</vt:lpstr>
      <vt:lpstr>Office Theme</vt:lpstr>
      <vt:lpstr>Opening a Corporate Bank Account in Estonia and Greece</vt:lpstr>
      <vt:lpstr>Why Choose Estonia or Greece for Corporate Banking?</vt:lpstr>
      <vt:lpstr>Estonia's Banking Environment</vt:lpstr>
      <vt:lpstr>Requirements for Opening a Corporate Bank Account in Estonia</vt:lpstr>
      <vt:lpstr>Online Banking in Estonia</vt:lpstr>
      <vt:lpstr>Challenges of Corporate Banking in Estonia</vt:lpstr>
      <vt:lpstr>Overview of Corporate Banking in Greece</vt:lpstr>
      <vt:lpstr>Requirements for Opening a Corporate Bank Account in Greece</vt:lpstr>
      <vt:lpstr>Banking Features in Greece</vt:lpstr>
      <vt:lpstr>Challenges of Corporate Banking in Greece</vt:lpstr>
      <vt:lpstr>Estonia vs. Greece: A Comparison</vt:lpstr>
      <vt:lpstr>Steps to Open a Corporate Bank Account in Both Countries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Tulip Gonsalves</dc:creator>
  <cp:lastModifiedBy>Tulip Gonsalves</cp:lastModifiedBy>
  <cp:revision>3</cp:revision>
  <dcterms:created xsi:type="dcterms:W3CDTF">2023-08-28T15:06:23Z</dcterms:created>
  <dcterms:modified xsi:type="dcterms:W3CDTF">2024-10-01T18:27:33Z</dcterms:modified>
</cp:coreProperties>
</file>