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0EA00"/>
    <a:srgbClr val="FFFF00"/>
    <a:srgbClr val="FFCC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D287E-F1E0-4C36-BC01-0D8A80076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370C4-41A5-B1D6-31B2-DBD61E4EB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F82F3-743B-31CC-A1E9-57B088BC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B08049-B914-3B28-8259-2D66186030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85" y="5335844"/>
            <a:ext cx="2141777" cy="8853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F0D851A-544B-B90D-FEA2-EA04DC7CDA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433" y="5046675"/>
            <a:ext cx="3086367" cy="93734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553746-7E84-2DF7-D04D-E8DD3C52F2B0}"/>
              </a:ext>
            </a:extLst>
          </p:cNvPr>
          <p:cNvCxnSpPr>
            <a:cxnSpLocks/>
          </p:cNvCxnSpPr>
          <p:nvPr userDrawn="1"/>
        </p:nvCxnSpPr>
        <p:spPr>
          <a:xfrm>
            <a:off x="1180684" y="3533533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56ADE76-F190-539A-1CF9-C6586DBD4FD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193" y="5482134"/>
            <a:ext cx="3700509" cy="10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4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E6F41-E2F0-2937-D1B9-0A36FDF9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ED6BB-4D14-4E98-D3E4-79A028629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46794-0A86-DF07-CD9D-CF8C8C486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CB24E2-1FEF-2829-AC9D-AB1950C3F109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04695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40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635B5-BACA-720E-D373-0B849973A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C347C-C5F0-2A67-BBDE-4F8E93759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12551-D10B-4A0F-C151-0ECC193A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2D1A21-EE16-2790-D558-8A0F9315B6CD}"/>
              </a:ext>
            </a:extLst>
          </p:cNvPr>
          <p:cNvCxnSpPr>
            <a:cxnSpLocks/>
          </p:cNvCxnSpPr>
          <p:nvPr userDrawn="1"/>
        </p:nvCxnSpPr>
        <p:spPr>
          <a:xfrm>
            <a:off x="9286875" y="365125"/>
            <a:ext cx="0" cy="5811838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66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BF0FE-F903-B35B-DCC2-0A904F45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4B87C-061D-A113-7C5A-A7B46A439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187D8-3ED3-269C-B5E8-5AF05E05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63C18-D59D-69DD-B128-6F1A678C296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1422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76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0B99E-3FFC-C6D7-2120-DC405E83B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BC149-AFF2-24C2-25B3-F008B2812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0AE55-EBF3-1703-A860-38797E2F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1FEC1ED-965D-80DE-960D-4ABFD982FF4E}"/>
              </a:ext>
            </a:extLst>
          </p:cNvPr>
          <p:cNvCxnSpPr>
            <a:cxnSpLocks/>
          </p:cNvCxnSpPr>
          <p:nvPr userDrawn="1"/>
        </p:nvCxnSpPr>
        <p:spPr>
          <a:xfrm>
            <a:off x="831850" y="4613033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33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EF66-AA21-0FEE-DD48-548BD874E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0535-9934-C54D-4C8A-036168062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50CEB-E966-CB9B-3CFD-7E139886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7A9D6-3F05-5B69-538D-65047062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3A932E-E8C4-8719-FBDE-EE5A43090610}"/>
              </a:ext>
            </a:extLst>
          </p:cNvPr>
          <p:cNvCxnSpPr>
            <a:cxnSpLocks/>
          </p:cNvCxnSpPr>
          <p:nvPr userDrawn="1"/>
        </p:nvCxnSpPr>
        <p:spPr>
          <a:xfrm>
            <a:off x="942559" y="1404695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56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8A31B-BD57-DED7-7B6F-DAAA31E0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D215-A3F1-7BB8-C68F-3523BF247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82602-4AA3-AE3C-462A-EE7DDC964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311796-4608-B28F-0F1D-D7313CC2B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938D7-701E-E60E-D749-87B97F592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76DA8-4C1C-F9FA-70DB-9CF460DE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5B25A0-D3A1-C13E-C240-8D25EAD35209}"/>
              </a:ext>
            </a:extLst>
          </p:cNvPr>
          <p:cNvCxnSpPr>
            <a:cxnSpLocks/>
          </p:cNvCxnSpPr>
          <p:nvPr userDrawn="1"/>
        </p:nvCxnSpPr>
        <p:spPr>
          <a:xfrm>
            <a:off x="838200" y="141422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01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7BAD1-F7EF-E5FC-05C8-821E99714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D075A1-CB9C-7998-543F-2A42913C9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EDF58A-06F2-F90A-5FB4-9FDF0CB3DC92}"/>
              </a:ext>
            </a:extLst>
          </p:cNvPr>
          <p:cNvCxnSpPr>
            <a:cxnSpLocks/>
          </p:cNvCxnSpPr>
          <p:nvPr userDrawn="1"/>
        </p:nvCxnSpPr>
        <p:spPr>
          <a:xfrm>
            <a:off x="838200" y="1395170"/>
            <a:ext cx="9830632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93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16C61-E282-ECD0-667D-A3CB26C2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03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6E931-65B7-CEA3-EF2B-752BEFB7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A6547-1409-9391-9F67-71F1CDEAB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F8B430-1CCF-85C0-77A0-2E719A073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12E72-CDFF-FF1A-5ECC-C54EF2246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9D2ED8-6A93-96AD-423D-41D5808BEBB9}"/>
              </a:ext>
            </a:extLst>
          </p:cNvPr>
          <p:cNvCxnSpPr>
            <a:cxnSpLocks/>
          </p:cNvCxnSpPr>
          <p:nvPr userDrawn="1"/>
        </p:nvCxnSpPr>
        <p:spPr>
          <a:xfrm>
            <a:off x="875884" y="2057400"/>
            <a:ext cx="3591341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9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6D50-71C0-71B0-AE18-F7042ED5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1AF81-B711-1072-DD8A-110FEFD03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DAF09-60D2-4D35-B2C4-F5F7F40F8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F9A75-F139-AD9B-04B8-F272ABAA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318B-ADD7-49DC-8A72-845286B371E5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A7974E-108B-E5FF-E1FD-D0B192F4D5EE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76200">
            <a:solidFill>
              <a:srgbClr val="F0E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39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D9B4E-9E4C-438D-66FC-DA13E383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F8BD9-543B-D5AD-C1D5-964D1DD89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DD460-9F69-AF56-2D78-36FDD0AEA9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99"/>
                </a:solidFill>
              </a:defRPr>
            </a:lvl1pPr>
          </a:lstStyle>
          <a:p>
            <a:fld id="{CA2D318B-ADD7-49DC-8A72-845286B371E5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35A6A7-FED7-C597-70CF-B9650549C8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757" y="33578"/>
            <a:ext cx="1294917" cy="1294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0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none" spc="0">
          <a:ln w="0"/>
          <a:solidFill>
            <a:srgbClr val="3399FF"/>
          </a:solidFill>
          <a:effectLst>
            <a:reflection blurRad="6350" stA="53000" endA="300" endPos="35500" dir="5400000" sy="-90000" algn="bl" rotWithShape="0"/>
          </a:effectLst>
          <a:latin typeface="Bahnschrift SemiBold SemiConden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99"/>
          </a:solidFill>
          <a:latin typeface="Bahnschrift Semi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FEEE-6C49-E419-339F-FE395218CB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Pitching, Testing, and Prototyping for Starting a 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64DAD-9216-8FBB-3870-3668193434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Essential Steps for Entrepreneurs</a:t>
            </a:r>
          </a:p>
        </p:txBody>
      </p:sp>
    </p:spTree>
    <p:extLst>
      <p:ext uri="{BB962C8B-B14F-4D97-AF65-F5344CB8AC3E}">
        <p14:creationId xmlns:p14="http://schemas.microsoft.com/office/powerpoint/2010/main" val="2221250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2F2D-948D-DDE0-F4F9-A74F51B4F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Prototypes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730F2-4090-AD91-0E97-195CB20B3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Different Types of Prototypes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Paper Prototypes</a:t>
            </a:r>
            <a:r>
              <a:rPr lang="en-GB" dirty="0"/>
              <a:t>: Sketches and wireframes to visualize user flow</a:t>
            </a:r>
          </a:p>
          <a:p>
            <a:pPr>
              <a:buFont typeface="+mj-lt"/>
              <a:buAutoNum type="arabicPeriod"/>
            </a:pPr>
            <a:r>
              <a:rPr lang="en-GB" b="1" dirty="0" err="1"/>
              <a:t>Mockups</a:t>
            </a:r>
            <a:r>
              <a:rPr lang="en-GB" dirty="0"/>
              <a:t>: Static representations of product screens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Click-through Prototypes</a:t>
            </a:r>
            <a:r>
              <a:rPr lang="en-GB" dirty="0"/>
              <a:t>: Simulated interactions on software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Physical Prototypes</a:t>
            </a:r>
            <a:r>
              <a:rPr lang="en-GB" dirty="0"/>
              <a:t>: Basic versions of tangible products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29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97629-3540-962A-B41B-75299CAE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Prototyping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D1DF0-C14F-1F0A-21B2-8E2468D73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You Need Prototypes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Visualize Ideas</a:t>
            </a:r>
            <a:r>
              <a:rPr lang="en-GB" dirty="0"/>
              <a:t>: Helps stakeholders understand the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Early Feedback</a:t>
            </a:r>
            <a:r>
              <a:rPr lang="en-GB" dirty="0"/>
              <a:t>: Identifies potential issues 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Save Time &amp; Money</a:t>
            </a:r>
            <a:r>
              <a:rPr lang="en-GB" dirty="0"/>
              <a:t>: Avoid costly mistakes in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Attract Investors</a:t>
            </a:r>
            <a:r>
              <a:rPr lang="en-GB" dirty="0"/>
              <a:t>: Shows that you’ve moved beyond the idea phase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462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4A271-7ABC-CF71-592C-2AAD03F6F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Iterative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58A60-FDF6-3CDB-EE10-B31FE9DCC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Pitch, Test, Prototype, Repeat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Pitching</a:t>
            </a:r>
            <a:r>
              <a:rPr lang="en-GB" dirty="0"/>
              <a:t> allows you to gather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Testing</a:t>
            </a:r>
            <a:r>
              <a:rPr lang="en-GB" dirty="0"/>
              <a:t> validates your assumptions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Prototyping</a:t>
            </a:r>
            <a:r>
              <a:rPr lang="en-GB" dirty="0"/>
              <a:t> refines the product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Iterate based on feedback and continuously improve your idea</a:t>
            </a:r>
          </a:p>
        </p:txBody>
      </p:sp>
    </p:spTree>
    <p:extLst>
      <p:ext uri="{BB962C8B-B14F-4D97-AF65-F5344CB8AC3E}">
        <p14:creationId xmlns:p14="http://schemas.microsoft.com/office/powerpoint/2010/main" val="3476411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8B6D-B03C-611F-1479-F60A25C3D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286CC-5E04-B537-E2E7-EF60B630F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Final Takeaways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Pitching</a:t>
            </a:r>
            <a:r>
              <a:rPr lang="en-GB" dirty="0"/>
              <a:t> helps secure buy-in and funds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Testing</a:t>
            </a:r>
            <a:r>
              <a:rPr lang="en-GB" dirty="0"/>
              <a:t> validates your market assumptions and user 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Prototyping</a:t>
            </a:r>
            <a:r>
              <a:rPr lang="en-GB" dirty="0"/>
              <a:t> refines your product for success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Continuous iteration is key to launching a successful business!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07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C5D84-4EE8-C970-10D8-79B7E9622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Pitching, Testing, and Prototyping Matter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3592F-B893-F4E8-5215-31336DB5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Pitching, Testing, and Prototyping Matter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Essential components for transforming ideas into viable businesses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Reduces risk by validating assumptions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Provides feedback, attracts investors, and fine-tunes business models</a:t>
            </a:r>
          </a:p>
        </p:txBody>
      </p:sp>
    </p:spTree>
    <p:extLst>
      <p:ext uri="{BB962C8B-B14F-4D97-AF65-F5344CB8AC3E}">
        <p14:creationId xmlns:p14="http://schemas.microsoft.com/office/powerpoint/2010/main" val="1100857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F358F-AC63-6303-91D1-1E3B861F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Pitching?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FC7DF-8B82-74BF-B193-7AE49E4A1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Pitching Defined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Pitching</a:t>
            </a:r>
            <a:r>
              <a:rPr lang="en-GB" dirty="0"/>
              <a:t>: Presenting your business idea to stakeholders, including investors, partners, and customers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Goal: Clearly communicate value proposition, market opportunity, and competitive edge</a:t>
            </a:r>
          </a:p>
          <a:p>
            <a:r>
              <a:rPr lang="en-GB" b="1" dirty="0"/>
              <a:t>Key Elements</a:t>
            </a:r>
            <a:r>
              <a:rPr lang="en-GB" dirty="0"/>
              <a:t>: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Elevator Pitch</a:t>
            </a:r>
            <a:r>
              <a:rPr lang="en-GB" dirty="0"/>
              <a:t> (30-60 seconds)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Pitch Deck</a:t>
            </a:r>
            <a:r>
              <a:rPr lang="en-GB" dirty="0"/>
              <a:t> (10-12 slides presentation)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Storytelling</a:t>
            </a:r>
            <a:r>
              <a:rPr lang="en-GB" dirty="0"/>
              <a:t> to engage the audience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498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D70D5-83E2-8DED-CAEF-F99EE802A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Pitching is Critical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CF8B1-2C94-6AF3-628F-2357A29F3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Importance of Pitching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Secures Funding</a:t>
            </a:r>
            <a:r>
              <a:rPr lang="en-GB" dirty="0"/>
              <a:t>: Essential to attract investors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Clarifies Vision</a:t>
            </a:r>
            <a:r>
              <a:rPr lang="en-GB" dirty="0"/>
              <a:t>: Forces you to refine your business idea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Attracts Talent</a:t>
            </a:r>
            <a:r>
              <a:rPr lang="en-GB" dirty="0"/>
              <a:t>: Convince potential team members or co-founders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Gathers Feedback</a:t>
            </a:r>
            <a:r>
              <a:rPr lang="en-GB" dirty="0"/>
              <a:t>: Opportunity to improve your concept based on feedback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800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EDAC0-4CED-1525-DABD-E89427C0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Crafting an Effective Pitch Deck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79E29-EB15-6E7C-57A5-596762C22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Elements of a Pitch Deck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Problem</a:t>
            </a:r>
            <a:r>
              <a:rPr lang="en-GB" dirty="0"/>
              <a:t>: What’s the problem you’re solving?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Solution</a:t>
            </a:r>
            <a:r>
              <a:rPr lang="en-GB" dirty="0"/>
              <a:t>: How does your product/service solve it?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Market Opportunity</a:t>
            </a:r>
            <a:r>
              <a:rPr lang="en-GB" dirty="0"/>
              <a:t>: What’s the size of the market?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Business Model</a:t>
            </a:r>
            <a:r>
              <a:rPr lang="en-GB" dirty="0"/>
              <a:t>: How do you plan to make money?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Competition</a:t>
            </a:r>
            <a:r>
              <a:rPr lang="en-GB" dirty="0"/>
              <a:t>: Who else is in the space?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Traction</a:t>
            </a:r>
            <a:r>
              <a:rPr lang="en-GB" dirty="0"/>
              <a:t>: Any key metrics, milestones, or proof of concept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Team</a:t>
            </a:r>
            <a:r>
              <a:rPr lang="en-GB" dirty="0"/>
              <a:t>: Who is behind the venture?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Financials</a:t>
            </a:r>
            <a:r>
              <a:rPr lang="en-GB" dirty="0"/>
              <a:t>: Basic projections and funding needs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47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426A9-9A7D-A406-1ED9-BFA3E985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Testing Your Business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291EF-E8DA-CE56-A663-898E43E24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Why Testing is Crucial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Testing is the process of validating your business assumptions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Involves creating minimal versions of your product or service to gather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Key to avoid building a product no one wants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811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0696B-8206-DE9A-EE3D-8ECB8416D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 of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0DCB3-6AC5-0AD6-AAC0-EA15D2E6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Common Testing Methods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Surveys &amp; Interviews</a:t>
            </a:r>
            <a:r>
              <a:rPr lang="en-GB" dirty="0"/>
              <a:t>: Direct feedback from potential customers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Landing Pages</a:t>
            </a:r>
            <a:r>
              <a:rPr lang="en-GB" dirty="0"/>
              <a:t>: Gauge interest before the full product launch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Smoke Tests</a:t>
            </a:r>
            <a:r>
              <a:rPr lang="en-GB" dirty="0"/>
              <a:t>: Market and sell a product that doesn't fully exist yet</a:t>
            </a:r>
          </a:p>
          <a:p>
            <a:pPr>
              <a:buFont typeface="+mj-lt"/>
              <a:buAutoNum type="arabicPeriod"/>
            </a:pPr>
            <a:r>
              <a:rPr lang="en-GB" b="1" dirty="0"/>
              <a:t>A/B Testing</a:t>
            </a:r>
            <a:r>
              <a:rPr lang="en-GB" dirty="0"/>
              <a:t>: Compare two versions of a product or service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40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DE18E-950B-38DE-927B-553A2EE18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Metrics for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2AEC-547F-81D3-678D-E907750A9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Metrics to Track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Customer Acquisition Cost (CAC)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Conversion Rates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Customer Lifetime Value (</a:t>
            </a:r>
            <a:r>
              <a:rPr lang="en-GB" b="1" dirty="0" err="1"/>
              <a:t>CLTV</a:t>
            </a:r>
            <a:r>
              <a:rPr lang="en-GB" b="1" dirty="0"/>
              <a:t>)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Engagement Rates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Net Promoter Score (NPS)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74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B4DE-C45D-5209-AAE5-01E55DEB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Prototyping Your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A4E16-5851-EEF3-C28F-30523BFC5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Prototyping?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Prototyping involves creating a tangible or digital version of your product to test functionality and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Early prototype = </a:t>
            </a:r>
            <a:r>
              <a:rPr lang="en-GB" b="1" dirty="0"/>
              <a:t>Minimum Viable Product (MVP)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Allows you to test key features and gather feedback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543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548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Bahnschrift SemiBold SemiConden</vt:lpstr>
      <vt:lpstr>Bahnschrift SemiLight</vt:lpstr>
      <vt:lpstr>Calibri</vt:lpstr>
      <vt:lpstr>Office Theme</vt:lpstr>
      <vt:lpstr>Pitching, Testing, and Prototyping for Starting a Business</vt:lpstr>
      <vt:lpstr>Why Pitching, Testing, and Prototyping Matter</vt:lpstr>
      <vt:lpstr>What is Pitching?</vt:lpstr>
      <vt:lpstr>Why Pitching is Critical</vt:lpstr>
      <vt:lpstr>Crafting an Effective Pitch Deck</vt:lpstr>
      <vt:lpstr>Testing Your Business Idea</vt:lpstr>
      <vt:lpstr>Methods of Testing</vt:lpstr>
      <vt:lpstr>Key Metrics for Testing</vt:lpstr>
      <vt:lpstr>Prototyping Your Product</vt:lpstr>
      <vt:lpstr>Types of Prototypes</vt:lpstr>
      <vt:lpstr>Benefits of Prototyping</vt:lpstr>
      <vt:lpstr>The Iterative Process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Tulip Gonsalves</dc:creator>
  <cp:lastModifiedBy>Tulip Gonsalves</cp:lastModifiedBy>
  <cp:revision>3</cp:revision>
  <dcterms:created xsi:type="dcterms:W3CDTF">2023-08-28T15:06:23Z</dcterms:created>
  <dcterms:modified xsi:type="dcterms:W3CDTF">2024-10-01T18:31:39Z</dcterms:modified>
</cp:coreProperties>
</file>