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0EA00"/>
    <a:srgbClr val="FFFF00"/>
    <a:srgbClr val="FF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87E-F1E0-4C36-BC01-0D8A8007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370C4-41A5-B1D6-31B2-DBD61E4EB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F82F3-743B-31CC-A1E9-57B088BC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B08049-B914-3B28-8259-2D6618603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5" y="5335844"/>
            <a:ext cx="2141777" cy="8853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0D851A-544B-B90D-FEA2-EA04DC7CDA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33" y="5046675"/>
            <a:ext cx="3086367" cy="9373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553746-7E84-2DF7-D04D-E8DD3C52F2B0}"/>
              </a:ext>
            </a:extLst>
          </p:cNvPr>
          <p:cNvCxnSpPr>
            <a:cxnSpLocks/>
          </p:cNvCxnSpPr>
          <p:nvPr userDrawn="1"/>
        </p:nvCxnSpPr>
        <p:spPr>
          <a:xfrm>
            <a:off x="1180684" y="35335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56ADE76-F190-539A-1CF9-C6586DBD4F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3" y="5482134"/>
            <a:ext cx="3700509" cy="10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6F41-E2F0-2937-D1B9-0A36FDF9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ED6BB-4D14-4E98-D3E4-79A02862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6794-0A86-DF07-CD9D-CF8C8C48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CB24E2-1FEF-2829-AC9D-AB1950C3F1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0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635B5-BACA-720E-D373-0B849973A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C347C-C5F0-2A67-BBDE-4F8E9375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2551-D10B-4A0F-C151-0ECC193A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2D1A21-EE16-2790-D558-8A0F9315B6CD}"/>
              </a:ext>
            </a:extLst>
          </p:cNvPr>
          <p:cNvCxnSpPr>
            <a:cxnSpLocks/>
          </p:cNvCxnSpPr>
          <p:nvPr userDrawn="1"/>
        </p:nvCxnSpPr>
        <p:spPr>
          <a:xfrm>
            <a:off x="9286875" y="365125"/>
            <a:ext cx="0" cy="5811838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F0FE-F903-B35B-DCC2-0A904F45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B87C-061D-A113-7C5A-A7B46A43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87D8-3ED3-269C-B5E8-5AF05E05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63C18-D59D-69DD-B128-6F1A678C29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7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B99E-3FFC-C6D7-2120-DC405E83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BC149-AFF2-24C2-25B3-F008B281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AE55-EBF3-1703-A860-38797E2F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FEC1ED-965D-80DE-960D-4ABFD982FF4E}"/>
              </a:ext>
            </a:extLst>
          </p:cNvPr>
          <p:cNvCxnSpPr>
            <a:cxnSpLocks/>
          </p:cNvCxnSpPr>
          <p:nvPr userDrawn="1"/>
        </p:nvCxnSpPr>
        <p:spPr>
          <a:xfrm>
            <a:off x="831850" y="46130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3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EF66-AA21-0FEE-DD48-548BD874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0535-9934-C54D-4C8A-036168062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50CEB-E966-CB9B-3CFD-7E13988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A9D6-3F05-5B69-538D-65047062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3A932E-E8C4-8719-FBDE-EE5A43090610}"/>
              </a:ext>
            </a:extLst>
          </p:cNvPr>
          <p:cNvCxnSpPr>
            <a:cxnSpLocks/>
          </p:cNvCxnSpPr>
          <p:nvPr userDrawn="1"/>
        </p:nvCxnSpPr>
        <p:spPr>
          <a:xfrm>
            <a:off x="942559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A31B-BD57-DED7-7B6F-DAAA31E0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D215-A3F1-7BB8-C68F-3523BF24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2602-4AA3-AE3C-462A-EE7DDC96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11796-4608-B28F-0F1D-D7313CC2B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938D7-701E-E60E-D749-87B97F592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76DA8-4C1C-F9FA-70DB-9CF460D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5B25A0-D3A1-C13E-C240-8D25EAD352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BAD1-F7EF-E5FC-05C8-821E9971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075A1-CB9C-7998-543F-2A42913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EDF58A-06F2-F90A-5FB4-9FDF0CB3DC9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9517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16C61-E282-ECD0-667D-A3CB26C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E931-65B7-CEA3-EF2B-752BEFB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6547-1409-9391-9F67-71F1CDEA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8B430-1CCF-85C0-77A0-2E719A07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12E72-CDFF-FF1A-5ECC-C54EF224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9D2ED8-6A93-96AD-423D-41D5808BEBB9}"/>
              </a:ext>
            </a:extLst>
          </p:cNvPr>
          <p:cNvCxnSpPr>
            <a:cxnSpLocks/>
          </p:cNvCxnSpPr>
          <p:nvPr userDrawn="1"/>
        </p:nvCxnSpPr>
        <p:spPr>
          <a:xfrm>
            <a:off x="875884" y="2057400"/>
            <a:ext cx="3591341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6D50-71C0-71B0-AE18-F7042ED5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1AF81-B711-1072-DD8A-110FEFD03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DAF09-60D2-4D35-B2C4-F5F7F40F8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F9A75-F139-AD9B-04B8-F272ABAA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A7974E-108B-E5FF-E1FD-D0B192F4D5EE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D9B4E-9E4C-438D-66FC-DA13E383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F8BD9-543B-D5AD-C1D5-964D1DD8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D460-9F69-AF56-2D78-36FDD0AE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9"/>
                </a:solidFill>
              </a:defRPr>
            </a:lvl1pPr>
          </a:lstStyle>
          <a:p>
            <a:fld id="{CA2D318B-ADD7-49DC-8A72-845286B371E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35A6A7-FED7-C597-70CF-B9650549C8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757" y="33578"/>
            <a:ext cx="1294917" cy="129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rgbClr val="3399FF"/>
          </a:solidFill>
          <a:effectLst>
            <a:reflection blurRad="6350" stA="53000" endA="300" endPos="35500" dir="5400000" sy="-90000" algn="bl" rotWithShape="0"/>
          </a:effectLst>
          <a:latin typeface="Bahnschrift SemiBold SemiConden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EEE-6C49-E419-339F-FE395218C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 xmlns:a="http://schemas.openxmlformats.org/drawingml/2006/main">
              <a:rPr lang="uk" dirty="0"/>
              <a:t>Представлення, тестування та створення прототипів для відкриття бізнесу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4DAD-9216-8FBB-3870-366819343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Основні кроки для підприємців</a:t>
            </a:r>
          </a:p>
        </p:txBody>
      </p:sp>
    </p:spTree>
    <p:extLst>
      <p:ext uri="{BB962C8B-B14F-4D97-AF65-F5344CB8AC3E}">
        <p14:creationId xmlns:p14="http://schemas.microsoft.com/office/powerpoint/2010/main" val="222125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2F2D-948D-DDE0-F4F9-A74F51B4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Типи прототипів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30F2-4090-AD91-0E97-195CB20B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Різні типи прототипів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Паперові прототипи </a:t>
            </a:r>
            <a:r xmlns:a="http://schemas.openxmlformats.org/drawingml/2006/main">
              <a:rPr lang="uk" dirty="0"/>
              <a:t>: ескізи та каркаси для візуалізації потоку користувачів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 err="1"/>
              <a:t>Макети </a:t>
            </a:r>
            <a:r xmlns:a="http://schemas.openxmlformats.org/drawingml/2006/main">
              <a:rPr lang="uk" dirty="0"/>
              <a:t>: статичні представлення екранів продукту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Прототипи кліків </a:t>
            </a:r>
            <a:r xmlns:a="http://schemas.openxmlformats.org/drawingml/2006/main">
              <a:rPr lang="uk" dirty="0"/>
              <a:t>: імітація взаємодії з програмним забезпеченням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Фізичні прототипи </a:t>
            </a:r>
            <a:r xmlns:a="http://schemas.openxmlformats.org/drawingml/2006/main">
              <a:rPr lang="uk" dirty="0"/>
              <a:t>: базові версії матеріальних продуктів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29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7629-3540-962A-B41B-75299CAE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Переваги прототипування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1DF0-C14F-1F0A-21B2-8E2468D73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Навіщо вам потрібні прототипи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Візуалізація ідей </a:t>
            </a:r>
            <a:r xmlns:a="http://schemas.openxmlformats.org/drawingml/2006/main">
              <a:rPr lang="uk" dirty="0"/>
              <a:t>: допомагає зацікавленим сторонам зрозуміти концепцію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Ранній відгук </a:t>
            </a:r>
            <a:r xmlns:a="http://schemas.openxmlformats.org/drawingml/2006/main">
              <a:rPr lang="uk" dirty="0"/>
              <a:t>: завчасно визначає потенційні проблеми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Економте час і гроші </a:t>
            </a:r>
            <a:r xmlns:a="http://schemas.openxmlformats.org/drawingml/2006/main">
              <a:rPr lang="uk" dirty="0"/>
              <a:t>: уникайте дорогих помилок у розробці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Залучення інвесторів </a:t>
            </a:r>
            <a:r xmlns:a="http://schemas.openxmlformats.org/drawingml/2006/main">
              <a:rPr lang="uk" dirty="0"/>
              <a:t>: показує, що ви вийшли за межі фази ідеї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46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A271-7ABC-CF71-592C-2AAD03F6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Ітераційний процес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8A60-FDF6-3CDB-EE10-B31FE9DC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Pitch, Test, Prototype, Repeat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Пітчинг </a:t>
            </a:r>
            <a:r xmlns:a="http://schemas.openxmlformats.org/drawingml/2006/main">
              <a:rPr lang="uk" dirty="0"/>
              <a:t>дозволяє збирати відгуки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Тестування </a:t>
            </a:r>
            <a:r xmlns:a="http://schemas.openxmlformats.org/drawingml/2006/main">
              <a:rPr lang="uk" dirty="0"/>
              <a:t>підтверджує ваші припущення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Прототипування </a:t>
            </a:r>
            <a:r xmlns:a="http://schemas.openxmlformats.org/drawingml/2006/main">
              <a:rPr lang="uk" dirty="0"/>
              <a:t>вдосконалює продукт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Повторюйте на основі відгуків і постійно вдосконалюйте свою ідею</a:t>
            </a:r>
          </a:p>
        </p:txBody>
      </p:sp>
    </p:spTree>
    <p:extLst>
      <p:ext uri="{BB962C8B-B14F-4D97-AF65-F5344CB8AC3E}">
        <p14:creationId xmlns:p14="http://schemas.microsoft.com/office/powerpoint/2010/main" val="347641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8B6D-B03C-611F-1479-F60A25C3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Висновок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86CC-5E04-B537-E2E7-EF60B630F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Остаточні висновки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Пітчинг </a:t>
            </a:r>
            <a:r xmlns:a="http://schemas.openxmlformats.org/drawingml/2006/main">
              <a:rPr lang="uk" dirty="0"/>
              <a:t>допомагає забезпечити бай-ін і кошти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Тестування </a:t>
            </a:r>
            <a:r xmlns:a="http://schemas.openxmlformats.org/drawingml/2006/main">
              <a:rPr lang="uk" dirty="0"/>
              <a:t>підтверджує ваші ринкові припущення та потреби користувачів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Прототипування </a:t>
            </a:r>
            <a:r xmlns:a="http://schemas.openxmlformats.org/drawingml/2006/main">
              <a:rPr lang="uk" dirty="0"/>
              <a:t>вдосконалює ваш продукт для успіху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/>
              <a:t>Безперервна ітерація є ключем до запуску успішного бізнесу!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5D84-4EE8-C970-10D8-79B7E962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Чому пітчінг, тестування та прототипування важливі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3592F-B893-F4E8-5215-31336DB5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Чому пітчінг, тестування та прототипування важливі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Основні компоненти для перетворення ідей у життєздатний бізнес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Зменшує ризик шляхом перевірки припущень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Забезпечує зворотний зв’язок, залучає інвесторів і налаштовує бізнес-моделі</a:t>
            </a:r>
          </a:p>
        </p:txBody>
      </p:sp>
    </p:spTree>
    <p:extLst>
      <p:ext uri="{BB962C8B-B14F-4D97-AF65-F5344CB8AC3E}">
        <p14:creationId xmlns:p14="http://schemas.microsoft.com/office/powerpoint/2010/main" val="110085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358F-AC63-6303-91D1-1E3B861F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Що таке пітчинг?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FC7DF-8B82-74BF-B193-7AE49E4A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Подача визначена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Пітчінг </a:t>
            </a:r>
            <a:r xmlns:a="http://schemas.openxmlformats.org/drawingml/2006/main">
              <a:rPr lang="uk" dirty="0"/>
              <a:t>: презентація вашої бізнес-ідеї зацікавленим сторонам, включаючи інвесторів, партнерів і клієнтів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Мета: чітко повідомити ціннісну пропозицію, ринкові можливості та конкурентну перевагу</a:t>
            </a:r>
          </a:p>
          <a:p>
            <a:r xmlns:a="http://schemas.openxmlformats.org/drawingml/2006/main">
              <a:rPr lang="uk" b="1" dirty="0"/>
              <a:t>Ключові елементи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Elevator Pitch </a:t>
            </a:r>
            <a:r xmlns:a="http://schemas.openxmlformats.org/drawingml/2006/main">
              <a:rPr lang="uk" dirty="0"/>
              <a:t>(30-60 секунд)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Pitch Deck </a:t>
            </a:r>
            <a:r xmlns:a="http://schemas.openxmlformats.org/drawingml/2006/main">
              <a:rPr lang="uk" dirty="0"/>
              <a:t>(10-12 слайдів презентації)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Розповідь, </a:t>
            </a:r>
            <a:r xmlns:a="http://schemas.openxmlformats.org/drawingml/2006/main">
              <a:rPr lang="uk" dirty="0"/>
              <a:t>щоб зацікавити аудиторію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8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70D5-83E2-8DED-CAEF-F99EE802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Чому пітчінг є критичним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CF8B1-2C94-6AF3-628F-2357A29F3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Важливість пітчингу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Забезпечення фінансування </a:t>
            </a:r>
            <a:r xmlns:a="http://schemas.openxmlformats.org/drawingml/2006/main">
              <a:rPr lang="uk" dirty="0"/>
              <a:t>: необхідне для залучення інвесторів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Прояснює бачення </a:t>
            </a:r>
            <a:r xmlns:a="http://schemas.openxmlformats.org/drawingml/2006/main">
              <a:rPr lang="uk" dirty="0"/>
              <a:t>: змушує вас удосконалити свою бізнес-ідею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Приваблює таланти </a:t>
            </a:r>
            <a:r xmlns:a="http://schemas.openxmlformats.org/drawingml/2006/main">
              <a:rPr lang="uk" dirty="0"/>
              <a:t>: переконайте потенційних членів команди або співзасновників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Збирає відгуки </a:t>
            </a:r>
            <a:r xmlns:a="http://schemas.openxmlformats.org/drawingml/2006/main">
              <a:rPr lang="uk" dirty="0"/>
              <a:t>: можливість покращити свою концепцію на основі відгуків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8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DAC0-4CED-1525-DABD-E89427C0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Створення ефективної презентаційної колоди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9E29-EB15-6E7C-57A5-596762C22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 xmlns:a="http://schemas.openxmlformats.org/drawingml/2006/main">
              <a:rPr lang="uk" dirty="0"/>
              <a:t>Ключові елементи Pitch Deck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Проблема </a:t>
            </a:r>
            <a:r xmlns:a="http://schemas.openxmlformats.org/drawingml/2006/main">
              <a:rPr lang="uk" dirty="0"/>
              <a:t>: яку проблему ви вирішуєте?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Рішення </a:t>
            </a:r>
            <a:r xmlns:a="http://schemas.openxmlformats.org/drawingml/2006/main">
              <a:rPr lang="uk" dirty="0"/>
              <a:t>: як ваш продукт/послуга вирішує проблему?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Ринкові можливості </a:t>
            </a:r>
            <a:r xmlns:a="http://schemas.openxmlformats.org/drawingml/2006/main">
              <a:rPr lang="uk" dirty="0"/>
              <a:t>: який розмір ринку?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Бізнес-модель </a:t>
            </a:r>
            <a:r xmlns:a="http://schemas.openxmlformats.org/drawingml/2006/main">
              <a:rPr lang="uk" dirty="0"/>
              <a:t>: як ви плануєте заробляти гроші?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Змагання </a:t>
            </a:r>
            <a:r xmlns:a="http://schemas.openxmlformats.org/drawingml/2006/main">
              <a:rPr lang="uk" dirty="0"/>
              <a:t>: хто ще в космосі?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Тяга </a:t>
            </a:r>
            <a:r xmlns:a="http://schemas.openxmlformats.org/drawingml/2006/main">
              <a:rPr lang="uk" dirty="0"/>
              <a:t>: будь-які ключові показники, етапи або підтвердження концепції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Команда </a:t>
            </a:r>
            <a:r xmlns:a="http://schemas.openxmlformats.org/drawingml/2006/main">
              <a:rPr lang="uk" dirty="0"/>
              <a:t>: Хто стоїть за цим підприємством?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Фінанси </a:t>
            </a:r>
            <a:r xmlns:a="http://schemas.openxmlformats.org/drawingml/2006/main">
              <a:rPr lang="uk" dirty="0"/>
              <a:t>: Основні прогнози та потреби у фінансуванні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47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26A9-9A7D-A406-1ED9-BFA3E985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Тестування вашої бізнес-ідеї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91EF-E8DA-CE56-A663-898E43E24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Чому тестування має вирішальне значення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Тестування – це процес підтвердження ваших бізнес-припущень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Включає створення мінімальних версій вашого продукту чи послуги для збору відгуків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Ключ, щоб уникнути створення нікому не потрібного продукту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1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696B-8206-DE9A-EE3D-8ECB8416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Методи тестування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0DCB3-6AC5-0AD6-AAC0-EA15D2E6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Загальні методи тестування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Опитування та інтерв'ю </a:t>
            </a:r>
            <a:r xmlns:a="http://schemas.openxmlformats.org/drawingml/2006/main">
              <a:rPr lang="uk" dirty="0"/>
              <a:t>: прямі відгуки від потенційних клієнтів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Цільові сторінки </a:t>
            </a:r>
            <a:r xmlns:a="http://schemas.openxmlformats.org/drawingml/2006/main">
              <a:rPr lang="uk" dirty="0"/>
              <a:t>: виміряйте зацікавленість перед повним запуском продукту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Випробування на дим </a:t>
            </a:r>
            <a:r xmlns:a="http://schemas.openxmlformats.org/drawingml/2006/main">
              <a:rPr lang="uk" dirty="0"/>
              <a:t>: рекламуйте та продавайте продукт, який ще повністю не існує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A/B-тестування </a:t>
            </a:r>
            <a:r xmlns:a="http://schemas.openxmlformats.org/drawingml/2006/main">
              <a:rPr lang="uk" dirty="0"/>
              <a:t>: порівняйте дві версії продукту чи послуги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40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E18E-950B-38DE-927B-553A2EE1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Ключові показники для тестування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2AEC-547F-81D3-678D-E907750A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Показники для відстеження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Вартість залучення клієнта (CAC)</a:t>
            </a:r>
            <a:endParaRPr xmlns:a="http://schemas.openxmlformats.org/drawingml/2006/main" lang="en-GB" dirty="0"/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Коефіцієнти конвертації</a:t>
            </a:r>
            <a:endParaRPr xmlns:a="http://schemas.openxmlformats.org/drawingml/2006/main" lang="en-GB" dirty="0"/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Довічна вартість клієнта ( </a:t>
            </a:r>
            <a:r xmlns:a="http://schemas.openxmlformats.org/drawingml/2006/main">
              <a:rPr lang="uk" b="1" dirty="0" err="1"/>
              <a:t>CLTV </a:t>
            </a:r>
            <a:r xmlns:a="http://schemas.openxmlformats.org/drawingml/2006/main">
              <a:rPr lang="uk" b="1" dirty="0"/>
              <a:t>)</a:t>
            </a:r>
            <a:endParaRPr xmlns:a="http://schemas.openxmlformats.org/drawingml/2006/main" lang="en-GB" dirty="0"/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Показники залучення</a:t>
            </a:r>
            <a:endParaRPr xmlns:a="http://schemas.openxmlformats.org/drawingml/2006/main" lang="en-GB" dirty="0"/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Чистий бал промоутера (NPS)</a:t>
            </a:r>
            <a:endParaRPr xmlns:a="http://schemas.openxmlformats.org/drawingml/2006/main"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7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B4DE-C45D-5209-AAE5-01E55DEB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Створення прототипу вашого продукту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A4E16-5851-EEF3-C28F-30523BFC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Що таке прототипування?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Прототипування передбачає створення матеріальної або цифрової версії вашого продукту для перевірки функціональності та дизайну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Ранній прототип = </a:t>
            </a:r>
            <a:r xmlns:a="http://schemas.openxmlformats.org/drawingml/2006/main">
              <a:rPr lang="uk" b="1" dirty="0"/>
              <a:t>мінімально життєздатний продукт (MVP)</a:t>
            </a:r>
            <a:endParaRPr xmlns:a="http://schemas.openxmlformats.org/drawingml/2006/main" lang="en-GB" dirty="0"/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Дозволяє тестувати ключові функції та збирати відгуки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4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548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SemiBold SemiConden</vt:lpstr>
      <vt:lpstr>Bahnschrift SemiLight</vt:lpstr>
      <vt:lpstr>Calibri</vt:lpstr>
      <vt:lpstr>Office Theme</vt:lpstr>
      <vt:lpstr>Pitching, Testing, and Prototyping for Starting a Business</vt:lpstr>
      <vt:lpstr>Why Pitching, Testing, and Prototyping Matter</vt:lpstr>
      <vt:lpstr>What is Pitching?</vt:lpstr>
      <vt:lpstr>Why Pitching is Critical</vt:lpstr>
      <vt:lpstr>Crafting an Effective Pitch Deck</vt:lpstr>
      <vt:lpstr>Testing Your Business Idea</vt:lpstr>
      <vt:lpstr>Methods of Testing</vt:lpstr>
      <vt:lpstr>Key Metrics for Testing</vt:lpstr>
      <vt:lpstr>Prototyping Your Product</vt:lpstr>
      <vt:lpstr>Types of Prototypes</vt:lpstr>
      <vt:lpstr>Benefits of Prototyping</vt:lpstr>
      <vt:lpstr>The Iterative Process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Tulip Gonsalves</dc:creator>
  <cp:lastModifiedBy>Tulip Gonsalves</cp:lastModifiedBy>
  <cp:revision>3</cp:revision>
  <dcterms:created xsi:type="dcterms:W3CDTF">2023-08-28T15:06:23Z</dcterms:created>
  <dcterms:modified xsi:type="dcterms:W3CDTF">2024-10-01T18:31:39Z</dcterms:modified>
</cp:coreProperties>
</file>