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83" r:id="rId3"/>
    <p:sldId id="279" r:id="rId4"/>
    <p:sldId id="280" r:id="rId5"/>
    <p:sldId id="281" r:id="rId6"/>
    <p:sldId id="262" r:id="rId7"/>
    <p:sldId id="277" r:id="rId8"/>
    <p:sldId id="278"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82"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5" roundtripDataSignature="AMtx7mg3OZGJaLxendpBMjP6BcA0aNvp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 name="Google Shape;7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399FF"/>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003399"/>
              </a:buClr>
              <a:buSzPts val="2400"/>
              <a:buNone/>
              <a:defRPr sz="2400"/>
            </a:lvl1pPr>
            <a:lvl2pPr lvl="1" algn="ctr">
              <a:lnSpc>
                <a:spcPct val="90000"/>
              </a:lnSpc>
              <a:spcBef>
                <a:spcPts val="500"/>
              </a:spcBef>
              <a:spcAft>
                <a:spcPts val="0"/>
              </a:spcAft>
              <a:buClr>
                <a:srgbClr val="003399"/>
              </a:buClr>
              <a:buSzPts val="2000"/>
              <a:buNone/>
              <a:defRPr sz="2000"/>
            </a:lvl2pPr>
            <a:lvl3pPr lvl="2" algn="ctr">
              <a:lnSpc>
                <a:spcPct val="90000"/>
              </a:lnSpc>
              <a:spcBef>
                <a:spcPts val="500"/>
              </a:spcBef>
              <a:spcAft>
                <a:spcPts val="0"/>
              </a:spcAft>
              <a:buClr>
                <a:srgbClr val="003399"/>
              </a:buClr>
              <a:buSzPts val="1800"/>
              <a:buNone/>
              <a:defRPr sz="1800"/>
            </a:lvl3pPr>
            <a:lvl4pPr lvl="3" algn="ctr">
              <a:lnSpc>
                <a:spcPct val="90000"/>
              </a:lnSpc>
              <a:spcBef>
                <a:spcPts val="500"/>
              </a:spcBef>
              <a:spcAft>
                <a:spcPts val="0"/>
              </a:spcAft>
              <a:buClr>
                <a:srgbClr val="003399"/>
              </a:buClr>
              <a:buSzPts val="1600"/>
              <a:buNone/>
              <a:defRPr sz="1600"/>
            </a:lvl4pPr>
            <a:lvl5pPr lvl="4" algn="ctr">
              <a:lnSpc>
                <a:spcPct val="90000"/>
              </a:lnSpc>
              <a:spcBef>
                <a:spcPts val="500"/>
              </a:spcBef>
              <a:spcAft>
                <a:spcPts val="0"/>
              </a:spcAft>
              <a:buClr>
                <a:srgbClr val="003399"/>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3" name="Google Shape;13;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15" name="Google Shape;15;p3"/>
          <p:cNvPicPr preferRelativeResize="0"/>
          <p:nvPr/>
        </p:nvPicPr>
        <p:blipFill rotWithShape="1">
          <a:blip r:embed="rId2">
            <a:alphaModFix/>
          </a:blip>
          <a:srcRect/>
          <a:stretch/>
        </p:blipFill>
        <p:spPr>
          <a:xfrm>
            <a:off x="913685" y="5335844"/>
            <a:ext cx="2141777" cy="885396"/>
          </a:xfrm>
          <a:prstGeom prst="rect">
            <a:avLst/>
          </a:prstGeom>
          <a:noFill/>
          <a:ln>
            <a:noFill/>
          </a:ln>
        </p:spPr>
      </p:pic>
      <p:pic>
        <p:nvPicPr>
          <p:cNvPr id="16" name="Google Shape;16;p3"/>
          <p:cNvPicPr preferRelativeResize="0"/>
          <p:nvPr/>
        </p:nvPicPr>
        <p:blipFill rotWithShape="1">
          <a:blip r:embed="rId3">
            <a:alphaModFix/>
          </a:blip>
          <a:srcRect/>
          <a:stretch/>
        </p:blipFill>
        <p:spPr>
          <a:xfrm>
            <a:off x="8267433" y="5046675"/>
            <a:ext cx="3086367" cy="937341"/>
          </a:xfrm>
          <a:prstGeom prst="rect">
            <a:avLst/>
          </a:prstGeom>
          <a:noFill/>
          <a:ln>
            <a:noFill/>
          </a:ln>
        </p:spPr>
      </p:pic>
      <p:cxnSp>
        <p:nvCxnSpPr>
          <p:cNvPr id="17" name="Google Shape;17;p3"/>
          <p:cNvCxnSpPr/>
          <p:nvPr/>
        </p:nvCxnSpPr>
        <p:spPr>
          <a:xfrm>
            <a:off x="1180684" y="3533533"/>
            <a:ext cx="9830632" cy="0"/>
          </a:xfrm>
          <a:prstGeom prst="straightConnector1">
            <a:avLst/>
          </a:prstGeom>
          <a:noFill/>
          <a:ln w="76200" cap="flat" cmpd="sng">
            <a:solidFill>
              <a:srgbClr val="F0EA00"/>
            </a:solidFill>
            <a:prstDash val="solid"/>
            <a:miter lim="800000"/>
            <a:headEnd type="none" w="sm" len="sm"/>
            <a:tailEnd type="none" w="sm" len="sm"/>
          </a:ln>
        </p:spPr>
      </p:cxnSp>
      <p:pic>
        <p:nvPicPr>
          <p:cNvPr id="3" name="Picture 2">
            <a:extLst>
              <a:ext uri="{FF2B5EF4-FFF2-40B4-BE49-F238E27FC236}">
                <a16:creationId xmlns:a16="http://schemas.microsoft.com/office/drawing/2014/main" id="{B85E8AFD-DEBE-C245-9A44-9E7D83D65ED3}"/>
              </a:ext>
            </a:extLst>
          </p:cNvPr>
          <p:cNvPicPr>
            <a:picLocks noChangeAspect="1"/>
          </p:cNvPicPr>
          <p:nvPr userDrawn="1"/>
        </p:nvPicPr>
        <p:blipFill>
          <a:blip r:embed="rId4"/>
          <a:stretch>
            <a:fillRect/>
          </a:stretch>
        </p:blipFill>
        <p:spPr>
          <a:xfrm>
            <a:off x="3728621" y="5426786"/>
            <a:ext cx="4100004" cy="111212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22" name="Google Shape;22;p4"/>
          <p:cNvCxnSpPr/>
          <p:nvPr/>
        </p:nvCxnSpPr>
        <p:spPr>
          <a:xfrm>
            <a:off x="838200" y="141422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45" name="Google Shape;45;p8"/>
          <p:cNvCxnSpPr/>
          <p:nvPr/>
        </p:nvCxnSpPr>
        <p:spPr>
          <a:xfrm>
            <a:off x="838200" y="139517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rgbClr val="003399"/>
              </a:buClr>
              <a:buSzPts val="3200"/>
              <a:buChar char="•"/>
              <a:defRPr sz="3200"/>
            </a:lvl1pPr>
            <a:lvl2pPr marL="914400" lvl="1" indent="-406400" algn="l">
              <a:lnSpc>
                <a:spcPct val="90000"/>
              </a:lnSpc>
              <a:spcBef>
                <a:spcPts val="500"/>
              </a:spcBef>
              <a:spcAft>
                <a:spcPts val="0"/>
              </a:spcAft>
              <a:buClr>
                <a:srgbClr val="003399"/>
              </a:buClr>
              <a:buSzPts val="2800"/>
              <a:buChar char="•"/>
              <a:defRPr sz="2800"/>
            </a:lvl2pPr>
            <a:lvl3pPr marL="1371600" lvl="2" indent="-381000" algn="l">
              <a:lnSpc>
                <a:spcPct val="90000"/>
              </a:lnSpc>
              <a:spcBef>
                <a:spcPts val="500"/>
              </a:spcBef>
              <a:spcAft>
                <a:spcPts val="0"/>
              </a:spcAft>
              <a:buClr>
                <a:srgbClr val="003399"/>
              </a:buClr>
              <a:buSzPts val="2400"/>
              <a:buChar char="•"/>
              <a:defRPr sz="2400"/>
            </a:lvl3pPr>
            <a:lvl4pPr marL="1828800" lvl="3" indent="-355600" algn="l">
              <a:lnSpc>
                <a:spcPct val="90000"/>
              </a:lnSpc>
              <a:spcBef>
                <a:spcPts val="500"/>
              </a:spcBef>
              <a:spcAft>
                <a:spcPts val="0"/>
              </a:spcAft>
              <a:buClr>
                <a:srgbClr val="003399"/>
              </a:buClr>
              <a:buSzPts val="2000"/>
              <a:buChar char="•"/>
              <a:defRPr sz="2000"/>
            </a:lvl4pPr>
            <a:lvl5pPr marL="2286000" lvl="4" indent="-355600" algn="l">
              <a:lnSpc>
                <a:spcPct val="90000"/>
              </a:lnSpc>
              <a:spcBef>
                <a:spcPts val="500"/>
              </a:spcBef>
              <a:spcAft>
                <a:spcPts val="0"/>
              </a:spcAft>
              <a:buClr>
                <a:srgbClr val="003399"/>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3" name="Google Shape;53;p10"/>
          <p:cNvCxnSpPr/>
          <p:nvPr/>
        </p:nvCxnSpPr>
        <p:spPr>
          <a:xfrm>
            <a:off x="875884" y="2057400"/>
            <a:ext cx="3591341"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a:spLocks noGrp="1"/>
          </p:cNvSpPr>
          <p:nvPr>
            <p:ph type="pic" idx="2"/>
          </p:nvPr>
        </p:nvSpPr>
        <p:spPr>
          <a:xfrm>
            <a:off x="5183188" y="987425"/>
            <a:ext cx="6172200" cy="4873625"/>
          </a:xfrm>
          <a:prstGeom prst="rect">
            <a:avLst/>
          </a:prstGeom>
          <a:noFill/>
          <a:ln>
            <a:noFill/>
          </a:ln>
        </p:spPr>
      </p:sp>
      <p:sp>
        <p:nvSpPr>
          <p:cNvPr id="57" name="Google Shape;57;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9" name="Google Shape;59;p11"/>
          <p:cNvCxnSpPr/>
          <p:nvPr/>
        </p:nvCxnSpPr>
        <p:spPr>
          <a:xfrm>
            <a:off x="838200" y="2057400"/>
            <a:ext cx="3933825"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4" name="Google Shape;64;p12"/>
          <p:cNvCxnSpPr/>
          <p:nvPr/>
        </p:nvCxnSpPr>
        <p:spPr>
          <a:xfrm>
            <a:off x="838200" y="1404695"/>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9" name="Google Shape;69;p13"/>
          <p:cNvCxnSpPr/>
          <p:nvPr/>
        </p:nvCxnSpPr>
        <p:spPr>
          <a:xfrm>
            <a:off x="9286875" y="365125"/>
            <a:ext cx="0" cy="5811838"/>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399FF"/>
              </a:buClr>
              <a:buSzPts val="4400"/>
              <a:buFont typeface="Arial"/>
              <a:buNone/>
              <a:defRPr sz="4400" b="0" i="0" u="none" strike="noStrike" cap="none">
                <a:solidFill>
                  <a:srgbClr val="3399F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003399"/>
              </a:buClr>
              <a:buSzPts val="2800"/>
              <a:buFont typeface="Arial"/>
              <a:buChar char="•"/>
              <a:defRPr sz="2800" b="0" i="0" u="none" strike="noStrike" cap="none">
                <a:solidFill>
                  <a:srgbClr val="003399"/>
                </a:solidFill>
                <a:latin typeface="Arial"/>
                <a:ea typeface="Arial"/>
                <a:cs typeface="Arial"/>
                <a:sym typeface="Arial"/>
              </a:defRPr>
            </a:lvl1pPr>
            <a:lvl2pPr marL="914400" marR="0" lvl="1" indent="-381000" algn="l" rtl="0">
              <a:lnSpc>
                <a:spcPct val="90000"/>
              </a:lnSpc>
              <a:spcBef>
                <a:spcPts val="500"/>
              </a:spcBef>
              <a:spcAft>
                <a:spcPts val="0"/>
              </a:spcAft>
              <a:buClr>
                <a:srgbClr val="003399"/>
              </a:buClr>
              <a:buSzPts val="2400"/>
              <a:buFont typeface="Arial"/>
              <a:buChar char="•"/>
              <a:defRPr sz="2400" b="0" i="0" u="none" strike="noStrike" cap="none">
                <a:solidFill>
                  <a:srgbClr val="003399"/>
                </a:solidFill>
                <a:latin typeface="Arial"/>
                <a:ea typeface="Arial"/>
                <a:cs typeface="Arial"/>
                <a:sym typeface="Arial"/>
              </a:defRPr>
            </a:lvl2pPr>
            <a:lvl3pPr marL="1371600" marR="0" lvl="2" indent="-355600" algn="l" rtl="0">
              <a:lnSpc>
                <a:spcPct val="90000"/>
              </a:lnSpc>
              <a:spcBef>
                <a:spcPts val="500"/>
              </a:spcBef>
              <a:spcAft>
                <a:spcPts val="0"/>
              </a:spcAft>
              <a:buClr>
                <a:srgbClr val="003399"/>
              </a:buClr>
              <a:buSzPts val="2000"/>
              <a:buFont typeface="Arial"/>
              <a:buChar char="•"/>
              <a:defRPr sz="2000" b="0" i="0" u="none" strike="noStrike" cap="none">
                <a:solidFill>
                  <a:srgbClr val="003399"/>
                </a:solidFill>
                <a:latin typeface="Arial"/>
                <a:ea typeface="Arial"/>
                <a:cs typeface="Arial"/>
                <a:sym typeface="Arial"/>
              </a:defRPr>
            </a:lvl3pPr>
            <a:lvl4pPr marL="1828800" marR="0" lvl="3"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4pPr>
            <a:lvl5pPr marL="2286000" marR="0" lvl="4"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003399"/>
                </a:solidFill>
                <a:latin typeface="Calibri"/>
                <a:ea typeface="Calibri"/>
                <a:cs typeface="Calibri"/>
                <a:sym typeface="Calibri"/>
              </a:defRPr>
            </a:lvl1pPr>
            <a:lvl2pPr marL="0" marR="0" lvl="1" indent="0" algn="r" rtl="0">
              <a:spcBef>
                <a:spcPts val="0"/>
              </a:spcBef>
              <a:buNone/>
              <a:defRPr sz="1200" b="0" i="0" u="none" strike="noStrike" cap="none">
                <a:solidFill>
                  <a:srgbClr val="003399"/>
                </a:solidFill>
                <a:latin typeface="Calibri"/>
                <a:ea typeface="Calibri"/>
                <a:cs typeface="Calibri"/>
                <a:sym typeface="Calibri"/>
              </a:defRPr>
            </a:lvl2pPr>
            <a:lvl3pPr marL="0" marR="0" lvl="2" indent="0" algn="r" rtl="0">
              <a:spcBef>
                <a:spcPts val="0"/>
              </a:spcBef>
              <a:buNone/>
              <a:defRPr sz="1200" b="0" i="0" u="none" strike="noStrike" cap="none">
                <a:solidFill>
                  <a:srgbClr val="003399"/>
                </a:solidFill>
                <a:latin typeface="Calibri"/>
                <a:ea typeface="Calibri"/>
                <a:cs typeface="Calibri"/>
                <a:sym typeface="Calibri"/>
              </a:defRPr>
            </a:lvl3pPr>
            <a:lvl4pPr marL="0" marR="0" lvl="3" indent="0" algn="r" rtl="0">
              <a:spcBef>
                <a:spcPts val="0"/>
              </a:spcBef>
              <a:buNone/>
              <a:defRPr sz="1200" b="0" i="0" u="none" strike="noStrike" cap="none">
                <a:solidFill>
                  <a:srgbClr val="003399"/>
                </a:solidFill>
                <a:latin typeface="Calibri"/>
                <a:ea typeface="Calibri"/>
                <a:cs typeface="Calibri"/>
                <a:sym typeface="Calibri"/>
              </a:defRPr>
            </a:lvl4pPr>
            <a:lvl5pPr marL="0" marR="0" lvl="4" indent="0" algn="r" rtl="0">
              <a:spcBef>
                <a:spcPts val="0"/>
              </a:spcBef>
              <a:buNone/>
              <a:defRPr sz="1200" b="0" i="0" u="none" strike="noStrike" cap="none">
                <a:solidFill>
                  <a:srgbClr val="003399"/>
                </a:solidFill>
                <a:latin typeface="Calibri"/>
                <a:ea typeface="Calibri"/>
                <a:cs typeface="Calibri"/>
                <a:sym typeface="Calibri"/>
              </a:defRPr>
            </a:lvl5pPr>
            <a:lvl6pPr marL="0" marR="0" lvl="5" indent="0" algn="r" rtl="0">
              <a:spcBef>
                <a:spcPts val="0"/>
              </a:spcBef>
              <a:buNone/>
              <a:defRPr sz="1200" b="0" i="0" u="none" strike="noStrike" cap="none">
                <a:solidFill>
                  <a:srgbClr val="003399"/>
                </a:solidFill>
                <a:latin typeface="Calibri"/>
                <a:ea typeface="Calibri"/>
                <a:cs typeface="Calibri"/>
                <a:sym typeface="Calibri"/>
              </a:defRPr>
            </a:lvl6pPr>
            <a:lvl7pPr marL="0" marR="0" lvl="6" indent="0" algn="r" rtl="0">
              <a:spcBef>
                <a:spcPts val="0"/>
              </a:spcBef>
              <a:buNone/>
              <a:defRPr sz="1200" b="0" i="0" u="none" strike="noStrike" cap="none">
                <a:solidFill>
                  <a:srgbClr val="003399"/>
                </a:solidFill>
                <a:latin typeface="Calibri"/>
                <a:ea typeface="Calibri"/>
                <a:cs typeface="Calibri"/>
                <a:sym typeface="Calibri"/>
              </a:defRPr>
            </a:lvl7pPr>
            <a:lvl8pPr marL="0" marR="0" lvl="7" indent="0" algn="r" rtl="0">
              <a:spcBef>
                <a:spcPts val="0"/>
              </a:spcBef>
              <a:buNone/>
              <a:defRPr sz="1200" b="0" i="0" u="none" strike="noStrike" cap="none">
                <a:solidFill>
                  <a:srgbClr val="003399"/>
                </a:solidFill>
                <a:latin typeface="Calibri"/>
                <a:ea typeface="Calibri"/>
                <a:cs typeface="Calibri"/>
                <a:sym typeface="Calibri"/>
              </a:defRPr>
            </a:lvl8pPr>
            <a:lvl9pPr marL="0" marR="0" lvl="8" indent="0" algn="r" rtl="0">
              <a:spcBef>
                <a:spcPts val="0"/>
              </a:spcBef>
              <a:buNone/>
              <a:defRPr sz="1200" b="0" i="0" u="none" strike="noStrike" cap="none">
                <a:solidFill>
                  <a:srgbClr val="00339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9" name="Google Shape;9;p2"/>
          <p:cNvPicPr preferRelativeResize="0"/>
          <p:nvPr/>
        </p:nvPicPr>
        <p:blipFill rotWithShape="1">
          <a:blip r:embed="rId10">
            <a:alphaModFix/>
          </a:blip>
          <a:srcRect/>
          <a:stretch/>
        </p:blipFill>
        <p:spPr>
          <a:xfrm>
            <a:off x="10830757" y="33578"/>
            <a:ext cx="1294917" cy="129491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publicity.businessportal.gr/" TargetMode="External"/><Relationship Id="rId3" Type="http://schemas.openxmlformats.org/officeDocument/2006/relationships/hyperlink" Target="https://www.businessportal.gr/" TargetMode="External"/><Relationship Id="rId7" Type="http://schemas.openxmlformats.org/officeDocument/2006/relationships/hyperlink" Target="https://eyms.businessportal.gr/eyms-helpdesk.pdf" TargetMode="External"/><Relationship Id="rId2" Type="http://schemas.openxmlformats.org/officeDocument/2006/relationships/hyperlink" Target="https://eyms.businessportal.gr/auth" TargetMode="External"/><Relationship Id="rId1" Type="http://schemas.openxmlformats.org/officeDocument/2006/relationships/slideLayout" Target="../slideLayouts/slideLayout2.xml"/><Relationship Id="rId6" Type="http://schemas.openxmlformats.org/officeDocument/2006/relationships/hyperlink" Target="https://eyms.businessportal.gr/faq.pdf" TargetMode="External"/><Relationship Id="rId5" Type="http://schemas.openxmlformats.org/officeDocument/2006/relationships/hyperlink" Target="https://services.businessportal.gr/publicCertificateDownload/form" TargetMode="External"/><Relationship Id="rId4" Type="http://schemas.openxmlformats.org/officeDocument/2006/relationships/hyperlink" Target="https://services.businessportal.gr/welcomeNonGemi/nonGemiRegistrationFor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yms.businessportal.gr/aut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xmlns:a="http://schemas.openxmlformats.org/drawingml/2006/main" marL="0" lvl="0" indent="0" algn="ctr" rtl="0">
              <a:lnSpc>
                <a:spcPct val="90000"/>
              </a:lnSpc>
              <a:spcBef>
                <a:spcPts val="0"/>
              </a:spcBef>
              <a:spcAft>
                <a:spcPts val="0"/>
              </a:spcAft>
              <a:buClr>
                <a:srgbClr val="3399FF"/>
              </a:buClr>
              <a:buSzPts val="6000"/>
              <a:buFont typeface="Arial"/>
              <a:buNone/>
            </a:pPr>
            <a:r xmlns:a="http://schemas.openxmlformats.org/drawingml/2006/main">
              <a:rPr lang="uk" dirty="0"/>
              <a:t>Реєстрація бізнесу</a:t>
            </a:r>
            <a:endParaRPr xmlns:a="http://schemas.openxmlformats.org/drawingml/2006/main" dirty="0"/>
          </a:p>
        </p:txBody>
      </p:sp>
      <p:sp>
        <p:nvSpPr>
          <p:cNvPr id="75" name="Google Shape;7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xmlns:a="http://schemas.openxmlformats.org/drawingml/2006/main" marL="0" lvl="0" indent="0" algn="ctr" rtl="0">
              <a:lnSpc>
                <a:spcPct val="90000"/>
              </a:lnSpc>
              <a:spcBef>
                <a:spcPts val="0"/>
              </a:spcBef>
              <a:spcAft>
                <a:spcPts val="0"/>
              </a:spcAft>
              <a:buClr>
                <a:srgbClr val="003399"/>
              </a:buClr>
              <a:buSzPts val="2400"/>
              <a:buNone/>
            </a:pPr>
            <a:r xmlns:a="http://schemas.openxmlformats.org/drawingml/2006/main">
              <a:rPr lang="uk" dirty="0"/>
              <a:t>У Греції</a:t>
            </a:r>
            <a:endParaRPr xmlns:a="http://schemas.openxmlformats.org/drawingml/2006/ma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3: Підготуйте необхідні документи</a:t>
            </a:r>
          </a:p>
        </p:txBody>
      </p:sp>
      <p:sp>
        <p:nvSpPr>
          <p:cNvPr id="3" name="Content Placeholder"/>
          <p:cNvSpPr>
            <a:spLocks noGrp="1"/>
          </p:cNvSpPr>
          <p:nvPr>
            <p:ph idx="1"/>
          </p:nvPr>
        </p:nvSpPr>
        <p:spPr>
          <a:xfrm>
            <a:off x="838200" y="2506662"/>
            <a:ext cx="10515600" cy="4351338"/>
          </a:xfrm>
        </p:spPr>
        <p:txBody>
          <a:bodyPr/>
          <a:lstStyle/>
          <a:p>
            <a:pPr xmlns:a="http://schemas.openxmlformats.org/drawingml/2006/main" lvl="0"/>
            <a:r xmlns:a="http://schemas.openxmlformats.org/drawingml/2006/main">
              <a:rPr lang="uk" dirty="0"/>
              <a:t>Статут</a:t>
            </a:r>
          </a:p>
          <a:p>
            <a:pPr xmlns:a="http://schemas.openxmlformats.org/drawingml/2006/main" lvl="0"/>
            <a:r xmlns:a="http://schemas.openxmlformats.org/drawingml/2006/main">
              <a:rPr lang="uk" dirty="0"/>
              <a:t>Заява про реєстрацію компанії</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412259"/>
            <a:ext cx="10515600" cy="1325563"/>
          </a:xfrm>
        </p:spPr>
        <p:txBody>
          <a:bodyPr>
            <a:normAutofit fontScale="90000"/>
          </a:bodyPr>
          <a:lstStyle/>
          <a:p>
            <a:r xmlns:a="http://schemas.openxmlformats.org/drawingml/2006/main">
              <a:rPr lang="uk" dirty="0"/>
              <a:t>Крок 4: Визначте посадових осіб компанії та акціонерів</a:t>
            </a:r>
            <a:br xmlns:a="http://schemas.openxmlformats.org/drawingml/2006/main">
              <a:rPr lang="en-US" dirty="0"/>
            </a:br>
            <a:endParaRPr xmlns:a="http://schemas.openxmlformats.org/drawingml/2006/main" lang="en-US" dirty="0"/>
          </a:p>
        </p:txBody>
      </p:sp>
      <p:sp>
        <p:nvSpPr>
          <p:cNvPr id="3" name="Content Placeholder"/>
          <p:cNvSpPr>
            <a:spLocks noGrp="1"/>
          </p:cNvSpPr>
          <p:nvPr>
            <p:ph idx="1"/>
          </p:nvPr>
        </p:nvSpPr>
        <p:spPr>
          <a:xfrm>
            <a:off x="838200" y="2268685"/>
            <a:ext cx="10515600" cy="4351338"/>
          </a:xfrm>
        </p:spPr>
        <p:txBody>
          <a:bodyPr/>
          <a:lstStyle/>
          <a:p>
            <a:pPr xmlns:a="http://schemas.openxmlformats.org/drawingml/2006/main" lvl="0"/>
            <a:r xmlns:a="http://schemas.openxmlformats.org/drawingml/2006/main">
              <a:rPr lang="uk" dirty="0"/>
              <a:t>Вам потрібно буде визначити принаймні одного директора або одного представника</a:t>
            </a:r>
          </a:p>
          <a:p>
            <a:pPr xmlns:a="http://schemas.openxmlformats.org/drawingml/2006/main" lvl="0"/>
            <a:r xmlns:a="http://schemas.openxmlformats.org/drawingml/2006/main">
              <a:rPr lang="uk" dirty="0"/>
              <a:t>Директорам або представникам має бути не менше 18 років</a:t>
            </a:r>
          </a:p>
          <a:p>
            <a:pPr xmlns:a="http://schemas.openxmlformats.org/drawingml/2006/main" lvl="0"/>
            <a:r xmlns:a="http://schemas.openxmlformats.org/drawingml/2006/main">
              <a:rPr lang="uk" dirty="0"/>
              <a:t>Акціонерами можуть бути фізичні та юридичні особи</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5: Вимоги до капіталу</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Греція вимагає мінімального капіталу в розмірі 4500 євро для EPE, 24 000 євро для AE і відсутності мінімального капіталу для IKE</a:t>
            </a:r>
          </a:p>
          <a:p>
            <a:pPr xmlns:a="http://schemas.openxmlformats.org/drawingml/2006/main" lvl="0"/>
            <a:r xmlns:a="http://schemas.openxmlformats.org/drawingml/2006/main">
              <a:rPr lang="uk" dirty="0"/>
              <a:t>Немає вимог щодо мінімального капіталу для філій іноземних компаній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6: Зареєструйте свою компанію</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EPE: 650 євро</a:t>
            </a:r>
          </a:p>
          <a:p>
            <a:pPr xmlns:a="http://schemas.openxmlformats.org/drawingml/2006/main" lvl="0"/>
            <a:r xmlns:a="http://schemas.openxmlformats.org/drawingml/2006/main">
              <a:rPr lang="uk" dirty="0"/>
              <a:t>AE: 1000 євро</a:t>
            </a:r>
          </a:p>
          <a:p>
            <a:pPr xmlns:a="http://schemas.openxmlformats.org/drawingml/2006/main" lvl="0"/>
            <a:r xmlns:a="http://schemas.openxmlformats.org/drawingml/2006/main">
              <a:rPr lang="uk" dirty="0"/>
              <a:t>IKE: 250 євро</a:t>
            </a:r>
          </a:p>
          <a:p>
            <a:pPr xmlns:a="http://schemas.openxmlformats.org/drawingml/2006/main" lvl="0"/>
            <a:r xmlns:a="http://schemas.openxmlformats.org/drawingml/2006/main">
              <a:rPr lang="uk" dirty="0"/>
              <a:t>Філія іноземної компанії: €400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7. Зареєструйтеся для сплати податків</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Після реєстрації вашої компанії ви повинні стати на податковий облік у Незалежному органі державних доходів</a:t>
            </a:r>
          </a:p>
          <a:p>
            <a:pPr xmlns:a="http://schemas.openxmlformats.org/drawingml/2006/main" lvl="0"/>
            <a:r xmlns:a="http://schemas.openxmlformats.org/drawingml/2006/main">
              <a:rPr lang="uk" dirty="0"/>
              <a:t>Це можна зробити особисто в місцевій податковій службі або онлайн за посиланням: https://www.aade.gr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xmlns:a="http://schemas.openxmlformats.org/drawingml/2006/main">
              <a:rPr lang="uk" dirty="0"/>
              <a:t>Крок 8: Отримайте необхідні дозволи та ліцензії</a:t>
            </a:r>
            <a:br xmlns:a="http://schemas.openxmlformats.org/drawingml/2006/main">
              <a:rPr lang="en-US" dirty="0"/>
            </a:br>
            <a:endParaRPr xmlns:a="http://schemas.openxmlformats.org/drawingml/2006/main" lang="en-US" dirty="0"/>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Залежно від вашої діяльності вам може знадобитися отримати додаткові дозволи або ліцензії</a:t>
            </a:r>
          </a:p>
          <a:p>
            <a:pPr xmlns:a="http://schemas.openxmlformats.org/drawingml/2006/main" lvl="0"/>
            <a:r xmlns:a="http://schemas.openxmlformats.org/drawingml/2006/main">
              <a:rPr lang="uk" dirty="0"/>
              <a:t>Зверніться до відповідних органів влади та галузевих регулюючих органів щодо конкретних вимог</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Часові рамки</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Весь процес реєстрації, від підготовки документів до отримання свідоцтва про реєстрацію, може тривати від 4 до 6 тижнів залежно від складності вашої заявки.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Як почати бізнес в Греції</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Інформація про започаткування бізнесу в Греції Щоб розпочати бізнес будь-якої юридичної форми в Греції, вам потрібно лише мати активний грецький ідентифікаційний податковий номер і використовувати свої облікові дані системи TAXIS</a:t>
            </a:r>
          </a:p>
          <a:p>
            <a:pPr xmlns:a="http://schemas.openxmlformats.org/drawingml/2006/main" lvl="0"/>
            <a:r xmlns:a="http://schemas.openxmlformats.org/drawingml/2006/main">
              <a:rPr lang="uk" dirty="0"/>
              <a:t>Облікові дані розпізнаються як електронний підпис власника</a:t>
            </a:r>
          </a:p>
          <a:p>
            <a:pPr xmlns:a="http://schemas.openxmlformats.org/drawingml/2006/main" lvl="0"/>
            <a:r xmlns:a="http://schemas.openxmlformats.org/drawingml/2006/main">
              <a:rPr lang="uk" dirty="0"/>
              <a:t>Процедуру було повністю спрощено та відбувається повністю онлайн у режимі реального часу</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490194"/>
            <a:ext cx="9936637" cy="1200494"/>
          </a:xfrm>
        </p:spPr>
        <p:txBody>
          <a:bodyPr>
            <a:normAutofit fontScale="90000"/>
          </a:bodyPr>
          <a:lstStyle/>
          <a:p>
            <a:r xmlns:a="http://schemas.openxmlformats.org/drawingml/2006/main">
              <a:rPr lang="uk" dirty="0"/>
              <a:t>Які процедури та формальності необхідні для відкриття бізнесу?</a:t>
            </a:r>
            <a:br xmlns:a="http://schemas.openxmlformats.org/drawingml/2006/main">
              <a:rPr lang="en-US" dirty="0"/>
            </a:br>
            <a:endParaRPr xmlns:a="http://schemas.openxmlformats.org/drawingml/2006/main" lang="en-US" dirty="0"/>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Засновники повинні знати свій ідентифікаційний податковий номер і присвоєні їм облікові дані</a:t>
            </a:r>
          </a:p>
          <a:p>
            <a:pPr xmlns:a="http://schemas.openxmlformats.org/drawingml/2006/main" lvl="0"/>
            <a:r xmlns:a="http://schemas.openxmlformats.org/drawingml/2006/main">
              <a:rPr lang="uk" dirty="0"/>
              <a:t>Однак, якщо ви є громадянином Європи, вам потрібно буде отримати грецький TIN дистанційно через телеконференцію за посиланням https://myaadelive.gov.gr/dsae2/govdesk/faces/pages/mainmenu/entrance.xhtml?</a:t>
            </a:r>
          </a:p>
          <a:p>
            <a:pPr xmlns:a="http://schemas.openxmlformats.org/drawingml/2006/main" lvl="0"/>
            <a:r xmlns:a="http://schemas.openxmlformats.org/drawingml/2006/main">
              <a:rPr lang="uk" dirty="0"/>
              <a:t>Отримавши ідентифікаційний номер і облікові дані, ви готові відкрити свій бізнес у Греції</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Які юридичні форми доступні?</a:t>
            </a:r>
          </a:p>
        </p:txBody>
      </p:sp>
      <p:sp>
        <p:nvSpPr>
          <p:cNvPr id="3" name="Content Placeholder"/>
          <p:cNvSpPr>
            <a:spLocks noGrp="1"/>
          </p:cNvSpPr>
          <p:nvPr>
            <p:ph idx="1"/>
          </p:nvPr>
        </p:nvSpPr>
        <p:spPr/>
        <p:txBody>
          <a:bodyPr>
            <a:normAutofit fontScale="77500" lnSpcReduction="20000"/>
          </a:bodyPr>
          <a:lstStyle/>
          <a:p>
            <a:pPr xmlns:a="http://schemas.openxmlformats.org/drawingml/2006/main" lvl="0">
              <a:lnSpc>
                <a:spcPct val="120000"/>
              </a:lnSpc>
              <a:spcBef>
                <a:spcPts val="0"/>
              </a:spcBef>
            </a:pPr>
            <a:r xmlns:a="http://schemas.openxmlformats.org/drawingml/2006/main">
              <a:rPr lang="uk" dirty="0"/>
              <a:t>Публічне товариство з обмеженою відповідальністю відповідно до закону 4548/</a:t>
            </a:r>
          </a:p>
          <a:p>
            <a:pPr xmlns:a="http://schemas.openxmlformats.org/drawingml/2006/main" lvl="0">
              <a:lnSpc>
                <a:spcPct val="120000"/>
              </a:lnSpc>
              <a:spcBef>
                <a:spcPts val="0"/>
              </a:spcBef>
            </a:pPr>
            <a:r xmlns:a="http://schemas.openxmlformats.org/drawingml/2006/main">
              <a:rPr lang="uk" dirty="0"/>
              <a:t>Товариство з обмеженою відповідальністю згідно із законом 3190/</a:t>
            </a:r>
          </a:p>
          <a:p>
            <a:pPr xmlns:a="http://schemas.openxmlformats.org/drawingml/2006/main" lvl="0">
              <a:lnSpc>
                <a:spcPct val="120000"/>
              </a:lnSpc>
              <a:spcBef>
                <a:spcPts val="0"/>
              </a:spcBef>
            </a:pPr>
            <a:r xmlns:a="http://schemas.openxmlformats.org/drawingml/2006/main">
              <a:rPr lang="uk" dirty="0"/>
              <a:t>Приватна компанія відповідно до закону 4072/</a:t>
            </a:r>
          </a:p>
          <a:p>
            <a:pPr xmlns:a="http://schemas.openxmlformats.org/drawingml/2006/main" lvl="0">
              <a:lnSpc>
                <a:spcPct val="120000"/>
              </a:lnSpc>
              <a:spcBef>
                <a:spcPts val="0"/>
              </a:spcBef>
            </a:pPr>
            <a:r xmlns:a="http://schemas.openxmlformats.org/drawingml/2006/main">
              <a:rPr lang="uk" dirty="0"/>
              <a:t>Загальне та обмежене товариство відповідно до закону 4072/</a:t>
            </a:r>
          </a:p>
          <a:p>
            <a:pPr xmlns:a="http://schemas.openxmlformats.org/drawingml/2006/main" lvl="0">
              <a:lnSpc>
                <a:spcPct val="120000"/>
              </a:lnSpc>
              <a:spcBef>
                <a:spcPts val="0"/>
              </a:spcBef>
            </a:pPr>
            <a:r xmlns:a="http://schemas.openxmlformats.org/drawingml/2006/main">
              <a:rPr lang="uk" dirty="0"/>
              <a:t>Цивільно-правовий кооператив згідно із законом 1667/</a:t>
            </a:r>
          </a:p>
          <a:p>
            <a:pPr xmlns:a="http://schemas.openxmlformats.org/drawingml/2006/main" lvl="0">
              <a:lnSpc>
                <a:spcPct val="120000"/>
              </a:lnSpc>
              <a:spcBef>
                <a:spcPts val="0"/>
              </a:spcBef>
            </a:pPr>
            <a:r xmlns:a="http://schemas.openxmlformats.org/drawingml/2006/main">
              <a:rPr lang="uk" dirty="0"/>
              <a:t>Цивільно-правове товариство, яке переслідує економічні цілі відповідно до статті 784 Цивільного кодексу </a:t>
            </a:r>
            <a:r xmlns:a="http://schemas.openxmlformats.org/drawingml/2006/main">
              <a:rPr lang="uk" dirty="0" err="1"/>
              <a:t>Греції </a:t>
            </a:r>
            <a:r xmlns:a="http://schemas.openxmlformats.org/drawingml/2006/main">
              <a:rPr lang="uk" dirty="0"/>
              <a:t>та статті 270 закону 4072/</a:t>
            </a:r>
          </a:p>
          <a:p>
            <a:pPr xmlns:a="http://schemas.openxmlformats.org/drawingml/2006/main" lvl="0">
              <a:lnSpc>
                <a:spcPct val="120000"/>
              </a:lnSpc>
              <a:spcBef>
                <a:spcPts val="0"/>
              </a:spcBef>
            </a:pPr>
            <a:r xmlns:a="http://schemas.openxmlformats.org/drawingml/2006/main">
              <a:rPr lang="uk" dirty="0"/>
              <a:t>Європейське </a:t>
            </a:r>
            <a:r xmlns:a="http://schemas.openxmlformats.org/drawingml/2006/main">
              <a:rPr lang="uk" dirty="0"/>
              <a:t>об’єднання економічних інтересів згідно з постановою Ради № 2137/1985 від </a:t>
            </a:r>
            <a:r xmlns:a="http://schemas.openxmlformats.org/drawingml/2006/main">
              <a:rPr lang="uk" dirty="0" err="1"/>
              <a:t>25 </a:t>
            </a:r>
            <a:r xmlns:a="http://schemas.openxmlformats.org/drawingml/2006/main">
              <a:rPr lang="uk" dirty="0" err="1"/>
              <a:t>липня</a:t>
            </a:r>
            <a:endParaRPr xmlns:a="http://schemas.openxmlformats.org/drawingml/2006/main" lang="en-US" dirty="0"/>
          </a:p>
          <a:p>
            <a:pPr xmlns:a="http://schemas.openxmlformats.org/drawingml/2006/main" lvl="0">
              <a:lnSpc>
                <a:spcPct val="120000"/>
              </a:lnSpc>
              <a:spcBef>
                <a:spcPts val="0"/>
              </a:spcBef>
            </a:pPr>
            <a:r xmlns:a="http://schemas.openxmlformats.org/drawingml/2006/main">
              <a:rPr lang="uk" dirty="0"/>
              <a:t>Європейська компанія згідно з постановою ради </a:t>
            </a:r>
            <a:r xmlns:a="http://schemas.openxmlformats.org/drawingml/2006/main">
              <a:rPr lang="uk" dirty="0" err="1"/>
              <a:t>№ </a:t>
            </a:r>
            <a:r xmlns:a="http://schemas.openxmlformats.org/drawingml/2006/main">
              <a:rPr lang="uk" dirty="0"/>
              <a:t>2157/2001 від 8 </a:t>
            </a:r>
            <a:r xmlns:a="http://schemas.openxmlformats.org/drawingml/2006/main">
              <a:rPr lang="uk" dirty="0" err="1"/>
              <a:t>жовтня</a:t>
            </a:r>
            <a:endParaRPr xmlns:a="http://schemas.openxmlformats.org/drawingml/2006/main" lang="en-US" dirty="0"/>
          </a:p>
          <a:p>
            <a:pPr xmlns:a="http://schemas.openxmlformats.org/drawingml/2006/main" lvl="0">
              <a:lnSpc>
                <a:spcPct val="120000"/>
              </a:lnSpc>
              <a:spcBef>
                <a:spcPts val="0"/>
              </a:spcBef>
            </a:pPr>
            <a:r xmlns:a="http://schemas.openxmlformats.org/drawingml/2006/main">
              <a:rPr lang="uk" dirty="0"/>
              <a:t>Європейське кооперативне товариство згідно з постановою ради </a:t>
            </a:r>
            <a:r xmlns:a="http://schemas.openxmlformats.org/drawingml/2006/main">
              <a:rPr lang="uk" dirty="0" err="1"/>
              <a:t>№ </a:t>
            </a:r>
            <a:r xmlns:a="http://schemas.openxmlformats.org/drawingml/2006/main">
              <a:rPr lang="uk" dirty="0"/>
              <a:t>1435/</a:t>
            </a:r>
          </a:p>
          <a:p>
            <a:pPr xmlns:a="http://schemas.openxmlformats.org/drawingml/2006/main" lvl="0">
              <a:lnSpc>
                <a:spcPct val="120000"/>
              </a:lnSpc>
              <a:spcBef>
                <a:spcPts val="0"/>
              </a:spcBef>
            </a:pPr>
            <a:r xmlns:a="http://schemas.openxmlformats.org/drawingml/2006/main">
              <a:rPr lang="uk" dirty="0"/>
              <a:t>Спільне підприємство відповідно до статті 293 закону 4072/2012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A12E4-4B52-E4C4-92C6-E7C9D15D4275}"/>
              </a:ext>
            </a:extLst>
          </p:cNvPr>
          <p:cNvSpPr>
            <a:spLocks noGrp="1"/>
          </p:cNvSpPr>
          <p:nvPr>
            <p:ph type="title"/>
          </p:nvPr>
        </p:nvSpPr>
        <p:spPr/>
        <p:txBody>
          <a:bodyPr/>
          <a:lstStyle/>
          <a:p>
            <a:r xmlns:a="http://schemas.openxmlformats.org/drawingml/2006/main">
              <a:rPr lang="uk" dirty="0"/>
              <a:t>Контур</a:t>
            </a:r>
          </a:p>
        </p:txBody>
      </p:sp>
      <p:sp>
        <p:nvSpPr>
          <p:cNvPr id="3" name="Text Placeholder 2">
            <a:extLst>
              <a:ext uri="{FF2B5EF4-FFF2-40B4-BE49-F238E27FC236}">
                <a16:creationId xmlns:a16="http://schemas.microsoft.com/office/drawing/2014/main" id="{08D2FA73-FE42-40DF-56FB-6949D9A9204D}"/>
              </a:ext>
            </a:extLst>
          </p:cNvPr>
          <p:cNvSpPr>
            <a:spLocks noGrp="1"/>
          </p:cNvSpPr>
          <p:nvPr>
            <p:ph type="body" idx="1"/>
          </p:nvPr>
        </p:nvSpPr>
        <p:spPr/>
        <p:txBody>
          <a:bodyPr/>
          <a:lstStyle/>
          <a:p>
            <a:r xmlns:a="http://schemas.openxmlformats.org/drawingml/2006/main">
              <a:rPr lang="uk" dirty="0"/>
              <a:t>Як почати бізнес в Греції?</a:t>
            </a:r>
          </a:p>
          <a:p>
            <a:r xmlns:a="http://schemas.openxmlformats.org/drawingml/2006/main">
              <a:rPr lang="uk" dirty="0"/>
              <a:t>Онлайн процедури для створення компанії</a:t>
            </a:r>
          </a:p>
          <a:p>
            <a:r xmlns:a="http://schemas.openxmlformats.org/drawingml/2006/main">
              <a:rPr lang="uk" dirty="0"/>
              <a:t>Вимоги</a:t>
            </a:r>
          </a:p>
          <a:p>
            <a:r xmlns:a="http://schemas.openxmlformats.org/drawingml/2006/main">
              <a:rPr lang="uk" dirty="0"/>
              <a:t>Правові форми</a:t>
            </a:r>
          </a:p>
          <a:p>
            <a:r xmlns:a="http://schemas.openxmlformats.org/drawingml/2006/main">
              <a:rPr lang="uk" dirty="0"/>
              <a:t>Реєстрація</a:t>
            </a:r>
          </a:p>
          <a:p>
            <a:r xmlns:a="http://schemas.openxmlformats.org/drawingml/2006/main">
              <a:rPr lang="uk" dirty="0"/>
              <a:t>Корисні посилання</a:t>
            </a:r>
          </a:p>
          <a:p>
            <a:endParaRPr lang="en-GB" dirty="0"/>
          </a:p>
          <a:p>
            <a:endParaRPr lang="en-GB" dirty="0"/>
          </a:p>
          <a:p>
            <a:endParaRPr lang="en-GB" dirty="0"/>
          </a:p>
        </p:txBody>
      </p:sp>
    </p:spTree>
    <p:extLst>
      <p:ext uri="{BB962C8B-B14F-4D97-AF65-F5344CB8AC3E}">
        <p14:creationId xmlns:p14="http://schemas.microsoft.com/office/powerpoint/2010/main" val="3188995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33254" y="365125"/>
            <a:ext cx="10420546" cy="1039469"/>
          </a:xfrm>
        </p:spPr>
        <p:txBody>
          <a:bodyPr>
            <a:normAutofit fontScale="90000"/>
          </a:bodyPr>
          <a:lstStyle/>
          <a:p>
            <a:r xmlns:a="http://schemas.openxmlformats.org/drawingml/2006/main">
              <a:rPr lang="uk" dirty="0"/>
              <a:t>Як я можу зареєструвати свою компанію в Греції?</a:t>
            </a:r>
          </a:p>
        </p:txBody>
      </p:sp>
      <p:sp>
        <p:nvSpPr>
          <p:cNvPr id="3" name="Content Placeholder"/>
          <p:cNvSpPr>
            <a:spLocks noGrp="1"/>
          </p:cNvSpPr>
          <p:nvPr>
            <p:ph idx="1"/>
          </p:nvPr>
        </p:nvSpPr>
        <p:spPr>
          <a:xfrm>
            <a:off x="678730" y="1825625"/>
            <a:ext cx="10675070" cy="4667250"/>
          </a:xfrm>
        </p:spPr>
        <p:txBody>
          <a:bodyPr>
            <a:normAutofit fontScale="85000" lnSpcReduction="20000"/>
          </a:bodyPr>
          <a:lstStyle/>
          <a:p>
            <a:pPr xmlns:a="http://schemas.openxmlformats.org/drawingml/2006/main" lvl="0">
              <a:spcBef>
                <a:spcPts val="0"/>
              </a:spcBef>
            </a:pPr>
            <a:r xmlns:a="http://schemas.openxmlformats.org/drawingml/2006/main">
              <a:rPr lang="uk" dirty="0"/>
              <a:t>Першим кроком є вибір і реєстрація унікальної назви компанії. Наявність можна перевірити в Торгово-промисловій палаті.</a:t>
            </a:r>
          </a:p>
          <a:p>
            <a:pPr lvl="0">
              <a:spcBef>
                <a:spcPts val="0"/>
              </a:spcBef>
            </a:pPr>
            <a:endParaRPr lang="en-US" dirty="0"/>
          </a:p>
          <a:p>
            <a:pPr xmlns:a="http://schemas.openxmlformats.org/drawingml/2006/main" lvl="0">
              <a:spcBef>
                <a:spcPts val="0"/>
              </a:spcBef>
            </a:pPr>
            <a:r xmlns:a="http://schemas.openxmlformats.org/drawingml/2006/main">
              <a:rPr lang="uk" dirty="0"/>
              <a:t>У разі реєстрації EPE можна відкрити банківський рахунок підприємства та внести мінімальний статутний капітал.</a:t>
            </a:r>
          </a:p>
          <a:p>
            <a:pPr lvl="0">
              <a:spcBef>
                <a:spcPts val="0"/>
              </a:spcBef>
            </a:pPr>
            <a:endParaRPr lang="en-US" dirty="0"/>
          </a:p>
          <a:p>
            <a:pPr xmlns:a="http://schemas.openxmlformats.org/drawingml/2006/main" lvl="0">
              <a:spcBef>
                <a:spcPts val="0"/>
              </a:spcBef>
            </a:pPr>
            <a:r xmlns:a="http://schemas.openxmlformats.org/drawingml/2006/main">
              <a:rPr lang="uk" dirty="0"/>
              <a:t>Після того, як назва компанії буде зарезервовано, подальші кроки може зробити державний нотаріус, який є єдиним пунктом для реєстрації компанії. Статут також повинен бути нотаріально посвідчений.</a:t>
            </a:r>
          </a:p>
          <a:p>
            <a:pPr lvl="0">
              <a:spcBef>
                <a:spcPts val="0"/>
              </a:spcBef>
            </a:pPr>
            <a:endParaRPr lang="en-US" dirty="0"/>
          </a:p>
          <a:p>
            <a:pPr xmlns:a="http://schemas.openxmlformats.org/drawingml/2006/main" lvl="0">
              <a:spcBef>
                <a:spcPts val="0"/>
              </a:spcBef>
            </a:pPr>
            <a:r xmlns:a="http://schemas.openxmlformats.org/drawingml/2006/main">
              <a:rPr lang="uk" dirty="0"/>
              <a:t>Документи компанії необхідно подати до секретаріату суду, після чого отримати реєстраційний номер. Короткий виклад статуту має бути надісланий до Національної друкарні (вони повинні бути опубліковані в Грецькій національній газеті).</a:t>
            </a:r>
          </a:p>
          <a:p>
            <a:pPr lvl="0">
              <a:spcBef>
                <a:spcPts val="0"/>
              </a:spcBef>
            </a:pPr>
            <a:endParaRPr lang="en-US" dirty="0"/>
          </a:p>
          <a:p>
            <a:pPr xmlns:a="http://schemas.openxmlformats.org/drawingml/2006/main" lvl="0">
              <a:spcBef>
                <a:spcPts val="0"/>
              </a:spcBef>
            </a:pPr>
            <a:r xmlns:a="http://schemas.openxmlformats.org/drawingml/2006/main">
              <a:rPr lang="uk" dirty="0"/>
              <a:t>Кожна компанія також повинна отримати фізичну печатку компанії для проштампування документів.</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xmlns:a="http://schemas.openxmlformats.org/drawingml/2006/main">
              <a:rPr lang="uk" dirty="0"/>
              <a:t>Які органи відповідають за реєстрацію компанії?</a:t>
            </a:r>
            <a:br xmlns:a="http://schemas.openxmlformats.org/drawingml/2006/main">
              <a:rPr lang="en-US" dirty="0"/>
            </a:br>
            <a:endParaRPr xmlns:a="http://schemas.openxmlformats.org/drawingml/2006/main" lang="en-US" dirty="0"/>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Платформа електронної реєстрації компаній належить Міністерству розвитку та інвестицій, а відповідним департаментом є Директорат компаній</a:t>
            </a:r>
          </a:p>
          <a:p>
            <a:pPr xmlns:a="http://schemas.openxmlformats.org/drawingml/2006/main" lvl="0"/>
            <a:r xmlns:a="http://schemas.openxmlformats.org/drawingml/2006/main">
              <a:rPr lang="uk" dirty="0"/>
              <a:t>Залежно від того, де кожна компанія вирішить мати свій зареєстрований офіс, вона буде в електронному вигляді призначена компетентному відділу GEMI, який можна знайти за таким посиланням: https://www.businessportal.gr/en/one-stop-service/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br xmlns:a="http://schemas.openxmlformats.org/drawingml/2006/main">
              <a:rPr lang="en-US" dirty="0"/>
            </a:br>
            <a:r xmlns:a="http://schemas.openxmlformats.org/drawingml/2006/main">
              <a:rPr lang="uk" dirty="0"/>
              <a:t>Корисні посилання</a:t>
            </a:r>
            <a:br xmlns:a="http://schemas.openxmlformats.org/drawingml/2006/main">
              <a:rPr lang="en-US" dirty="0"/>
            </a:br>
            <a:br xmlns:a="http://schemas.openxmlformats.org/drawingml/2006/main">
              <a:rPr lang="en-US" dirty="0"/>
            </a:br>
            <a:endParaRPr xmlns:a="http://schemas.openxmlformats.org/drawingml/2006/main" lang="en-US" dirty="0"/>
          </a:p>
        </p:txBody>
      </p:sp>
      <p:sp>
        <p:nvSpPr>
          <p:cNvPr id="3" name="Content Placeholder"/>
          <p:cNvSpPr>
            <a:spLocks noGrp="1"/>
          </p:cNvSpPr>
          <p:nvPr>
            <p:ph idx="1"/>
          </p:nvPr>
        </p:nvSpPr>
        <p:spPr/>
        <p:txBody>
          <a:bodyPr>
            <a:normAutofit/>
          </a:bodyPr>
          <a:lstStyle/>
          <a:p>
            <a:pPr xmlns:a="http://schemas.openxmlformats.org/drawingml/2006/main" lvl="0"/>
            <a:r xmlns:a="http://schemas.openxmlformats.org/drawingml/2006/main" xmlns:r="http://schemas.openxmlformats.org/officeDocument/2006/relationships">
              <a:rPr lang="uk" dirty="0">
                <a:hlinkClick r:id="rId2"/>
              </a:rPr>
              <a:t>Створення компанії</a:t>
            </a:r>
            <a:endParaRPr xmlns:a="http://schemas.openxmlformats.org/drawingml/2006/main" lang="en-US" dirty="0"/>
          </a:p>
          <a:p>
            <a:pPr xmlns:a="http://schemas.openxmlformats.org/drawingml/2006/main" lvl="0"/>
            <a:r xmlns:a="http://schemas.openxmlformats.org/drawingml/2006/main" xmlns:r="http://schemas.openxmlformats.org/officeDocument/2006/relationships">
              <a:rPr lang="uk" dirty="0">
                <a:hlinkClick r:id="rId3"/>
              </a:rPr>
              <a:t>Законодавство</a:t>
            </a:r>
            <a:endParaRPr xmlns:a="http://schemas.openxmlformats.org/drawingml/2006/main" lang="en-US" dirty="0"/>
          </a:p>
          <a:p>
            <a:pPr xmlns:a="http://schemas.openxmlformats.org/drawingml/2006/main" lvl="0"/>
            <a:r xmlns:a="http://schemas.openxmlformats.org/drawingml/2006/main" xmlns:r="http://schemas.openxmlformats.org/officeDocument/2006/relationships">
              <a:rPr lang="uk" dirty="0">
                <a:hlinkClick r:id="rId4"/>
              </a:rPr>
              <a:t>Отримання довідок та копій - реєстрація</a:t>
            </a:r>
            <a:endParaRPr xmlns:a="http://schemas.openxmlformats.org/drawingml/2006/main" lang="en-US" dirty="0"/>
          </a:p>
          <a:p>
            <a:pPr xmlns:a="http://schemas.openxmlformats.org/drawingml/2006/main" lvl="0"/>
            <a:r xmlns:a="http://schemas.openxmlformats.org/drawingml/2006/main" xmlns:r="http://schemas.openxmlformats.org/officeDocument/2006/relationships">
              <a:rPr lang="uk" dirty="0">
                <a:hlinkClick r:id="rId3"/>
              </a:rPr>
              <a:t>Регуляторні рішення</a:t>
            </a:r>
            <a:endParaRPr xmlns:a="http://schemas.openxmlformats.org/drawingml/2006/main" lang="en-US" dirty="0"/>
          </a:p>
          <a:p>
            <a:pPr xmlns:a="http://schemas.openxmlformats.org/drawingml/2006/main" lvl="0"/>
            <a:r xmlns:a="http://schemas.openxmlformats.org/drawingml/2006/main" xmlns:r="http://schemas.openxmlformats.org/officeDocument/2006/relationships">
              <a:rPr lang="uk" dirty="0">
                <a:hlinkClick r:id="rId5"/>
              </a:rPr>
              <a:t>Автентифікація документа</a:t>
            </a:r>
            <a:endParaRPr xmlns:a="http://schemas.openxmlformats.org/drawingml/2006/main" lang="en-US" dirty="0"/>
          </a:p>
          <a:p>
            <a:pPr xmlns:a="http://schemas.openxmlformats.org/drawingml/2006/main" lvl="0"/>
            <a:r xmlns:a="http://schemas.openxmlformats.org/drawingml/2006/main" xmlns:r="http://schemas.openxmlformats.org/officeDocument/2006/relationships">
              <a:rPr lang="uk" dirty="0">
                <a:hlinkClick r:id="rId6"/>
              </a:rPr>
              <a:t>FAQ</a:t>
            </a:r>
            <a:endParaRPr xmlns:a="http://schemas.openxmlformats.org/drawingml/2006/main" lang="en-US" dirty="0"/>
          </a:p>
          <a:p>
            <a:pPr xmlns:a="http://schemas.openxmlformats.org/drawingml/2006/main" lvl="0"/>
            <a:r xmlns:a="http://schemas.openxmlformats.org/drawingml/2006/main" xmlns:r="http://schemas.openxmlformats.org/officeDocument/2006/relationships">
              <a:rPr lang="uk" dirty="0">
                <a:hlinkClick r:id="rId7"/>
              </a:rPr>
              <a:t>Довідкова служба</a:t>
            </a:r>
            <a:endParaRPr xmlns:a="http://schemas.openxmlformats.org/drawingml/2006/main" lang="en-US" dirty="0"/>
          </a:p>
          <a:p>
            <a:pPr xmlns:a="http://schemas.openxmlformats.org/drawingml/2006/main" lvl="0"/>
            <a:r xmlns:a="http://schemas.openxmlformats.org/drawingml/2006/main" xmlns:r="http://schemas.openxmlformats.org/officeDocument/2006/relationships">
              <a:rPr lang="uk" dirty="0">
                <a:hlinkClick r:id="rId8"/>
              </a:rPr>
              <a:t>Пункт реклами/пошук компанії</a:t>
            </a:r>
            <a:endParaRPr xmlns:a="http://schemas.openxmlformats.org/drawingml/2006/main" lang="en-US" dirty="0"/>
          </a:p>
        </p:txBody>
      </p:sp>
    </p:spTree>
    <p:extLst>
      <p:ext uri="{BB962C8B-B14F-4D97-AF65-F5344CB8AC3E}">
        <p14:creationId xmlns:p14="http://schemas.microsoft.com/office/powerpoint/2010/main" val="2140409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Як почати бізнес в Греції</a:t>
            </a:r>
          </a:p>
        </p:txBody>
      </p:sp>
      <p:sp>
        <p:nvSpPr>
          <p:cNvPr id="3" name="Content Placeholder"/>
          <p:cNvSpPr>
            <a:spLocks noGrp="1"/>
          </p:cNvSpPr>
          <p:nvPr>
            <p:ph idx="1"/>
          </p:nvPr>
        </p:nvSpPr>
        <p:spPr>
          <a:xfrm>
            <a:off x="838200" y="2121031"/>
            <a:ext cx="10515600" cy="4055932"/>
          </a:xfrm>
        </p:spPr>
        <p:txBody>
          <a:bodyPr>
            <a:normAutofit/>
          </a:bodyPr>
          <a:lstStyle/>
          <a:p>
            <a:pPr marL="114300" indent="0">
              <a:buNone/>
            </a:pPr>
            <a:endParaRPr lang="en-US" b="0" i="0" dirty="0">
              <a:solidFill>
                <a:srgbClr val="212529"/>
              </a:solidFill>
              <a:effectLst/>
              <a:highlight>
                <a:srgbClr val="FFFFFF"/>
              </a:highlight>
              <a:latin typeface="Open Sans" panose="020B0606030504020204" pitchFamily="34" charset="0"/>
            </a:endParaRPr>
          </a:p>
          <a:p>
            <a:pPr xmlns:a="http://schemas.openxmlformats.org/drawingml/2006/main" marL="114300" indent="0" algn="just">
              <a:buNone/>
            </a:pPr>
            <a:r xmlns:a="http://schemas.openxmlformats.org/drawingml/2006/main">
              <a:rPr lang="uk" b="0" i="0" dirty="0">
                <a:effectLst/>
                <a:highlight>
                  <a:srgbClr val="FFFFFF"/>
                </a:highlight>
                <a:latin typeface="Arial" panose="020B0604020202020204" pitchFamily="34" charset="0"/>
                <a:cs typeface="Arial" panose="020B0604020202020204" pitchFamily="34" charset="0"/>
              </a:rPr>
              <a:t>Щоб розпочати бізнес будь-якої юридичної форми в Греції, вам потрібно лише мати активний грецький ідентифікаційний податковий номер (TIN) і використовувати свої облікові дані системи TAXIS (ім’я користувача та пароль). Процедуру було повністю спрощено та відбувається повністю онлайн у режимі реального часу.</a:t>
            </a:r>
            <a:endParaRPr xmlns:a="http://schemas.openxmlformats.org/drawingml/2006/main"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20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Як почати бізнес в Греції</a:t>
            </a:r>
          </a:p>
        </p:txBody>
      </p:sp>
      <p:sp>
        <p:nvSpPr>
          <p:cNvPr id="3" name="Content Placeholder"/>
          <p:cNvSpPr>
            <a:spLocks noGrp="1"/>
          </p:cNvSpPr>
          <p:nvPr>
            <p:ph idx="1"/>
          </p:nvPr>
        </p:nvSpPr>
        <p:spPr>
          <a:xfrm>
            <a:off x="753359" y="1772239"/>
            <a:ext cx="10515600" cy="4055932"/>
          </a:xfrm>
        </p:spPr>
        <p:txBody>
          <a:bodyPr>
            <a:normAutofit fontScale="70000" lnSpcReduction="20000"/>
          </a:bodyPr>
          <a:lstStyle/>
          <a:p>
            <a:pPr marL="114300" indent="0">
              <a:buNone/>
            </a:pPr>
            <a:endParaRPr lang="en-US" b="0" i="0" dirty="0">
              <a:solidFill>
                <a:srgbClr val="212529"/>
              </a:solidFill>
              <a:effectLst/>
              <a:highlight>
                <a:srgbClr val="FFFFFF"/>
              </a:highlight>
              <a:latin typeface="Open Sans" panose="020B0606030504020204" pitchFamily="34" charset="0"/>
            </a:endParaRPr>
          </a:p>
          <a:p>
            <a:pPr xmlns:a="http://schemas.openxmlformats.org/drawingml/2006/main" marL="114300" indent="0" algn="just">
              <a:lnSpc>
                <a:spcPct val="170000"/>
              </a:lnSpc>
              <a:spcBef>
                <a:spcPts val="0"/>
              </a:spcBef>
              <a:buNone/>
            </a:pPr>
            <a:r xmlns:a="http://schemas.openxmlformats.org/drawingml/2006/main">
              <a:rPr lang="uk" sz="2400" b="0" i="0" dirty="0">
                <a:effectLst/>
                <a:highlight>
                  <a:srgbClr val="FFFFFF"/>
                </a:highlight>
                <a:latin typeface="Arial" panose="020B0604020202020204" pitchFamily="34" charset="0"/>
                <a:cs typeface="Arial" panose="020B0604020202020204" pitchFamily="34" charset="0"/>
              </a:rPr>
              <a:t>Засновники зобов’язані знати свій ідентифікаційний податковий номер (ІПН) і присвоєні їм облікові дані. Жодних інших формальностей, документів, сертифікатів чи іншої інформації не потрібно.</a:t>
            </a:r>
          </a:p>
          <a:p>
            <a:pPr marL="114300" indent="0" algn="just">
              <a:lnSpc>
                <a:spcPct val="170000"/>
              </a:lnSpc>
              <a:spcBef>
                <a:spcPts val="0"/>
              </a:spcBef>
              <a:buNone/>
            </a:pPr>
            <a:endParaRPr lang="en-US" sz="2400" b="0" i="0" dirty="0">
              <a:effectLst/>
              <a:highlight>
                <a:srgbClr val="FFFFFF"/>
              </a:highlight>
              <a:latin typeface="Arial" panose="020B0604020202020204" pitchFamily="34" charset="0"/>
              <a:cs typeface="Arial" panose="020B0604020202020204" pitchFamily="34" charset="0"/>
            </a:endParaRPr>
          </a:p>
          <a:p>
            <a:pPr xmlns:a="http://schemas.openxmlformats.org/drawingml/2006/main" marL="114300" indent="0" algn="just">
              <a:lnSpc>
                <a:spcPct val="170000"/>
              </a:lnSpc>
              <a:spcBef>
                <a:spcPts val="0"/>
              </a:spcBef>
              <a:buNone/>
            </a:pPr>
            <a:r xmlns:a="http://schemas.openxmlformats.org/drawingml/2006/main">
              <a:rPr lang="uk" sz="2400" b="0" i="0" dirty="0">
                <a:effectLst/>
                <a:highlight>
                  <a:srgbClr val="FFFFFF"/>
                </a:highlight>
                <a:latin typeface="Arial" panose="020B0604020202020204" pitchFamily="34" charset="0"/>
                <a:cs typeface="Arial" panose="020B0604020202020204" pitchFamily="34" charset="0"/>
              </a:rPr>
              <a:t>Однак, якщо ви є громадянином Європи, вам потрібно буде отримати грецький TIN дистанційно через телеконференцію (мій AADE live) за посиланням</a:t>
            </a:r>
          </a:p>
          <a:p>
            <a:pPr xmlns:a="http://schemas.openxmlformats.org/drawingml/2006/main" marL="114300" indent="0" algn="just">
              <a:lnSpc>
                <a:spcPct val="170000"/>
              </a:lnSpc>
              <a:spcBef>
                <a:spcPts val="0"/>
              </a:spcBef>
              <a:buNone/>
            </a:pPr>
            <a:r xmlns:a="http://schemas.openxmlformats.org/drawingml/2006/main">
              <a:rPr lang="uk" sz="2400" b="0" i="0" dirty="0">
                <a:effectLst/>
                <a:highlight>
                  <a:srgbClr val="FFFFFF"/>
                </a:highlight>
                <a:latin typeface="Arial" panose="020B0604020202020204" pitchFamily="34" charset="0"/>
                <a:cs typeface="Arial" panose="020B0604020202020204" pitchFamily="34" charset="0"/>
              </a:rPr>
              <a:t>https://myaadelive.gov.gr/dsae2/govdesk/faces/pages/mainmenu/entrance.xhtml?faces-redirect=true&amp;hashKey=null і доведеться заповнити відповідну цифрову форму та записатися на прийом по телефону до представника Незалежне управління державних доходів (AADE). Отримавши ідентифікаційний номер і облікові дані, ви готові відкрити свій бізнес у Греції.</a:t>
            </a:r>
            <a:endParaRPr xmlns:a="http://schemas.openxmlformats.org/drawingml/2006/main"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0778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xmlns:a="http://schemas.openxmlformats.org/drawingml/2006/main">
              <a:rPr lang="uk" sz="4000" dirty="0"/>
              <a:t>Онлайн процедури для створення компанії</a:t>
            </a:r>
          </a:p>
        </p:txBody>
      </p:sp>
      <p:sp>
        <p:nvSpPr>
          <p:cNvPr id="3" name="Content Placeholder"/>
          <p:cNvSpPr>
            <a:spLocks noGrp="1"/>
          </p:cNvSpPr>
          <p:nvPr>
            <p:ph idx="1"/>
          </p:nvPr>
        </p:nvSpPr>
        <p:spPr>
          <a:xfrm>
            <a:off x="838200" y="1555422"/>
            <a:ext cx="10515600" cy="4055932"/>
          </a:xfrm>
        </p:spPr>
        <p:txBody>
          <a:bodyPr>
            <a:normAutofit fontScale="70000" lnSpcReduction="20000"/>
          </a:bodyPr>
          <a:lstStyle/>
          <a:p>
            <a:pPr marL="114300" indent="0">
              <a:buNone/>
            </a:pPr>
            <a:endParaRPr lang="en-US" b="0" i="0" dirty="0">
              <a:solidFill>
                <a:srgbClr val="212529"/>
              </a:solidFill>
              <a:effectLst/>
              <a:highlight>
                <a:srgbClr val="FFFFFF"/>
              </a:highlight>
              <a:latin typeface="Open Sans" panose="020B0606030504020204" pitchFamily="34" charset="0"/>
            </a:endParaRPr>
          </a:p>
          <a:p>
            <a:pPr xmlns:a="http://schemas.openxmlformats.org/drawingml/2006/main" marL="114300" indent="0" algn="just">
              <a:lnSpc>
                <a:spcPct val="170000"/>
              </a:lnSpc>
              <a:spcBef>
                <a:spcPts val="0"/>
              </a:spcBef>
              <a:buNone/>
            </a:pPr>
            <a:r xmlns:a="http://schemas.openxmlformats.org/drawingml/2006/main">
              <a:rPr lang="uk" sz="2000" b="0" i="0" dirty="0">
                <a:effectLst/>
                <a:highlight>
                  <a:srgbClr val="FFFFFF"/>
                </a:highlight>
                <a:latin typeface="Arial" panose="020B0604020202020204" pitchFamily="34" charset="0"/>
                <a:cs typeface="Arial" panose="020B0604020202020204" pitchFamily="34" charset="0"/>
              </a:rPr>
              <a:t>Правові форми, згадані у питанні II, налаштовані повністю онлайн за допомогою цифрової платформи </a:t>
            </a:r>
            <a:r xmlns:a="http://schemas.openxmlformats.org/drawingml/2006/main" xmlns:r="http://schemas.openxmlformats.org/officeDocument/2006/relationships">
              <a:rPr lang="uk" sz="2000" b="0" i="0" u="none" strike="noStrike" dirty="0">
                <a:effectLst/>
                <a:highlight>
                  <a:srgbClr val="FFFFFF"/>
                </a:highligh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https://eyms.businessportal.gr/auth </a:t>
            </a:r>
            <a:r xmlns:a="http://schemas.openxmlformats.org/drawingml/2006/main">
              <a:rPr lang="uk" sz="2000" b="0" i="0" dirty="0">
                <a:effectLst/>
                <a:highlight>
                  <a:srgbClr val="FFFFFF"/>
                </a:highlight>
                <a:latin typeface="Arial" panose="020B0604020202020204" pitchFamily="34" charset="0"/>
                <a:cs typeface="Arial" panose="020B0604020202020204" pitchFamily="34" charset="0"/>
              </a:rPr>
              <a:t>, де засновники (фізичні або юридичні особи) проходять автентифікацію за допомогою облікових даних, згаданих раніше. Засновники лише заповнюють свої дані та використовують свої електронні підписи (облікові дані) для підписання відповідного статуту або статуту компанії. Статут або статут динамічно створюються за даними, внесеними засновниками на електронній платформі. Система надає цифровий статут або статут і створює акт первинної реєстрації (реєстрація компанії) у Загальному комерційному реєстрі (GEMI), як у Греції називають бізнес-реєстр. Окрім реєстрації в GEMI та отримання номера GEMI, новостворена компанія також автоматично реєструється в податкових органах і отримує податковий ідентифікаційний номер (цей орган є AADE у Греції), а також в установі соціального забезпечення ( e-EFKA) і отримує реєстраційний номер роботодавця. Компанія готова розпочати роботу в Греції без будь-яких подальших формальностей.</a:t>
            </a:r>
            <a:endParaRPr xmlns:a="http://schemas.openxmlformats.org/drawingml/2006/main" lang="en-US" sz="3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337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1. Виберіть тип компанії</a:t>
            </a:r>
          </a:p>
        </p:txBody>
      </p:sp>
      <p:sp>
        <p:nvSpPr>
          <p:cNvPr id="3" name="Content Placeholder"/>
          <p:cNvSpPr>
            <a:spLocks noGrp="1"/>
          </p:cNvSpPr>
          <p:nvPr>
            <p:ph idx="1"/>
          </p:nvPr>
        </p:nvSpPr>
        <p:spPr>
          <a:xfrm>
            <a:off x="838200" y="1838227"/>
            <a:ext cx="10515600" cy="4055932"/>
          </a:xfrm>
        </p:spPr>
        <p:txBody>
          <a:bodyPr>
            <a:normAutofit fontScale="62500" lnSpcReduction="20000"/>
          </a:bodyPr>
          <a:lstStyle/>
          <a:p>
            <a:pPr xmlns:a="http://schemas.openxmlformats.org/drawingml/2006/main">
              <a:lnSpc>
                <a:spcPct val="170000"/>
              </a:lnSpc>
              <a:spcBef>
                <a:spcPts val="0"/>
              </a:spcBef>
            </a:pPr>
            <a:r xmlns:a="http://schemas.openxmlformats.org/drawingml/2006/main">
              <a:rPr lang="uk" dirty="0">
                <a:latin typeface="+mj-lt"/>
                <a:ea typeface="Open Sans" panose="020B0606030504020204" pitchFamily="34" charset="0"/>
                <a:cs typeface="Open Sans" panose="020B0606030504020204" pitchFamily="34" charset="0"/>
              </a:rPr>
              <a:t>Товариство з обмеженою відповідальністю </a:t>
            </a:r>
            <a:r xmlns:a="http://schemas.openxmlformats.org/drawingml/2006/main">
              <a:rPr lang="uk" b="1" i="0" dirty="0">
                <a:solidFill>
                  <a:srgbClr val="000000"/>
                </a:solidFill>
                <a:effectLst/>
                <a:highlight>
                  <a:srgbClr val="FFFFFF"/>
                </a:highlight>
                <a:latin typeface="+mj-lt"/>
                <a:ea typeface="Open Sans" panose="020B0606030504020204" pitchFamily="34" charset="0"/>
                <a:cs typeface="Open Sans" panose="020B0606030504020204" pitchFamily="34" charset="0"/>
              </a:rPr>
              <a:t>EPE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Periorismenis</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Efthínis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Товариство з обмеженою відповідальністю”</a:t>
            </a:r>
            <a:endParaRPr xmlns:a="http://schemas.openxmlformats.org/drawingml/2006/main"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endParaRPr>
          </a:p>
          <a:p>
            <a:pPr>
              <a:lnSpc>
                <a:spcPct val="170000"/>
              </a:lnSpc>
              <a:spcBef>
                <a:spcPts val="0"/>
              </a:spcBef>
            </a:pPr>
            <a:endPar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endParaRPr>
          </a:p>
          <a:p>
            <a:pPr xmlns:a="http://schemas.openxmlformats.org/drawingml/2006/main">
              <a:lnSpc>
                <a:spcPct val="170000"/>
              </a:lnSpc>
              <a:spcBef>
                <a:spcPts val="0"/>
              </a:spcBef>
            </a:pPr>
            <a:r xmlns:a="http://schemas.openxmlformats.org/drawingml/2006/main">
              <a:rPr lang="uk" dirty="0">
                <a:latin typeface="+mj-lt"/>
                <a:ea typeface="Open Sans" panose="020B0606030504020204" pitchFamily="34" charset="0"/>
                <a:cs typeface="Open Sans" panose="020B0606030504020204" pitchFamily="34" charset="0"/>
              </a:rPr>
              <a:t>Société Anonyme- </a:t>
            </a:r>
            <a:r xmlns:a="http://schemas.openxmlformats.org/drawingml/2006/main">
              <a:rPr lang="uk" b="1" i="0" dirty="0">
                <a:solidFill>
                  <a:srgbClr val="000000"/>
                </a:solidFill>
                <a:effectLst/>
                <a:highlight>
                  <a:srgbClr val="FFFFFF"/>
                </a:highlight>
                <a:latin typeface="+mj-lt"/>
                <a:ea typeface="Open Sans" panose="020B0606030504020204" pitchFamily="34" charset="0"/>
                <a:cs typeface="Open Sans" panose="020B0606030504020204" pitchFamily="34" charset="0"/>
              </a:rPr>
              <a:t>AE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Anonimi</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Anonyme Company” –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публічне товариство з обмеженою відповідальністю</a:t>
            </a:r>
          </a:p>
          <a:p>
            <a:pPr lvl="0">
              <a:lnSpc>
                <a:spcPct val="170000"/>
              </a:lnSpc>
              <a:spcBef>
                <a:spcPts val="0"/>
              </a:spcBef>
            </a:pPr>
            <a:endParaRPr lang="en-US" dirty="0">
              <a:latin typeface="+mj-lt"/>
              <a:ea typeface="Open Sans" panose="020B0606030504020204" pitchFamily="34" charset="0"/>
              <a:cs typeface="Open Sans" panose="020B0606030504020204" pitchFamily="34" charset="0"/>
            </a:endParaRPr>
          </a:p>
          <a:p>
            <a:pPr xmlns:a="http://schemas.openxmlformats.org/drawingml/2006/main">
              <a:lnSpc>
                <a:spcPct val="170000"/>
              </a:lnSpc>
              <a:spcBef>
                <a:spcPts val="0"/>
              </a:spcBef>
            </a:pPr>
            <a:r xmlns:a="http://schemas.openxmlformats.org/drawingml/2006/main">
              <a:rPr lang="uk" dirty="0">
                <a:latin typeface="+mj-lt"/>
                <a:ea typeface="Open Sans" panose="020B0606030504020204" pitchFamily="34" charset="0"/>
                <a:cs typeface="Open Sans" panose="020B0606030504020204" pitchFamily="34" charset="0"/>
              </a:rPr>
              <a:t>Private Capital Company- </a:t>
            </a:r>
            <a:r xmlns:a="http://schemas.openxmlformats.org/drawingml/2006/main">
              <a:rPr lang="uk" b="1" i="0" dirty="0">
                <a:solidFill>
                  <a:srgbClr val="000000"/>
                </a:solidFill>
                <a:effectLst/>
                <a:highlight>
                  <a:srgbClr val="FFFFFF"/>
                </a:highlight>
                <a:latin typeface="+mj-lt"/>
                <a:ea typeface="Open Sans" panose="020B0606030504020204" pitchFamily="34" charset="0"/>
                <a:cs typeface="Open Sans" panose="020B0606030504020204" pitchFamily="34" charset="0"/>
              </a:rPr>
              <a:t>IKE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Ідіотики</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Кефалаючіки</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Ιδιωτική Κεφαλαιουχική Εταιρεία” –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компанія приватного капіталу</a:t>
            </a:r>
          </a:p>
          <a:p>
            <a:pPr lvl="0">
              <a:lnSpc>
                <a:spcPct val="170000"/>
              </a:lnSpc>
              <a:spcBef>
                <a:spcPts val="0"/>
              </a:spcBef>
            </a:pPr>
            <a:endParaRPr lang="en-US" dirty="0">
              <a:latin typeface="+mj-lt"/>
              <a:ea typeface="Open Sans" panose="020B0606030504020204" pitchFamily="34" charset="0"/>
              <a:cs typeface="Open Sans" panose="020B0606030504020204" pitchFamily="34" charset="0"/>
            </a:endParaRPr>
          </a:p>
          <a:p>
            <a:pPr xmlns:a="http://schemas.openxmlformats.org/drawingml/2006/main">
              <a:lnSpc>
                <a:spcPct val="170000"/>
              </a:lnSpc>
              <a:spcBef>
                <a:spcPts val="0"/>
              </a:spcBef>
            </a:pPr>
            <a:r xmlns:a="http://schemas.openxmlformats.org/drawingml/2006/main">
              <a:rPr lang="uk" dirty="0">
                <a:latin typeface="+mj-lt"/>
                <a:ea typeface="Open Sans" panose="020B0606030504020204" pitchFamily="34" charset="0"/>
                <a:cs typeface="Open Sans" panose="020B0606030504020204" pitchFamily="34" charset="0"/>
              </a:rPr>
              <a:t>Товариство з обмеженою відповідальністю – </a:t>
            </a:r>
            <a:r xmlns:a="http://schemas.openxmlformats.org/drawingml/2006/main">
              <a:rPr lang="uk" b="1" i="0" dirty="0">
                <a:solidFill>
                  <a:srgbClr val="000000"/>
                </a:solidFill>
                <a:effectLst/>
                <a:highlight>
                  <a:srgbClr val="FFFFFF"/>
                </a:highlight>
                <a:latin typeface="+mj-lt"/>
                <a:ea typeface="Open Sans" panose="020B0606030504020204" pitchFamily="34" charset="0"/>
                <a:cs typeface="Open Sans" panose="020B0606030504020204" pitchFamily="34" charset="0"/>
              </a:rPr>
              <a:t>EE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Eterórrithmi</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xmlns:a="http://schemas.openxmlformats.org/drawingml/2006/main">
              <a:rPr lang="uk" b="0" i="0" dirty="0">
                <a:solidFill>
                  <a:srgbClr val="000000"/>
                </a:solidFill>
                <a:effectLst/>
                <a:highlight>
                  <a:srgbClr val="FFFFFF"/>
                </a:highlight>
                <a:latin typeface="+mj-lt"/>
                <a:ea typeface="Open Sans" panose="020B0606030504020204" pitchFamily="34" charset="0"/>
                <a:cs typeface="Open Sans" panose="020B0606030504020204" pitchFamily="34" charset="0"/>
              </a:rPr>
              <a:t>Ετερόρρυθμη Εταιρία”</a:t>
            </a:r>
            <a:endParaRPr xmlns:a="http://schemas.openxmlformats.org/drawingml/2006/main"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endParaRPr>
          </a:p>
          <a:p>
            <a:pPr lvl="0"/>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1. Виберіть тип компанії</a:t>
            </a:r>
          </a:p>
        </p:txBody>
      </p:sp>
      <p:sp>
        <p:nvSpPr>
          <p:cNvPr id="3" name="Content Placeholder"/>
          <p:cNvSpPr>
            <a:spLocks noGrp="1"/>
          </p:cNvSpPr>
          <p:nvPr>
            <p:ph idx="1"/>
          </p:nvPr>
        </p:nvSpPr>
        <p:spPr>
          <a:xfrm>
            <a:off x="838200" y="2121031"/>
            <a:ext cx="10515600" cy="4055932"/>
          </a:xfrm>
        </p:spPr>
        <p:txBody>
          <a:bodyPr>
            <a:normAutofit fontScale="77500" lnSpcReduction="20000"/>
          </a:bodyPr>
          <a:lstStyle/>
          <a:p>
            <a:pPr xmlns:a="http://schemas.openxmlformats.org/drawingml/2006/main" marL="114300" lvl="0" indent="0">
              <a:lnSpc>
                <a:spcPct val="120000"/>
              </a:lnSpc>
              <a:spcBef>
                <a:spcPts val="0"/>
              </a:spcBef>
              <a:buNone/>
            </a:pPr>
            <a:r xmlns:a="http://schemas.openxmlformats.org/drawingml/2006/main">
              <a:rPr lang="uk" dirty="0">
                <a:latin typeface="+mn-lt"/>
                <a:ea typeface="Open Sans" panose="020B0606030504020204" pitchFamily="34" charset="0"/>
                <a:cs typeface="Open Sans" panose="020B0606030504020204" pitchFamily="34" charset="0"/>
              </a:rPr>
              <a:t>Яка різниця між EPE та IKE?</a:t>
            </a:r>
          </a:p>
          <a:p>
            <a:pPr marL="114300" lvl="0" indent="0">
              <a:lnSpc>
                <a:spcPct val="120000"/>
              </a:lnSpc>
              <a:spcBef>
                <a:spcPts val="0"/>
              </a:spcBef>
              <a:buNone/>
            </a:pPr>
            <a:endParaRPr lang="en-US" dirty="0">
              <a:latin typeface="+mn-lt"/>
              <a:ea typeface="Open Sans" panose="020B0606030504020204" pitchFamily="34" charset="0"/>
              <a:cs typeface="Open Sans" panose="020B0606030504020204" pitchFamily="34" charset="0"/>
            </a:endParaRPr>
          </a:p>
          <a:p>
            <a:pPr xmlns:a="http://schemas.openxmlformats.org/drawingml/2006/main" lvl="0">
              <a:lnSpc>
                <a:spcPct val="120000"/>
              </a:lnSpc>
              <a:spcBef>
                <a:spcPts val="0"/>
              </a:spcBef>
            </a:pPr>
            <a:r xmlns:a="http://schemas.openxmlformats.org/drawingml/2006/main">
              <a:rPr lang="uk" dirty="0">
                <a:latin typeface="+mn-lt"/>
                <a:ea typeface="Open Sans" panose="020B0606030504020204" pitchFamily="34" charset="0"/>
                <a:cs typeface="Open Sans" panose="020B0606030504020204" pitchFamily="34" charset="0"/>
              </a:rPr>
              <a:t>EPE та IKE є приватними компаніями з обмеженою відповідальністю. Сьогодні більшість підприємців вирішують заснувати IKE, оскільки це легше створити.</a:t>
            </a:r>
          </a:p>
          <a:p>
            <a:pPr lvl="0">
              <a:lnSpc>
                <a:spcPct val="120000"/>
              </a:lnSpc>
              <a:spcBef>
                <a:spcPts val="0"/>
              </a:spcBef>
            </a:pPr>
            <a:endParaRPr lang="en-US" dirty="0">
              <a:latin typeface="+mn-lt"/>
              <a:ea typeface="Open Sans" panose="020B0606030504020204" pitchFamily="34" charset="0"/>
              <a:cs typeface="Open Sans" panose="020B0606030504020204" pitchFamily="34" charset="0"/>
            </a:endParaRPr>
          </a:p>
          <a:p>
            <a:pPr xmlns:a="http://schemas.openxmlformats.org/drawingml/2006/main" lvl="0">
              <a:lnSpc>
                <a:spcPct val="120000"/>
              </a:lnSpc>
              <a:spcBef>
                <a:spcPts val="0"/>
              </a:spcBef>
            </a:pPr>
            <a:r xmlns:a="http://schemas.openxmlformats.org/drawingml/2006/main">
              <a:rPr lang="uk" dirty="0">
                <a:latin typeface="+mn-lt"/>
                <a:ea typeface="Open Sans" panose="020B0606030504020204" pitchFamily="34" charset="0"/>
                <a:cs typeface="Open Sans" panose="020B0606030504020204" pitchFamily="34" charset="0"/>
              </a:rPr>
              <a:t>Статутний капітал IKE становить 1 євро, і цей внесок не потрібно сплачувати. Однак для EPE це 4500 євро.</a:t>
            </a:r>
          </a:p>
          <a:p>
            <a:pPr lvl="0">
              <a:lnSpc>
                <a:spcPct val="120000"/>
              </a:lnSpc>
              <a:spcBef>
                <a:spcPts val="0"/>
              </a:spcBef>
            </a:pPr>
            <a:endParaRPr lang="en-US" dirty="0">
              <a:latin typeface="+mn-lt"/>
              <a:ea typeface="Open Sans" panose="020B0606030504020204" pitchFamily="34" charset="0"/>
              <a:cs typeface="Open Sans" panose="020B0606030504020204" pitchFamily="34" charset="0"/>
            </a:endParaRPr>
          </a:p>
          <a:p>
            <a:pPr xmlns:a="http://schemas.openxmlformats.org/drawingml/2006/main" lvl="0">
              <a:lnSpc>
                <a:spcPct val="120000"/>
              </a:lnSpc>
              <a:spcBef>
                <a:spcPts val="0"/>
              </a:spcBef>
            </a:pPr>
            <a:r xmlns:a="http://schemas.openxmlformats.org/drawingml/2006/main">
              <a:rPr lang="uk" dirty="0">
                <a:latin typeface="+mn-lt"/>
                <a:ea typeface="Open Sans" panose="020B0606030504020204" pitchFamily="34" charset="0"/>
                <a:cs typeface="Open Sans" panose="020B0606030504020204" pitchFamily="34" charset="0"/>
              </a:rPr>
              <a:t>Документи компанії IKE можуть бути написані будь-якою мовою ЄС. Однак Меморандум і Статут повинні бути складені англійською або грецькою мовою.</a:t>
            </a:r>
          </a:p>
        </p:txBody>
      </p:sp>
    </p:spTree>
    <p:extLst>
      <p:ext uri="{BB962C8B-B14F-4D97-AF65-F5344CB8AC3E}">
        <p14:creationId xmlns:p14="http://schemas.microsoft.com/office/powerpoint/2010/main" val="1950285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1. Виберіть тип компанії</a:t>
            </a:r>
          </a:p>
        </p:txBody>
      </p:sp>
      <p:graphicFrame>
        <p:nvGraphicFramePr>
          <p:cNvPr id="4" name="Content Placeholder 3">
            <a:extLst>
              <a:ext uri="{FF2B5EF4-FFF2-40B4-BE49-F238E27FC236}">
                <a16:creationId xmlns:a16="http://schemas.microsoft.com/office/drawing/2014/main" id="{23EE856E-FD84-0EC5-43C3-ABAE27069AF9}"/>
              </a:ext>
            </a:extLst>
          </p:cNvPr>
          <p:cNvGraphicFramePr>
            <a:graphicFrameLocks noGrp="1"/>
          </p:cNvGraphicFramePr>
          <p:nvPr>
            <p:ph idx="1"/>
            <p:extLst>
              <p:ext uri="{D42A27DB-BD31-4B8C-83A1-F6EECF244321}">
                <p14:modId xmlns:p14="http://schemas.microsoft.com/office/powerpoint/2010/main" val="3992628148"/>
              </p:ext>
            </p:extLst>
          </p:nvPr>
        </p:nvGraphicFramePr>
        <p:xfrm>
          <a:off x="2051901" y="2182791"/>
          <a:ext cx="8088198" cy="4250344"/>
        </p:xfrm>
        <a:graphic>
          <a:graphicData uri="http://schemas.openxmlformats.org/drawingml/2006/table">
            <a:tbl>
              <a:tblPr/>
              <a:tblGrid>
                <a:gridCol w="4044099">
                  <a:extLst>
                    <a:ext uri="{9D8B030D-6E8A-4147-A177-3AD203B41FA5}">
                      <a16:colId xmlns:a16="http://schemas.microsoft.com/office/drawing/2014/main" val="342306940"/>
                    </a:ext>
                  </a:extLst>
                </a:gridCol>
                <a:gridCol w="4044099">
                  <a:extLst>
                    <a:ext uri="{9D8B030D-6E8A-4147-A177-3AD203B41FA5}">
                      <a16:colId xmlns:a16="http://schemas.microsoft.com/office/drawing/2014/main" val="1268354840"/>
                    </a:ext>
                  </a:extLst>
                </a:gridCol>
              </a:tblGrid>
              <a:tr h="283477">
                <a:tc>
                  <a:txBody>
                    <a:bodyPr/>
                    <a:lstStyle/>
                    <a:p>
                      <a:pPr xmlns:a="http://schemas.openxmlformats.org/drawingml/2006/main" algn="l"/>
                      <a:r xmlns:a="http://schemas.openxmlformats.org/drawingml/2006/main">
                        <a:rPr lang="uk" sz="1200" dirty="0">
                          <a:solidFill>
                            <a:srgbClr val="003399"/>
                          </a:solidFill>
                          <a:effectLst/>
                        </a:rPr>
                        <a:t>Товариство з обмеженою відповідальністю</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xmlns:a="http://schemas.openxmlformats.org/drawingml/2006/main" algn="l"/>
                      <a:r xmlns:a="http://schemas.openxmlformats.org/drawingml/2006/main">
                        <a:rPr lang="uk" sz="1200">
                          <a:solidFill>
                            <a:srgbClr val="003399"/>
                          </a:solidFill>
                          <a:effectLst/>
                        </a:rPr>
                        <a:t>EPE та IKE</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381669037"/>
                  </a:ext>
                </a:extLst>
              </a:tr>
              <a:tr h="283477">
                <a:tc>
                  <a:txBody>
                    <a:bodyPr/>
                    <a:lstStyle/>
                    <a:p>
                      <a:pPr xmlns:a="http://schemas.openxmlformats.org/drawingml/2006/main" algn="l"/>
                      <a:r xmlns:a="http://schemas.openxmlformats.org/drawingml/2006/main">
                        <a:rPr lang="uk" sz="1200">
                          <a:solidFill>
                            <a:srgbClr val="003399"/>
                          </a:solidFill>
                          <a:effectLst/>
                        </a:rPr>
                        <a:t>Мінімальний статутний капітал</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xmlns:a="http://schemas.openxmlformats.org/drawingml/2006/main" algn="l"/>
                      <a:r xmlns:a="http://schemas.openxmlformats.org/drawingml/2006/main">
                        <a:rPr lang="uk" sz="1200">
                          <a:solidFill>
                            <a:srgbClr val="003399"/>
                          </a:solidFill>
                          <a:effectLst/>
                        </a:rPr>
                        <a:t>EPE - мінімум 4500 євро, IKE – 1 євро</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657657154"/>
                  </a:ext>
                </a:extLst>
              </a:tr>
              <a:tr h="283477">
                <a:tc>
                  <a:txBody>
                    <a:bodyPr/>
                    <a:lstStyle/>
                    <a:p>
                      <a:pPr xmlns:a="http://schemas.openxmlformats.org/drawingml/2006/main" algn="l"/>
                      <a:r xmlns:a="http://schemas.openxmlformats.org/drawingml/2006/main">
                        <a:rPr lang="uk" sz="1200" dirty="0">
                          <a:solidFill>
                            <a:srgbClr val="003399"/>
                          </a:solidFill>
                          <a:effectLst/>
                        </a:rPr>
                        <a:t>Потрібен зареєстрований офіс</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xmlns:a="http://schemas.openxmlformats.org/drawingml/2006/main" algn="l"/>
                      <a:r xmlns:a="http://schemas.openxmlformats.org/drawingml/2006/main">
                        <a:rPr lang="uk" sz="1200">
                          <a:solidFill>
                            <a:srgbClr val="003399"/>
                          </a:solidFill>
                          <a:effectLst/>
                        </a:rPr>
                        <a:t>немає</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1341739453"/>
                  </a:ext>
                </a:extLst>
              </a:tr>
              <a:tr h="283477">
                <a:tc>
                  <a:txBody>
                    <a:bodyPr/>
                    <a:lstStyle/>
                    <a:p>
                      <a:pPr xmlns:a="http://schemas.openxmlformats.org/drawingml/2006/main" algn="l"/>
                      <a:r xmlns:a="http://schemas.openxmlformats.org/drawingml/2006/main">
                        <a:rPr lang="uk" sz="1200" dirty="0">
                          <a:solidFill>
                            <a:srgbClr val="003399"/>
                          </a:solidFill>
                          <a:effectLst/>
                        </a:rPr>
                        <a:t>Потрібен фізичний офіс</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xmlns:a="http://schemas.openxmlformats.org/drawingml/2006/main" algn="l"/>
                      <a:r xmlns:a="http://schemas.openxmlformats.org/drawingml/2006/main">
                        <a:rPr lang="uk" sz="1200">
                          <a:solidFill>
                            <a:srgbClr val="003399"/>
                          </a:solidFill>
                          <a:effectLst/>
                        </a:rPr>
                        <a:t>так</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2253146999"/>
                  </a:ext>
                </a:extLst>
              </a:tr>
              <a:tr h="283477">
                <a:tc>
                  <a:txBody>
                    <a:bodyPr/>
                    <a:lstStyle/>
                    <a:p>
                      <a:pPr xmlns:a="http://schemas.openxmlformats.org/drawingml/2006/main" algn="l"/>
                      <a:r xmlns:a="http://schemas.openxmlformats.org/drawingml/2006/main">
                        <a:rPr lang="uk" sz="1200" dirty="0">
                          <a:solidFill>
                            <a:srgbClr val="003399"/>
                          </a:solidFill>
                          <a:effectLst/>
                        </a:rPr>
                        <a:t>Хв. кількість акціонерів</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xmlns:a="http://schemas.openxmlformats.org/drawingml/2006/main" algn="l"/>
                      <a:r xmlns:a="http://schemas.openxmlformats.org/drawingml/2006/main">
                        <a:rPr lang="uk" sz="1200" dirty="0">
                          <a:solidFill>
                            <a:srgbClr val="003399"/>
                          </a:solidFill>
                          <a:effectLst/>
                        </a:rPr>
                        <a:t>1 (партнери)</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1998046462"/>
                  </a:ext>
                </a:extLst>
              </a:tr>
              <a:tr h="283477">
                <a:tc>
                  <a:txBody>
                    <a:bodyPr/>
                    <a:lstStyle/>
                    <a:p>
                      <a:pPr xmlns:a="http://schemas.openxmlformats.org/drawingml/2006/main" algn="l"/>
                      <a:r xmlns:a="http://schemas.openxmlformats.org/drawingml/2006/main">
                        <a:rPr lang="uk" sz="1200" dirty="0">
                          <a:solidFill>
                            <a:srgbClr val="003399"/>
                          </a:solidFill>
                          <a:effectLst/>
                        </a:rPr>
                        <a:t>Хв. кількість директорів</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xmlns:a="http://schemas.openxmlformats.org/drawingml/2006/main" algn="l"/>
                      <a:r xmlns:a="http://schemas.openxmlformats.org/drawingml/2006/main">
                        <a:rPr lang="uk" sz="1200">
                          <a:solidFill>
                            <a:srgbClr val="003399"/>
                          </a:solidFill>
                          <a:effectLst/>
                        </a:rPr>
                        <a:t>1</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562283173"/>
                  </a:ext>
                </a:extLst>
              </a:tr>
              <a:tr h="283477">
                <a:tc>
                  <a:txBody>
                    <a:bodyPr/>
                    <a:lstStyle/>
                    <a:p>
                      <a:pPr xmlns:a="http://schemas.openxmlformats.org/drawingml/2006/main" algn="l"/>
                      <a:r xmlns:a="http://schemas.openxmlformats.org/drawingml/2006/main">
                        <a:rPr lang="uk" sz="1200" dirty="0">
                          <a:solidFill>
                            <a:srgbClr val="003399"/>
                          </a:solidFill>
                          <a:effectLst/>
                        </a:rPr>
                        <a:t>Потрібен місцевий директор</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xmlns:a="http://schemas.openxmlformats.org/drawingml/2006/main" algn="l"/>
                      <a:r xmlns:a="http://schemas.openxmlformats.org/drawingml/2006/main">
                        <a:rPr lang="uk" sz="1200">
                          <a:solidFill>
                            <a:srgbClr val="003399"/>
                          </a:solidFill>
                          <a:effectLst/>
                        </a:rPr>
                        <a:t>Ні, але рекомендовано</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87075325"/>
                  </a:ext>
                </a:extLst>
              </a:tr>
              <a:tr h="283477">
                <a:tc>
                  <a:txBody>
                    <a:bodyPr/>
                    <a:lstStyle/>
                    <a:p>
                      <a:pPr xmlns:a="http://schemas.openxmlformats.org/drawingml/2006/main" algn="l"/>
                      <a:r xmlns:a="http://schemas.openxmlformats.org/drawingml/2006/main">
                        <a:rPr lang="uk" sz="1200">
                          <a:solidFill>
                            <a:srgbClr val="003399"/>
                          </a:solidFill>
                          <a:effectLst/>
                        </a:rPr>
                        <a:t>Інші вимоги</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xmlns:a="http://schemas.openxmlformats.org/drawingml/2006/main" algn="l"/>
                      <a:r xmlns:a="http://schemas.openxmlformats.org/drawingml/2006/main">
                        <a:rPr lang="uk" sz="1200">
                          <a:solidFill>
                            <a:srgbClr val="003399"/>
                          </a:solidFill>
                          <a:effectLst/>
                        </a:rPr>
                        <a:t>немає</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784036344"/>
                  </a:ext>
                </a:extLst>
              </a:tr>
              <a:tr h="283477">
                <a:tc>
                  <a:txBody>
                    <a:bodyPr/>
                    <a:lstStyle/>
                    <a:p>
                      <a:pPr xmlns:a="http://schemas.openxmlformats.org/drawingml/2006/main" algn="l"/>
                      <a:r xmlns:a="http://schemas.openxmlformats.org/drawingml/2006/main">
                        <a:rPr lang="uk" sz="1200">
                          <a:solidFill>
                            <a:srgbClr val="003399"/>
                          </a:solidFill>
                          <a:effectLst/>
                        </a:rPr>
                        <a:t>Підписант банку повинен подорожувати</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xmlns:a="http://schemas.openxmlformats.org/drawingml/2006/main" algn="l"/>
                      <a:r xmlns:a="http://schemas.openxmlformats.org/drawingml/2006/main">
                        <a:rPr lang="uk" sz="1200">
                          <a:solidFill>
                            <a:srgbClr val="003399"/>
                          </a:solidFill>
                          <a:effectLst/>
                        </a:rPr>
                        <a:t>У більшості випадків ні</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2373105713"/>
                  </a:ext>
                </a:extLst>
              </a:tr>
              <a:tr h="283477">
                <a:tc>
                  <a:txBody>
                    <a:bodyPr/>
                    <a:lstStyle/>
                    <a:p>
                      <a:pPr xmlns:a="http://schemas.openxmlformats.org/drawingml/2006/main" algn="l"/>
                      <a:r xmlns:a="http://schemas.openxmlformats.org/drawingml/2006/main">
                        <a:rPr lang="uk" sz="1200">
                          <a:solidFill>
                            <a:srgbClr val="003399"/>
                          </a:solidFill>
                          <a:effectLst/>
                        </a:rPr>
                        <a:t>Терміни створення компанії</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xmlns:a="http://schemas.openxmlformats.org/drawingml/2006/main" algn="l"/>
                      <a:r xmlns:a="http://schemas.openxmlformats.org/drawingml/2006/main">
                        <a:rPr lang="uk" sz="1200">
                          <a:solidFill>
                            <a:srgbClr val="003399"/>
                          </a:solidFill>
                          <a:effectLst/>
                        </a:rPr>
                        <a:t>30 днів для EKE, 7 днів або IKE</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841761484"/>
                  </a:ext>
                </a:extLst>
              </a:tr>
              <a:tr h="283477">
                <a:tc>
                  <a:txBody>
                    <a:bodyPr/>
                    <a:lstStyle/>
                    <a:p>
                      <a:pPr xmlns:a="http://schemas.openxmlformats.org/drawingml/2006/main" algn="l"/>
                      <a:r xmlns:a="http://schemas.openxmlformats.org/drawingml/2006/main">
                        <a:rPr lang="uk" sz="1200">
                          <a:solidFill>
                            <a:srgbClr val="003399"/>
                          </a:solidFill>
                          <a:effectLst/>
                        </a:rPr>
                        <a:t>Терміни відкриття банківського рахунку</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xmlns:a="http://schemas.openxmlformats.org/drawingml/2006/main" algn="l"/>
                      <a:r xmlns:a="http://schemas.openxmlformats.org/drawingml/2006/main">
                        <a:rPr lang="uk" sz="1200">
                          <a:solidFill>
                            <a:srgbClr val="003399"/>
                          </a:solidFill>
                          <a:effectLst/>
                        </a:rPr>
                        <a:t>7 днів</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1224676223"/>
                  </a:ext>
                </a:extLst>
              </a:tr>
              <a:tr h="283477">
                <a:tc>
                  <a:txBody>
                    <a:bodyPr/>
                    <a:lstStyle/>
                    <a:p>
                      <a:pPr xmlns:a="http://schemas.openxmlformats.org/drawingml/2006/main" algn="l"/>
                      <a:r xmlns:a="http://schemas.openxmlformats.org/drawingml/2006/main">
                        <a:rPr lang="uk" sz="1200">
                          <a:solidFill>
                            <a:srgbClr val="003399"/>
                          </a:solidFill>
                          <a:effectLst/>
                        </a:rPr>
                        <a:t>Термін отримання номера платника ПДВ</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xmlns:a="http://schemas.openxmlformats.org/drawingml/2006/main" algn="l"/>
                      <a:r xmlns:a="http://schemas.openxmlformats.org/drawingml/2006/main">
                        <a:rPr lang="uk" sz="1200">
                          <a:solidFill>
                            <a:srgbClr val="003399"/>
                          </a:solidFill>
                          <a:effectLst/>
                        </a:rPr>
                        <a:t>7 днів</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066528008"/>
                  </a:ext>
                </a:extLst>
              </a:tr>
              <a:tr h="283477">
                <a:tc>
                  <a:txBody>
                    <a:bodyPr/>
                    <a:lstStyle/>
                    <a:p>
                      <a:pPr xmlns:a="http://schemas.openxmlformats.org/drawingml/2006/main" algn="l"/>
                      <a:r xmlns:a="http://schemas.openxmlformats.org/drawingml/2006/main">
                        <a:rPr lang="uk" sz="1200">
                          <a:solidFill>
                            <a:srgbClr val="003399"/>
                          </a:solidFill>
                          <a:effectLst/>
                        </a:rPr>
                        <a:t>Вимоги до обов'язкового аудиту</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xmlns:a="http://schemas.openxmlformats.org/drawingml/2006/main" algn="l"/>
                      <a:r xmlns:a="http://schemas.openxmlformats.org/drawingml/2006/main">
                        <a:rPr lang="uk" sz="1200">
                          <a:solidFill>
                            <a:srgbClr val="003399"/>
                          </a:solidFill>
                          <a:effectLst/>
                        </a:rPr>
                        <a:t>Ні, якщо бізнес невеликий</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3538208018"/>
                  </a:ext>
                </a:extLst>
              </a:tr>
              <a:tr h="283477">
                <a:tc>
                  <a:txBody>
                    <a:bodyPr/>
                    <a:lstStyle/>
                    <a:p>
                      <a:pPr xmlns:a="http://schemas.openxmlformats.org/drawingml/2006/main" algn="l"/>
                      <a:r xmlns:a="http://schemas.openxmlformats.org/drawingml/2006/main">
                        <a:rPr lang="uk" sz="1200">
                          <a:solidFill>
                            <a:srgbClr val="003399"/>
                          </a:solidFill>
                          <a:effectLst/>
                        </a:rPr>
                        <a:t>Доступні готові компанії</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xmlns:a="http://schemas.openxmlformats.org/drawingml/2006/main" algn="l"/>
                      <a:r xmlns:a="http://schemas.openxmlformats.org/drawingml/2006/main">
                        <a:rPr lang="uk" sz="1200" dirty="0">
                          <a:solidFill>
                            <a:srgbClr val="003399"/>
                          </a:solidFill>
                          <a:effectLst/>
                        </a:rPr>
                        <a:t>немає</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565473160"/>
                  </a:ext>
                </a:extLst>
              </a:tr>
            </a:tbl>
          </a:graphicData>
        </a:graphic>
      </p:graphicFrame>
      <p:sp>
        <p:nvSpPr>
          <p:cNvPr id="5" name="Rectangle 1">
            <a:extLst>
              <a:ext uri="{FF2B5EF4-FFF2-40B4-BE49-F238E27FC236}">
                <a16:creationId xmlns:a16="http://schemas.microsoft.com/office/drawing/2014/main" id="{673AC074-9DB9-F9B8-6C00-520DB93CE927}"/>
              </a:ext>
            </a:extLst>
          </p:cNvPr>
          <p:cNvSpPr>
            <a:spLocks noChangeArrowheads="1"/>
          </p:cNvSpPr>
          <p:nvPr/>
        </p:nvSpPr>
        <p:spPr bwMode="auto">
          <a:xfrm>
            <a:off x="838200" y="1692581"/>
            <a:ext cx="4573368"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xmlns:a="http://schemas.openxmlformats.org/drawingml/2006/main" marL="0" marR="0" lvl="0" indent="0" algn="l" defTabSz="914400" rtl="0" eaLnBrk="0" fontAlgn="base" latinLnBrk="0" hangingPunct="0">
              <a:lnSpc>
                <a:spcPct val="100000"/>
              </a:lnSpc>
              <a:spcBef>
                <a:spcPct val="0"/>
              </a:spcBef>
              <a:spcAft>
                <a:spcPct val="0"/>
              </a:spcAft>
              <a:buClrTx/>
              <a:buSzTx/>
              <a:buFontTx/>
              <a:buNone/>
              <a:tabLst/>
            </a:pPr>
            <a:r xmlns:a="http://schemas.openxmlformats.org/drawingml/2006/main">
              <a:rPr kumimoji="0" lang="uk" altLang="en-US" sz="1600" b="1" i="0" u="none" strike="noStrike" cap="none" normalizeH="0" baseline="0" dirty="0">
                <a:ln>
                  <a:noFill/>
                </a:ln>
                <a:solidFill>
                  <a:srgbClr val="003399"/>
                </a:solidFill>
                <a:effectLst/>
                <a:latin typeface="var( --e-global-typography-primary-font-family )"/>
              </a:rPr>
              <a:t>Основи діяльності компаній з обмеженою відповідальністю в Греції</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0388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Крок 2. Виберіть назву компанії</a:t>
            </a:r>
          </a:p>
        </p:txBody>
      </p:sp>
      <p:sp>
        <p:nvSpPr>
          <p:cNvPr id="3" name="Content Placeholder"/>
          <p:cNvSpPr>
            <a:spLocks noGrp="1"/>
          </p:cNvSpPr>
          <p:nvPr>
            <p:ph idx="1"/>
          </p:nvPr>
        </p:nvSpPr>
        <p:spPr>
          <a:xfrm>
            <a:off x="838200" y="2240405"/>
            <a:ext cx="10515600" cy="4351338"/>
          </a:xfrm>
        </p:spPr>
        <p:txBody>
          <a:bodyPr/>
          <a:lstStyle/>
          <a:p>
            <a:pPr xmlns:a="http://schemas.openxmlformats.org/drawingml/2006/main" lvl="0"/>
            <a:r xmlns:a="http://schemas.openxmlformats.org/drawingml/2006/main">
              <a:rPr lang="uk" dirty="0"/>
              <a:t>Перш ніж зареєструвати компанію, вам потрібно вибрати відповідну назву</a:t>
            </a:r>
          </a:p>
          <a:p>
            <a:pPr lvl="0"/>
            <a:endParaRPr lang="en-US" dirty="0"/>
          </a:p>
          <a:p>
            <a:pPr xmlns:a="http://schemas.openxmlformats.org/drawingml/2006/main" lvl="0"/>
            <a:r xmlns:a="http://schemas.openxmlformats.org/drawingml/2006/main">
              <a:rPr lang="uk" dirty="0"/>
              <a:t>Грецький бізнес-реєстр має вказівки щодо прийнятних імен, які можна знайти за цим посиланням: https://www.businessregistry.gr</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1584</Words>
  <Application>Microsoft Office PowerPoint</Application>
  <PresentationFormat>Widescreen</PresentationFormat>
  <Paragraphs>136</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Open Sans</vt:lpstr>
      <vt:lpstr>var( --e-global-typography-primary-font-family )</vt:lpstr>
      <vt:lpstr>Office Theme</vt:lpstr>
      <vt:lpstr>Business Registration</vt:lpstr>
      <vt:lpstr>Outline</vt:lpstr>
      <vt:lpstr>How to start a business in Greece</vt:lpstr>
      <vt:lpstr>How to start a business in Greece</vt:lpstr>
      <vt:lpstr>Online procedures for setting up a company</vt:lpstr>
      <vt:lpstr>Step 1: Choose your company type</vt:lpstr>
      <vt:lpstr>Step 1: Choose your company type</vt:lpstr>
      <vt:lpstr>Step 1: Choose your company type</vt:lpstr>
      <vt:lpstr>Step 2: Choose a company name</vt:lpstr>
      <vt:lpstr>Step 3: Prepare the required documents</vt:lpstr>
      <vt:lpstr>Step 4: Identify company officers and shareholders </vt:lpstr>
      <vt:lpstr>Step 5: Capital requirements</vt:lpstr>
      <vt:lpstr>Step 6: Register your company</vt:lpstr>
      <vt:lpstr>Step 7: Register for taxes</vt:lpstr>
      <vt:lpstr>Step 8: Obtain necessary permits and licenses </vt:lpstr>
      <vt:lpstr>Time-frame</vt:lpstr>
      <vt:lpstr>How to start a business in Greece</vt:lpstr>
      <vt:lpstr>Which procedures and formalities are needed to start a business? </vt:lpstr>
      <vt:lpstr>What are the legal forms available?</vt:lpstr>
      <vt:lpstr>How can I register my company in Greece?</vt:lpstr>
      <vt:lpstr>Which authorities are responsible for registering a company? </vt:lpstr>
      <vt:lpstr> Useful links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Registration</dc:title>
  <dc:creator>Tulip Gonsalves</dc:creator>
  <cp:lastModifiedBy>Tulip Gonsalves</cp:lastModifiedBy>
  <cp:revision>18</cp:revision>
  <dcterms:created xsi:type="dcterms:W3CDTF">2023-08-28T15:06:23Z</dcterms:created>
  <dcterms:modified xsi:type="dcterms:W3CDTF">2024-06-24T12:11:20Z</dcterms:modified>
</cp:coreProperties>
</file>