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85" r:id="rId3"/>
    <p:sldId id="283" r:id="rId4"/>
    <p:sldId id="263" r:id="rId5"/>
    <p:sldId id="264" r:id="rId6"/>
    <p:sldId id="265" r:id="rId7"/>
    <p:sldId id="266" r:id="rId8"/>
    <p:sldId id="267" r:id="rId9"/>
    <p:sldId id="268" r:id="rId10"/>
    <p:sldId id="269" r:id="rId11"/>
    <p:sldId id="270" r:id="rId12"/>
    <p:sldId id="271" r:id="rId13"/>
    <p:sldId id="273" r:id="rId14"/>
    <p:sldId id="274" r:id="rId15"/>
    <p:sldId id="275" r:id="rId16"/>
    <p:sldId id="276" r:id="rId17"/>
    <p:sldId id="277" r:id="rId18"/>
    <p:sldId id="278" r:id="rId19"/>
    <p:sldId id="279" r:id="rId20"/>
    <p:sldId id="280" r:id="rId21"/>
    <p:sldId id="281" r:id="rId22"/>
    <p:sldId id="282" r:id="rId23"/>
    <p:sldId id="284"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3OZGJaLxendpBMjP6BcA0aNvp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99F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399"/>
              </a:buClr>
              <a:buSzPts val="2400"/>
              <a:buNone/>
              <a:defRPr sz="2400"/>
            </a:lvl1pPr>
            <a:lvl2pPr lvl="1" algn="ctr">
              <a:lnSpc>
                <a:spcPct val="90000"/>
              </a:lnSpc>
              <a:spcBef>
                <a:spcPts val="500"/>
              </a:spcBef>
              <a:spcAft>
                <a:spcPts val="0"/>
              </a:spcAft>
              <a:buClr>
                <a:srgbClr val="003399"/>
              </a:buClr>
              <a:buSzPts val="2000"/>
              <a:buNone/>
              <a:defRPr sz="2000"/>
            </a:lvl2pPr>
            <a:lvl3pPr lvl="2" algn="ctr">
              <a:lnSpc>
                <a:spcPct val="90000"/>
              </a:lnSpc>
              <a:spcBef>
                <a:spcPts val="500"/>
              </a:spcBef>
              <a:spcAft>
                <a:spcPts val="0"/>
              </a:spcAft>
              <a:buClr>
                <a:srgbClr val="003399"/>
              </a:buClr>
              <a:buSzPts val="1800"/>
              <a:buNone/>
              <a:defRPr sz="1800"/>
            </a:lvl3pPr>
            <a:lvl4pPr lvl="3" algn="ctr">
              <a:lnSpc>
                <a:spcPct val="90000"/>
              </a:lnSpc>
              <a:spcBef>
                <a:spcPts val="500"/>
              </a:spcBef>
              <a:spcAft>
                <a:spcPts val="0"/>
              </a:spcAft>
              <a:buClr>
                <a:srgbClr val="003399"/>
              </a:buClr>
              <a:buSzPts val="1600"/>
              <a:buNone/>
              <a:defRPr sz="1600"/>
            </a:lvl4pPr>
            <a:lvl5pPr lvl="4" algn="ctr">
              <a:lnSpc>
                <a:spcPct val="90000"/>
              </a:lnSpc>
              <a:spcBef>
                <a:spcPts val="500"/>
              </a:spcBef>
              <a:spcAft>
                <a:spcPts val="0"/>
              </a:spcAft>
              <a:buClr>
                <a:srgbClr val="00339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3"/>
          <p:cNvPicPr preferRelativeResize="0"/>
          <p:nvPr/>
        </p:nvPicPr>
        <p:blipFill rotWithShape="1">
          <a:blip r:embed="rId2">
            <a:alphaModFix/>
          </a:blip>
          <a:srcRect/>
          <a:stretch/>
        </p:blipFill>
        <p:spPr>
          <a:xfrm>
            <a:off x="913685" y="5335844"/>
            <a:ext cx="2141777" cy="885396"/>
          </a:xfrm>
          <a:prstGeom prst="rect">
            <a:avLst/>
          </a:prstGeom>
          <a:noFill/>
          <a:ln>
            <a:noFill/>
          </a:ln>
        </p:spPr>
      </p:pic>
      <p:pic>
        <p:nvPicPr>
          <p:cNvPr id="16" name="Google Shape;16;p3"/>
          <p:cNvPicPr preferRelativeResize="0"/>
          <p:nvPr/>
        </p:nvPicPr>
        <p:blipFill rotWithShape="1">
          <a:blip r:embed="rId3">
            <a:alphaModFix/>
          </a:blip>
          <a:srcRect/>
          <a:stretch/>
        </p:blipFill>
        <p:spPr>
          <a:xfrm>
            <a:off x="8267433" y="5046675"/>
            <a:ext cx="3086367" cy="937341"/>
          </a:xfrm>
          <a:prstGeom prst="rect">
            <a:avLst/>
          </a:prstGeom>
          <a:noFill/>
          <a:ln>
            <a:noFill/>
          </a:ln>
        </p:spPr>
      </p:pic>
      <p:cxnSp>
        <p:nvCxnSpPr>
          <p:cNvPr id="17" name="Google Shape;17;p3"/>
          <p:cNvCxnSpPr/>
          <p:nvPr/>
        </p:nvCxnSpPr>
        <p:spPr>
          <a:xfrm>
            <a:off x="1180684" y="3533533"/>
            <a:ext cx="9830632" cy="0"/>
          </a:xfrm>
          <a:prstGeom prst="straightConnector1">
            <a:avLst/>
          </a:prstGeom>
          <a:noFill/>
          <a:ln w="76200" cap="flat" cmpd="sng">
            <a:solidFill>
              <a:srgbClr val="F0EA00"/>
            </a:solidFill>
            <a:prstDash val="solid"/>
            <a:miter lim="800000"/>
            <a:headEnd type="none" w="sm" len="sm"/>
            <a:tailEnd type="none" w="sm" len="sm"/>
          </a:ln>
        </p:spPr>
      </p:cxnSp>
      <p:pic>
        <p:nvPicPr>
          <p:cNvPr id="3" name="Picture 2">
            <a:extLst>
              <a:ext uri="{FF2B5EF4-FFF2-40B4-BE49-F238E27FC236}">
                <a16:creationId xmlns:a16="http://schemas.microsoft.com/office/drawing/2014/main" id="{924D3587-6AF1-DBC1-7651-B790A4C3C5C8}"/>
              </a:ext>
            </a:extLst>
          </p:cNvPr>
          <p:cNvPicPr>
            <a:picLocks noChangeAspect="1"/>
          </p:cNvPicPr>
          <p:nvPr userDrawn="1"/>
        </p:nvPicPr>
        <p:blipFill>
          <a:blip r:embed="rId4"/>
          <a:stretch>
            <a:fillRect/>
          </a:stretch>
        </p:blipFill>
        <p:spPr>
          <a:xfrm>
            <a:off x="3939919" y="5515345"/>
            <a:ext cx="3443056" cy="9339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2" name="Google Shape;22;p4"/>
          <p:cNvCxnSpPr/>
          <p:nvPr/>
        </p:nvCxnSpPr>
        <p:spPr>
          <a:xfrm>
            <a:off x="838200" y="1414220"/>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5" name="Google Shape;45;p8"/>
          <p:cNvCxnSpPr/>
          <p:nvPr/>
        </p:nvCxnSpPr>
        <p:spPr>
          <a:xfrm>
            <a:off x="838200" y="1395170"/>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399F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3399"/>
              </a:buClr>
              <a:buSzPts val="3200"/>
              <a:buChar char="•"/>
              <a:defRPr sz="3200"/>
            </a:lvl1pPr>
            <a:lvl2pPr marL="914400" lvl="1" indent="-406400" algn="l">
              <a:lnSpc>
                <a:spcPct val="90000"/>
              </a:lnSpc>
              <a:spcBef>
                <a:spcPts val="500"/>
              </a:spcBef>
              <a:spcAft>
                <a:spcPts val="0"/>
              </a:spcAft>
              <a:buClr>
                <a:srgbClr val="003399"/>
              </a:buClr>
              <a:buSzPts val="2800"/>
              <a:buChar char="•"/>
              <a:defRPr sz="2800"/>
            </a:lvl2pPr>
            <a:lvl3pPr marL="1371600" lvl="2" indent="-381000" algn="l">
              <a:lnSpc>
                <a:spcPct val="90000"/>
              </a:lnSpc>
              <a:spcBef>
                <a:spcPts val="500"/>
              </a:spcBef>
              <a:spcAft>
                <a:spcPts val="0"/>
              </a:spcAft>
              <a:buClr>
                <a:srgbClr val="003399"/>
              </a:buClr>
              <a:buSzPts val="2400"/>
              <a:buChar char="•"/>
              <a:defRPr sz="2400"/>
            </a:lvl3pPr>
            <a:lvl4pPr marL="1828800" lvl="3" indent="-355600" algn="l">
              <a:lnSpc>
                <a:spcPct val="90000"/>
              </a:lnSpc>
              <a:spcBef>
                <a:spcPts val="500"/>
              </a:spcBef>
              <a:spcAft>
                <a:spcPts val="0"/>
              </a:spcAft>
              <a:buClr>
                <a:srgbClr val="003399"/>
              </a:buClr>
              <a:buSzPts val="2000"/>
              <a:buChar char="•"/>
              <a:defRPr sz="2000"/>
            </a:lvl4pPr>
            <a:lvl5pPr marL="2286000" lvl="4" indent="-355600" algn="l">
              <a:lnSpc>
                <a:spcPct val="90000"/>
              </a:lnSpc>
              <a:spcBef>
                <a:spcPts val="500"/>
              </a:spcBef>
              <a:spcAft>
                <a:spcPts val="0"/>
              </a:spcAft>
              <a:buClr>
                <a:srgbClr val="00339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99"/>
              </a:buClr>
              <a:buSzPts val="1600"/>
              <a:buNone/>
              <a:defRPr sz="1600"/>
            </a:lvl1pPr>
            <a:lvl2pPr marL="914400" lvl="1" indent="-228600" algn="l">
              <a:lnSpc>
                <a:spcPct val="90000"/>
              </a:lnSpc>
              <a:spcBef>
                <a:spcPts val="500"/>
              </a:spcBef>
              <a:spcAft>
                <a:spcPts val="0"/>
              </a:spcAft>
              <a:buClr>
                <a:srgbClr val="003399"/>
              </a:buClr>
              <a:buSzPts val="1400"/>
              <a:buNone/>
              <a:defRPr sz="1400"/>
            </a:lvl2pPr>
            <a:lvl3pPr marL="1371600" lvl="2" indent="-228600" algn="l">
              <a:lnSpc>
                <a:spcPct val="90000"/>
              </a:lnSpc>
              <a:spcBef>
                <a:spcPts val="500"/>
              </a:spcBef>
              <a:spcAft>
                <a:spcPts val="0"/>
              </a:spcAft>
              <a:buClr>
                <a:srgbClr val="003399"/>
              </a:buClr>
              <a:buSzPts val="1200"/>
              <a:buNone/>
              <a:defRPr sz="1200"/>
            </a:lvl3pPr>
            <a:lvl4pPr marL="1828800" lvl="3" indent="-228600" algn="l">
              <a:lnSpc>
                <a:spcPct val="90000"/>
              </a:lnSpc>
              <a:spcBef>
                <a:spcPts val="500"/>
              </a:spcBef>
              <a:spcAft>
                <a:spcPts val="0"/>
              </a:spcAft>
              <a:buClr>
                <a:srgbClr val="003399"/>
              </a:buClr>
              <a:buSzPts val="1000"/>
              <a:buNone/>
              <a:defRPr sz="1000"/>
            </a:lvl4pPr>
            <a:lvl5pPr marL="2286000" lvl="4" indent="-228600" algn="l">
              <a:lnSpc>
                <a:spcPct val="90000"/>
              </a:lnSpc>
              <a:spcBef>
                <a:spcPts val="500"/>
              </a:spcBef>
              <a:spcAft>
                <a:spcPts val="0"/>
              </a:spcAft>
              <a:buClr>
                <a:srgbClr val="00339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3" name="Google Shape;53;p10"/>
          <p:cNvCxnSpPr/>
          <p:nvPr/>
        </p:nvCxnSpPr>
        <p:spPr>
          <a:xfrm>
            <a:off x="875884" y="2057400"/>
            <a:ext cx="3591341"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399F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a:spLocks noGrp="1"/>
          </p:cNvSpPr>
          <p:nvPr>
            <p:ph type="pic" idx="2"/>
          </p:nvPr>
        </p:nvSpPr>
        <p:spPr>
          <a:xfrm>
            <a:off x="5183188" y="987425"/>
            <a:ext cx="6172200" cy="4873625"/>
          </a:xfrm>
          <a:prstGeom prst="rect">
            <a:avLst/>
          </a:prstGeom>
          <a:noFill/>
          <a:ln>
            <a:noFill/>
          </a:ln>
        </p:spPr>
      </p:sp>
      <p:sp>
        <p:nvSpPr>
          <p:cNvPr id="57" name="Google Shape;5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99"/>
              </a:buClr>
              <a:buSzPts val="1600"/>
              <a:buNone/>
              <a:defRPr sz="1600"/>
            </a:lvl1pPr>
            <a:lvl2pPr marL="914400" lvl="1" indent="-228600" algn="l">
              <a:lnSpc>
                <a:spcPct val="90000"/>
              </a:lnSpc>
              <a:spcBef>
                <a:spcPts val="500"/>
              </a:spcBef>
              <a:spcAft>
                <a:spcPts val="0"/>
              </a:spcAft>
              <a:buClr>
                <a:srgbClr val="003399"/>
              </a:buClr>
              <a:buSzPts val="1400"/>
              <a:buNone/>
              <a:defRPr sz="1400"/>
            </a:lvl2pPr>
            <a:lvl3pPr marL="1371600" lvl="2" indent="-228600" algn="l">
              <a:lnSpc>
                <a:spcPct val="90000"/>
              </a:lnSpc>
              <a:spcBef>
                <a:spcPts val="500"/>
              </a:spcBef>
              <a:spcAft>
                <a:spcPts val="0"/>
              </a:spcAft>
              <a:buClr>
                <a:srgbClr val="003399"/>
              </a:buClr>
              <a:buSzPts val="1200"/>
              <a:buNone/>
              <a:defRPr sz="1200"/>
            </a:lvl3pPr>
            <a:lvl4pPr marL="1828800" lvl="3" indent="-228600" algn="l">
              <a:lnSpc>
                <a:spcPct val="90000"/>
              </a:lnSpc>
              <a:spcBef>
                <a:spcPts val="500"/>
              </a:spcBef>
              <a:spcAft>
                <a:spcPts val="0"/>
              </a:spcAft>
              <a:buClr>
                <a:srgbClr val="003399"/>
              </a:buClr>
              <a:buSzPts val="1000"/>
              <a:buNone/>
              <a:defRPr sz="1000"/>
            </a:lvl4pPr>
            <a:lvl5pPr marL="2286000" lvl="4" indent="-228600" algn="l">
              <a:lnSpc>
                <a:spcPct val="90000"/>
              </a:lnSpc>
              <a:spcBef>
                <a:spcPts val="500"/>
              </a:spcBef>
              <a:spcAft>
                <a:spcPts val="0"/>
              </a:spcAft>
              <a:buClr>
                <a:srgbClr val="00339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9" name="Google Shape;59;p11"/>
          <p:cNvCxnSpPr/>
          <p:nvPr/>
        </p:nvCxnSpPr>
        <p:spPr>
          <a:xfrm>
            <a:off x="838200" y="2057400"/>
            <a:ext cx="3933825"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4" name="Google Shape;64;p12"/>
          <p:cNvCxnSpPr/>
          <p:nvPr/>
        </p:nvCxnSpPr>
        <p:spPr>
          <a:xfrm>
            <a:off x="838200" y="1404695"/>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9" name="Google Shape;69;p13"/>
          <p:cNvCxnSpPr/>
          <p:nvPr/>
        </p:nvCxnSpPr>
        <p:spPr>
          <a:xfrm>
            <a:off x="9286875" y="365125"/>
            <a:ext cx="0" cy="5811838"/>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99FF"/>
              </a:buClr>
              <a:buSzPts val="4400"/>
              <a:buFont typeface="Arial"/>
              <a:buNone/>
              <a:defRPr sz="4400" b="0" i="0" u="none" strike="noStrike" cap="none">
                <a:solidFill>
                  <a:srgbClr val="3399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Arial"/>
                <a:ea typeface="Arial"/>
                <a:cs typeface="Arial"/>
                <a:sym typeface="Arial"/>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Arial"/>
                <a:ea typeface="Arial"/>
                <a:cs typeface="Arial"/>
                <a:sym typeface="Arial"/>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Arial"/>
                <a:ea typeface="Arial"/>
                <a:cs typeface="Arial"/>
                <a:sym typeface="Arial"/>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Arial"/>
                <a:ea typeface="Arial"/>
                <a:cs typeface="Arial"/>
                <a:sym typeface="Arial"/>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3399"/>
                </a:solidFill>
                <a:latin typeface="Calibri"/>
                <a:ea typeface="Calibri"/>
                <a:cs typeface="Calibri"/>
                <a:sym typeface="Calibri"/>
              </a:defRPr>
            </a:lvl1pPr>
            <a:lvl2pPr marL="0" marR="0" lvl="1" indent="0" algn="r" rtl="0">
              <a:spcBef>
                <a:spcPts val="0"/>
              </a:spcBef>
              <a:buNone/>
              <a:defRPr sz="1200" b="0" i="0" u="none" strike="noStrike" cap="none">
                <a:solidFill>
                  <a:srgbClr val="003399"/>
                </a:solidFill>
                <a:latin typeface="Calibri"/>
                <a:ea typeface="Calibri"/>
                <a:cs typeface="Calibri"/>
                <a:sym typeface="Calibri"/>
              </a:defRPr>
            </a:lvl2pPr>
            <a:lvl3pPr marL="0" marR="0" lvl="2" indent="0" algn="r" rtl="0">
              <a:spcBef>
                <a:spcPts val="0"/>
              </a:spcBef>
              <a:buNone/>
              <a:defRPr sz="1200" b="0" i="0" u="none" strike="noStrike" cap="none">
                <a:solidFill>
                  <a:srgbClr val="003399"/>
                </a:solidFill>
                <a:latin typeface="Calibri"/>
                <a:ea typeface="Calibri"/>
                <a:cs typeface="Calibri"/>
                <a:sym typeface="Calibri"/>
              </a:defRPr>
            </a:lvl3pPr>
            <a:lvl4pPr marL="0" marR="0" lvl="3" indent="0" algn="r" rtl="0">
              <a:spcBef>
                <a:spcPts val="0"/>
              </a:spcBef>
              <a:buNone/>
              <a:defRPr sz="1200" b="0" i="0" u="none" strike="noStrike" cap="none">
                <a:solidFill>
                  <a:srgbClr val="003399"/>
                </a:solidFill>
                <a:latin typeface="Calibri"/>
                <a:ea typeface="Calibri"/>
                <a:cs typeface="Calibri"/>
                <a:sym typeface="Calibri"/>
              </a:defRPr>
            </a:lvl4pPr>
            <a:lvl5pPr marL="0" marR="0" lvl="4" indent="0" algn="r" rtl="0">
              <a:spcBef>
                <a:spcPts val="0"/>
              </a:spcBef>
              <a:buNone/>
              <a:defRPr sz="1200" b="0" i="0" u="none" strike="noStrike" cap="none">
                <a:solidFill>
                  <a:srgbClr val="003399"/>
                </a:solidFill>
                <a:latin typeface="Calibri"/>
                <a:ea typeface="Calibri"/>
                <a:cs typeface="Calibri"/>
                <a:sym typeface="Calibri"/>
              </a:defRPr>
            </a:lvl5pPr>
            <a:lvl6pPr marL="0" marR="0" lvl="5" indent="0" algn="r" rtl="0">
              <a:spcBef>
                <a:spcPts val="0"/>
              </a:spcBef>
              <a:buNone/>
              <a:defRPr sz="1200" b="0" i="0" u="none" strike="noStrike" cap="none">
                <a:solidFill>
                  <a:srgbClr val="003399"/>
                </a:solidFill>
                <a:latin typeface="Calibri"/>
                <a:ea typeface="Calibri"/>
                <a:cs typeface="Calibri"/>
                <a:sym typeface="Calibri"/>
              </a:defRPr>
            </a:lvl6pPr>
            <a:lvl7pPr marL="0" marR="0" lvl="6" indent="0" algn="r" rtl="0">
              <a:spcBef>
                <a:spcPts val="0"/>
              </a:spcBef>
              <a:buNone/>
              <a:defRPr sz="1200" b="0" i="0" u="none" strike="noStrike" cap="none">
                <a:solidFill>
                  <a:srgbClr val="003399"/>
                </a:solidFill>
                <a:latin typeface="Calibri"/>
                <a:ea typeface="Calibri"/>
                <a:cs typeface="Calibri"/>
                <a:sym typeface="Calibri"/>
              </a:defRPr>
            </a:lvl7pPr>
            <a:lvl8pPr marL="0" marR="0" lvl="7" indent="0" algn="r" rtl="0">
              <a:spcBef>
                <a:spcPts val="0"/>
              </a:spcBef>
              <a:buNone/>
              <a:defRPr sz="1200" b="0" i="0" u="none" strike="noStrike" cap="none">
                <a:solidFill>
                  <a:srgbClr val="003399"/>
                </a:solidFill>
                <a:latin typeface="Calibri"/>
                <a:ea typeface="Calibri"/>
                <a:cs typeface="Calibri"/>
                <a:sym typeface="Calibri"/>
              </a:defRPr>
            </a:lvl8pPr>
            <a:lvl9pPr marL="0" marR="0" lvl="8" indent="0" algn="r" rtl="0">
              <a:spcBef>
                <a:spcPts val="0"/>
              </a:spcBef>
              <a:buNone/>
              <a:defRPr sz="1200" b="0" i="0" u="none" strike="noStrike" cap="none">
                <a:solidFill>
                  <a:srgbClr val="00339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2"/>
          <p:cNvPicPr preferRelativeResize="0"/>
          <p:nvPr/>
        </p:nvPicPr>
        <p:blipFill rotWithShape="1">
          <a:blip r:embed="rId10">
            <a:alphaModFix/>
          </a:blip>
          <a:srcRect/>
          <a:stretch/>
        </p:blipFill>
        <p:spPr>
          <a:xfrm>
            <a:off x="10830757" y="33578"/>
            <a:ext cx="1294917" cy="12949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gr/en/sdg/taxes/other-taxes/general/profits-on-which-company-tax-is-imposed" TargetMode="External"/><Relationship Id="rId7" Type="http://schemas.openxmlformats.org/officeDocument/2006/relationships/hyperlink" Target="https://www.gov.gr/en/sdg/taxes/other-taxes/general/luxury-tax" TargetMode="External"/><Relationship Id="rId2" Type="http://schemas.openxmlformats.org/officeDocument/2006/relationships/hyperlink" Target="https://www.gov.gr/en/sdg/taxes/other-taxes/general/type-of-entities-subject-to-company-corporate-tax" TargetMode="External"/><Relationship Id="rId1" Type="http://schemas.openxmlformats.org/officeDocument/2006/relationships/slideLayout" Target="../slideLayouts/slideLayout2.xml"/><Relationship Id="rId6" Type="http://schemas.openxmlformats.org/officeDocument/2006/relationships/hyperlink" Target="https://www.gov.gr/en/sdg/taxes/other-taxes/general/exemptions-from-paying-income-tax" TargetMode="External"/><Relationship Id="rId5" Type="http://schemas.openxmlformats.org/officeDocument/2006/relationships/hyperlink" Target="https://www.gov.gr/en/sdg/taxes/other-taxes/general/company-tax-rates" TargetMode="External"/><Relationship Id="rId4" Type="http://schemas.openxmlformats.org/officeDocument/2006/relationships/hyperlink" Target="https://www.gov.gr/en/sdg/taxes/other-taxes/general/deadline-to-make-company-tax-retur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1580561" y="4035246"/>
            <a:ext cx="7139233" cy="477837"/>
          </a:xfrm>
          <a:prstGeom prst="rect">
            <a:avLst/>
          </a:prstGeom>
          <a:noFill/>
          <a:ln>
            <a:noFill/>
          </a:ln>
        </p:spPr>
        <p:txBody>
          <a:bodyPr spcFirstLastPara="1" wrap="square" lIns="91425" tIns="45700" rIns="91425" bIns="45700" anchor="b" anchorCtr="0">
            <a:normAutofit fontScale="90000"/>
          </a:bodyPr>
          <a:lstStyle/>
          <a:p>
            <a:pPr xmlns:a="http://schemas.openxmlformats.org/drawingml/2006/main" marL="0" lvl="0" indent="0" algn="ctr" rtl="0">
              <a:lnSpc>
                <a:spcPct val="90000"/>
              </a:lnSpc>
              <a:spcBef>
                <a:spcPts val="0"/>
              </a:spcBef>
              <a:spcAft>
                <a:spcPts val="0"/>
              </a:spcAft>
              <a:buClr>
                <a:srgbClr val="3399FF"/>
              </a:buClr>
              <a:buSzPts val="6000"/>
              <a:buFont typeface="Arial"/>
              <a:buNone/>
            </a:pPr>
            <a:r xmlns:a="http://schemas.openxmlformats.org/drawingml/2006/main">
              <a:rPr lang="uk" dirty="0"/>
              <a:t>Оподаткування підприємств</a:t>
            </a:r>
            <a:endParaRPr xmlns:a="http://schemas.openxmlformats.org/drawingml/2006/main" dirty="0"/>
          </a:p>
        </p:txBody>
      </p:sp>
      <p:pic>
        <p:nvPicPr>
          <p:cNvPr id="3" name="Picture 2">
            <a:extLst>
              <a:ext uri="{FF2B5EF4-FFF2-40B4-BE49-F238E27FC236}">
                <a16:creationId xmlns:a16="http://schemas.microsoft.com/office/drawing/2014/main" id="{28433206-03EE-4B53-6674-F259565AEA26}"/>
              </a:ext>
            </a:extLst>
          </p:cNvPr>
          <p:cNvPicPr>
            <a:picLocks noChangeAspect="1"/>
          </p:cNvPicPr>
          <p:nvPr/>
        </p:nvPicPr>
        <p:blipFill>
          <a:blip r:embed="rId3"/>
          <a:stretch>
            <a:fillRect/>
          </a:stretch>
        </p:blipFill>
        <p:spPr>
          <a:xfrm>
            <a:off x="3054285" y="286625"/>
            <a:ext cx="5134997" cy="30155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Спеціальні режими оподаткування</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Судноплавні компанії, місцеві чи іноземні, користуються спеціальним податковим режимом у Греції, відомим як «Режим судноплавства згідно із Законом 89», який базується на Законі № 27/</a:t>
            </a:r>
          </a:p>
          <a:p>
            <a:pPr xmlns:a="http://schemas.openxmlformats.org/drawingml/2006/main" lvl="0"/>
            <a:r xmlns:a="http://schemas.openxmlformats.org/drawingml/2006/main">
              <a:rPr lang="uk" dirty="0"/>
              <a:t>Таким чином, компанії, що працюють у галузі судноплавства в Греції, як місцеві, так і іноземні, можуть отримати звільнення від оподаткування своїх прибутків, якщо вони відповідають вимогам «Режиму судноплавства Закону 89» і підлягають податку на тоннаж.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rmAutofit fontScale="90000"/>
          </a:bodyPr>
          <a:lstStyle/>
          <a:p>
            <a:r xmlns:a="http://schemas.openxmlformats.org/drawingml/2006/main">
              <a:rPr lang="uk" sz="4000" dirty="0"/>
              <a:t>Починаючи з податкового 2023 року, ці фрахтувальники можуть скористатися перевагами</a:t>
            </a:r>
            <a:br xmlns:a="http://schemas.openxmlformats.org/drawingml/2006/main">
              <a:rPr lang="en-US" sz="4000" dirty="0"/>
            </a:br>
            <a:endParaRPr xmlns:a="http://schemas.openxmlformats.org/drawingml/2006/main" lang="en-US" sz="4000" dirty="0"/>
          </a:p>
        </p:txBody>
      </p:sp>
      <p:sp>
        <p:nvSpPr>
          <p:cNvPr id="3" name="Content Placeholder"/>
          <p:cNvSpPr>
            <a:spLocks noGrp="1"/>
          </p:cNvSpPr>
          <p:nvPr>
            <p:ph idx="1"/>
          </p:nvPr>
        </p:nvSpPr>
        <p:spPr/>
        <p:txBody>
          <a:bodyPr>
            <a:normAutofit fontScale="92500" lnSpcReduction="20000"/>
          </a:bodyPr>
          <a:lstStyle/>
          <a:p>
            <a:pPr xmlns:a="http://schemas.openxmlformats.org/drawingml/2006/main" lvl="0"/>
            <a:r xmlns:a="http://schemas.openxmlformats.org/drawingml/2006/main">
              <a:rPr lang="uk" dirty="0"/>
              <a:t>Спеціальний режим оподаткування комерційного права 89 у Греції розроблено спеціально для організацій, які пропонують певні бек-офісні послуги іншим компаніям у межах однієї групи</a:t>
            </a:r>
          </a:p>
          <a:p>
            <a:pPr xmlns:a="http://schemas.openxmlformats.org/drawingml/2006/main" lvl="0"/>
            <a:r xmlns:a="http://schemas.openxmlformats.org/drawingml/2006/main">
              <a:rPr lang="uk" dirty="0"/>
              <a:t>Відповідно до цього режиму база оподаткування для юридичних осіб є більш визначеною, оскільки будь-які витрати, належним чином зареєстровані в грецьких книгах, розглядаються як податкові відрахування.</a:t>
            </a:r>
          </a:p>
          <a:p>
            <a:pPr xmlns:a="http://schemas.openxmlformats.org/drawingml/2006/main" lvl="0"/>
            <a:r xmlns:a="http://schemas.openxmlformats.org/drawingml/2006/main">
              <a:rPr lang="uk" dirty="0"/>
              <a:t>Відповідно до положень останнього Закону № 4778/2021, Греція запровадила концепцію сімейних офісів і встановила правила, що регулюють їх створення</a:t>
            </a:r>
          </a:p>
          <a:p>
            <a:pPr xmlns:a="http://schemas.openxmlformats.org/drawingml/2006/main" lvl="0"/>
            <a:r xmlns:a="http://schemas.openxmlformats.org/drawingml/2006/main">
              <a:rPr lang="uk" dirty="0"/>
              <a:t>і операція</a:t>
            </a:r>
          </a:p>
          <a:p>
            <a:pPr xmlns:a="http://schemas.openxmlformats.org/drawingml/2006/main" lvl="0"/>
            <a:r xmlns:a="http://schemas.openxmlformats.org/drawingml/2006/main">
              <a:rPr lang="uk" dirty="0"/>
              <a:t>Закон визначає критерії та вимоги до діяльності сімейних офісів, зокрема види послуг, які вони можуть надавати клієнтам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Правила боротьби з уникненням</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Грецьке податкове законодавство містить міжнародну практику та нормативні стандарти проти ухилення від сплати податків</a:t>
            </a:r>
          </a:p>
          <a:p>
            <a:pPr xmlns:a="http://schemas.openxmlformats.org/drawingml/2006/main" lvl="0"/>
            <a:r xmlns:a="http://schemas.openxmlformats.org/drawingml/2006/main">
              <a:rPr lang="uk" dirty="0"/>
              <a:t>Метою цих поправок є підвищення ефективності податкового законодавства Греції в боротьбі з ухиленням від сплати податків.</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Інші правила боротьби з зловживаннями</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Використання податкових збитків, перенесених на майбутні періоди, обмежено як захід проти уникнення в певних ситуаціях</a:t>
            </a:r>
          </a:p>
          <a:p>
            <a:pPr xmlns:a="http://schemas.openxmlformats.org/drawingml/2006/main" lvl="0"/>
            <a:r xmlns:a="http://schemas.openxmlformats.org/drawingml/2006/main">
              <a:rPr lang="uk" dirty="0"/>
              <a:t>Це правило призначено для запобігання зловживанням податковими втратами шляхом обмеження їх використання, коли відбуваються значні зміни у власності чи контролі над юридичною особою разом із суттєвими змінами в її господарській діяльності</a:t>
            </a:r>
          </a:p>
          <a:p>
            <a:pPr xmlns:a="http://schemas.openxmlformats.org/drawingml/2006/main" lvl="0"/>
            <a:r xmlns:a="http://schemas.openxmlformats.org/drawingml/2006/main">
              <a:rPr lang="uk" dirty="0"/>
              <a:t>Мета – перешкодити платникам податків маніпулювати податковими збитками з метою зменшення своїх податкових зобов’язань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Строк проведення податкових перевірок</a:t>
            </a:r>
          </a:p>
        </p:txBody>
      </p:sp>
      <p:sp>
        <p:nvSpPr>
          <p:cNvPr id="3" name="Content Placeholder"/>
          <p:cNvSpPr>
            <a:spLocks noGrp="1"/>
          </p:cNvSpPr>
          <p:nvPr>
            <p:ph idx="1"/>
          </p:nvPr>
        </p:nvSpPr>
        <p:spPr/>
        <p:txBody>
          <a:bodyPr>
            <a:normAutofit fontScale="92500" lnSpcReduction="20000"/>
          </a:bodyPr>
          <a:lstStyle/>
          <a:p>
            <a:pPr xmlns:a="http://schemas.openxmlformats.org/drawingml/2006/main" lvl="0"/>
            <a:r xmlns:a="http://schemas.openxmlformats.org/drawingml/2006/main">
              <a:rPr lang="uk" dirty="0"/>
              <a:t>До недавнього часу грецькі податкові органи мали повноваження проводити податкові перевірки та переглядати справи 10 або 15 років тому завдяки подовженню стандартного п’ятирічного строку давності.</a:t>
            </a:r>
          </a:p>
          <a:p>
            <a:pPr xmlns:a="http://schemas.openxmlformats.org/drawingml/2006/main" lvl="0"/>
            <a:r xmlns:a="http://schemas.openxmlformats.org/drawingml/2006/main">
              <a:rPr lang="uk" dirty="0"/>
              <a:t>Однак у 2017 році згідно з рішенням Верховного суду Греції стандартний п’ятирічний термін позовної давності було відновлено як основне правило.</a:t>
            </a:r>
          </a:p>
          <a:p>
            <a:pPr xmlns:a="http://schemas.openxmlformats.org/drawingml/2006/main" lvl="0"/>
            <a:r xmlns:a="http://schemas.openxmlformats.org/drawingml/2006/main">
              <a:rPr lang="uk" dirty="0"/>
              <a:t>Завдяки дотриманню стандартного п’ятирічного терміну позовної давності податкові перевірки тепер зосереджені на останніх періодах, що спрощує процес і забезпечує платникам податків більшу ясність і визначеність щодо їхніх податкових зобов’язань</a:t>
            </a:r>
          </a:p>
          <a:p>
            <a:pPr xmlns:a="http://schemas.openxmlformats.org/drawingml/2006/main" lvl="0"/>
            <a:r xmlns:a="http://schemas.openxmlformats.org/drawingml/2006/main">
              <a:rPr lang="uk" dirty="0"/>
              <a:t>Податково-процесуальний кодекс Греції встановлює стандартний п’ятирічний термін позовної давності для податкових справ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Строк проведення податкових перевірок</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Крім того, з 2018 року можливе продовження строку позовної давності до десяти років у випадках, коли податкові органи не подали податкову декларацію та виявили нові дані або приховані доходи.</a:t>
            </a:r>
          </a:p>
          <a:p>
            <a:pPr xmlns:a="http://schemas.openxmlformats.org/drawingml/2006/main" lvl="0"/>
            <a:r xmlns:a="http://schemas.openxmlformats.org/drawingml/2006/main">
              <a:rPr lang="uk" dirty="0"/>
              <a:t>Греція уклала угоди про уникнення подвійного оподаткування з 57 країнами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НЕПРЯМЕ ОПОДАТКУВАННЯ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Податок на додану вартість</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ПДВ, або податок на додану вартість, є непрямим податком, який стягується з продажу товарів і послуг</a:t>
            </a:r>
          </a:p>
          <a:p>
            <a:pPr xmlns:a="http://schemas.openxmlformats.org/drawingml/2006/main" lvl="0"/>
            <a:r xmlns:a="http://schemas.openxmlformats.org/drawingml/2006/main">
              <a:rPr lang="uk" dirty="0"/>
              <a:t>ПДВ підлягає оподаткуванню різні суб’єкти господарювання, які займаються виробництвом, торгівлею або наданням товарів і послуг, незалежно від їх місцезнаходження чи цільового призначення.</a:t>
            </a:r>
          </a:p>
          <a:p>
            <a:pPr xmlns:a="http://schemas.openxmlformats.org/drawingml/2006/main" lvl="0"/>
            <a:r xmlns:a="http://schemas.openxmlformats.org/drawingml/2006/main">
              <a:rPr lang="uk" dirty="0"/>
              <a:t>Для тих, хто не є платником ПДВ, наприклад певних непідприємницьких фізичних або юридичних осіб, ПДВ є витратами, оскільки вони не можуть компенсувати вхідний ПДВ будь-яким вихідним ПДВ</a:t>
            </a:r>
          </a:p>
          <a:p>
            <a:pPr xmlns:a="http://schemas.openxmlformats.org/drawingml/2006/main" lvl="1"/>
            <a:r xmlns:a="http://schemas.openxmlformats.org/drawingml/2006/main">
              <a:rPr lang="uk" dirty="0"/>
              <a:t>Основні операції підлягають оподаткуванню ПДВ</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Ставки ПДВ</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Хоча загальні правила оподаткування ПДВ встановлюються Європейським Союзом, Греція має право визначати власні ставки ПДВ у межах певних параметрів.</a:t>
            </a:r>
          </a:p>
          <a:p>
            <a:pPr xmlns:a="http://schemas.openxmlformats.org/drawingml/2006/main" lvl="0"/>
            <a:r xmlns:a="http://schemas.openxmlformats.org/drawingml/2006/main">
              <a:rPr lang="uk" dirty="0"/>
              <a:t>для компаній, щоб точно застосовувати відповідні ставки ПДВ, оскільки вони несуть відповідальність за будь-які недоліки, які можуть виникнути внаслідок неправильних розрахунків або декларацій</a:t>
            </a:r>
          </a:p>
          <a:p>
            <a:pPr xmlns:a="http://schemas.openxmlformats.org/drawingml/2006/main" lvl="0"/>
            <a:r xmlns:a="http://schemas.openxmlformats.org/drawingml/2006/main">
              <a:rPr lang="uk" dirty="0"/>
              <a:t>Стандартна ставка ПДВ у Греції становить 24%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Діючі ставки ПДВ</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На додаток до звільнень, грецьке податкове законодавство дозволяє відтермінувати або відстрочити сплату ПДВ за певних умов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E8AC-967D-5737-18E6-BC2D0813AC1A}"/>
              </a:ext>
            </a:extLst>
          </p:cNvPr>
          <p:cNvSpPr>
            <a:spLocks noGrp="1"/>
          </p:cNvSpPr>
          <p:nvPr>
            <p:ph type="title"/>
          </p:nvPr>
        </p:nvSpPr>
        <p:spPr/>
        <p:txBody>
          <a:bodyPr/>
          <a:lstStyle/>
          <a:p>
            <a:r xmlns:a="http://schemas.openxmlformats.org/drawingml/2006/main">
              <a:rPr lang="uk" dirty="0"/>
              <a:t>Контур</a:t>
            </a:r>
          </a:p>
        </p:txBody>
      </p:sp>
      <p:sp>
        <p:nvSpPr>
          <p:cNvPr id="3" name="Text Placeholder 2">
            <a:extLst>
              <a:ext uri="{FF2B5EF4-FFF2-40B4-BE49-F238E27FC236}">
                <a16:creationId xmlns:a16="http://schemas.microsoft.com/office/drawing/2014/main" id="{BDF6B562-F01B-C371-56C7-19C5863E023B}"/>
              </a:ext>
            </a:extLst>
          </p:cNvPr>
          <p:cNvSpPr>
            <a:spLocks noGrp="1"/>
          </p:cNvSpPr>
          <p:nvPr>
            <p:ph type="body" idx="1"/>
          </p:nvPr>
        </p:nvSpPr>
        <p:spPr/>
        <p:txBody>
          <a:bodyPr>
            <a:normAutofit fontScale="70000" lnSpcReduction="20000"/>
          </a:bodyPr>
          <a:lstStyle/>
          <a:p>
            <a:r xmlns:a="http://schemas.openxmlformats.org/drawingml/2006/main">
              <a:rPr lang="uk" dirty="0"/>
              <a:t>Пряме оподаткування</a:t>
            </a:r>
          </a:p>
          <a:p>
            <a:r xmlns:a="http://schemas.openxmlformats.org/drawingml/2006/main">
              <a:rPr lang="uk" dirty="0"/>
              <a:t>Податкова резиденція</a:t>
            </a:r>
          </a:p>
          <a:p>
            <a:r xmlns:a="http://schemas.openxmlformats.org/drawingml/2006/main">
              <a:rPr lang="uk" dirty="0"/>
              <a:t>Постійне представництво</a:t>
            </a:r>
          </a:p>
          <a:p>
            <a:r xmlns:a="http://schemas.openxmlformats.org/drawingml/2006/main">
              <a:rPr lang="uk" dirty="0"/>
              <a:t>Франшиза витрат</a:t>
            </a:r>
          </a:p>
          <a:p>
            <a:r xmlns:a="http://schemas.openxmlformats.org/drawingml/2006/main">
              <a:rPr lang="uk" dirty="0"/>
              <a:t>Амортизація</a:t>
            </a:r>
          </a:p>
          <a:p>
            <a:r xmlns:a="http://schemas.openxmlformats.org/drawingml/2006/main">
              <a:rPr lang="uk" dirty="0"/>
              <a:t>Перенесені податкові збитки</a:t>
            </a:r>
          </a:p>
          <a:p>
            <a:r xmlns:a="http://schemas.openxmlformats.org/drawingml/2006/main">
              <a:rPr lang="uk" dirty="0"/>
              <a:t>Трансфертне ціноутворення</a:t>
            </a:r>
          </a:p>
          <a:p>
            <a:r xmlns:a="http://schemas.openxmlformats.org/drawingml/2006/main">
              <a:rPr lang="uk" dirty="0"/>
              <a:t>Спеціальні режими оподаткування</a:t>
            </a:r>
          </a:p>
          <a:p>
            <a:r xmlns:a="http://schemas.openxmlformats.org/drawingml/2006/main">
              <a:rPr lang="uk" dirty="0"/>
              <a:t>правила</a:t>
            </a:r>
          </a:p>
          <a:p>
            <a:r xmlns:a="http://schemas.openxmlformats.org/drawingml/2006/main">
              <a:rPr lang="uk" dirty="0"/>
              <a:t>Непрямий податок</a:t>
            </a:r>
          </a:p>
          <a:p>
            <a:r xmlns:a="http://schemas.openxmlformats.org/drawingml/2006/main">
              <a:rPr lang="uk" dirty="0"/>
              <a:t>Гербовий збір</a:t>
            </a:r>
          </a:p>
          <a:p>
            <a:r xmlns:a="http://schemas.openxmlformats.org/drawingml/2006/main">
              <a:rPr lang="uk"/>
              <a:t>Корисні посилання</a:t>
            </a:r>
            <a:endParaRPr xmlns:a="http://schemas.openxmlformats.org/drawingml/2006/main" lang="en-GB" dirty="0"/>
          </a:p>
          <a:p>
            <a:endParaRPr lang="en-GB" dirty="0"/>
          </a:p>
          <a:p>
            <a:endParaRPr lang="en-GB" dirty="0"/>
          </a:p>
        </p:txBody>
      </p:sp>
    </p:spTree>
    <p:extLst>
      <p:ext uri="{BB962C8B-B14F-4D97-AF65-F5344CB8AC3E}">
        <p14:creationId xmlns:p14="http://schemas.microsoft.com/office/powerpoint/2010/main" val="292700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Гербовий збір</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Гербовий збір, також відомий як податок на транзакції, — це податок, що стягується з певних типів транзакцій, документів або інструментів.</a:t>
            </a:r>
          </a:p>
          <a:p>
            <a:pPr xmlns:a="http://schemas.openxmlformats.org/drawingml/2006/main" lvl="0"/>
            <a:r xmlns:a="http://schemas.openxmlformats.org/drawingml/2006/main">
              <a:rPr lang="uk" dirty="0"/>
              <a:t>Гербовий збір зазвичай розраховується на основі вартості операції або документа, що підлягає оподаткуванню, і становить від 1,2% до 3,6%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Застосовні ставки гербового збору</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rmAutofit fontScale="90000"/>
          </a:bodyPr>
          <a:lstStyle/>
          <a:p>
            <a:r xmlns:a="http://schemas.openxmlformats.org/drawingml/2006/main">
              <a:rPr lang="uk" dirty="0"/>
              <a:t>Податок на накопичення капіталу після реєстрації</a:t>
            </a:r>
            <a:br xmlns:a="http://schemas.openxmlformats.org/drawingml/2006/main">
              <a:rPr lang="en-US" dirty="0"/>
            </a:br>
            <a:endParaRPr xmlns:a="http://schemas.openxmlformats.org/drawingml/2006/main" lang="en-US" dirty="0"/>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Податок на накопичення капіталу в Греції застосовується до операцій з накопичення капіталу, і нещодавно його було знижено з 1% до 0,5% для операцій, які відбуваються з 1 жовтня 2021 року.</a:t>
            </a:r>
          </a:p>
          <a:p>
            <a:pPr xmlns:a="http://schemas.openxmlformats.org/drawingml/2006/main" lvl="0"/>
            <a:r xmlns:a="http://schemas.openxmlformats.org/drawingml/2006/main">
              <a:rPr lang="uk" dirty="0"/>
              <a:t>У випадку грецьких компаній Société Anonyme існує додаткове мито в розмірі 0,1% на капітал, яке сплачується конкурсному комітету</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rmAutofit/>
          </a:bodyPr>
          <a:lstStyle/>
          <a:p>
            <a:r xmlns:a="http://schemas.openxmlformats.org/drawingml/2006/main">
              <a:rPr lang="uk" dirty="0"/>
              <a:t>Корисні посилання:</a:t>
            </a:r>
            <a:br xmlns:a="http://schemas.openxmlformats.org/drawingml/2006/main">
              <a:rPr lang="en-US" dirty="0"/>
            </a:br>
            <a:endParaRPr xmlns:a="http://schemas.openxmlformats.org/drawingml/2006/main" lang="en-US" dirty="0"/>
          </a:p>
        </p:txBody>
      </p:sp>
      <p:sp>
        <p:nvSpPr>
          <p:cNvPr id="3" name="Content Placeholder"/>
          <p:cNvSpPr>
            <a:spLocks noGrp="1"/>
          </p:cNvSpPr>
          <p:nvPr>
            <p:ph idx="1"/>
          </p:nvPr>
        </p:nvSpPr>
        <p:spPr/>
        <p:txBody>
          <a:bodyPr/>
          <a:lstStyle/>
          <a:p>
            <a:pPr xmlns:a="http://schemas.openxmlformats.org/drawingml/2006/main" algn="l">
              <a:lnSpc>
                <a:spcPct val="150000"/>
              </a:lnSpc>
              <a:spcBef>
                <a:spcPts val="0"/>
              </a:spcBef>
              <a:buFont typeface="Arial" panose="020B0604020202020204" pitchFamily="34" charset="0"/>
              <a:buChar char="•"/>
            </a:pPr>
            <a:r xmlns:a="http://schemas.openxmlformats.org/drawingml/2006/main" xmlns:r="http://schemas.openxmlformats.org/officeDocument/2006/relationships">
              <a:rPr lang="uk" b="1" i="0" u="sng" dirty="0">
                <a:solidFill>
                  <a:srgbClr val="003476"/>
                </a:solidFill>
                <a:effectLst/>
                <a:highlight>
                  <a:srgbClr val="FFFFFF"/>
                </a:highlight>
                <a:latin typeface="Open Sans" panose="020B0606030504020204" pitchFamily="34" charset="0"/>
                <a:hlinkClick r:id="rId2"/>
              </a:rPr>
              <a:t>Тип суб'єктів оподаткування податком на підприємства (корпорації).</a:t>
            </a:r>
            <a:endParaRPr xmlns:a="http://schemas.openxmlformats.org/drawingml/2006/main" lang="en-US" b="0" i="0" dirty="0">
              <a:solidFill>
                <a:srgbClr val="212529"/>
              </a:solidFill>
              <a:effectLst/>
              <a:highlight>
                <a:srgbClr val="FFFFFF"/>
              </a:highlight>
              <a:latin typeface="Open Sans" panose="020B0606030504020204" pitchFamily="34" charset="0"/>
            </a:endParaRPr>
          </a:p>
          <a:p>
            <a:pPr xmlns:a="http://schemas.openxmlformats.org/drawingml/2006/main" algn="l">
              <a:lnSpc>
                <a:spcPct val="150000"/>
              </a:lnSpc>
              <a:spcBef>
                <a:spcPts val="0"/>
              </a:spcBef>
              <a:buFont typeface="Arial" panose="020B0604020202020204" pitchFamily="34" charset="0"/>
              <a:buChar char="•"/>
            </a:pPr>
            <a:r xmlns:a="http://schemas.openxmlformats.org/drawingml/2006/main" xmlns:r="http://schemas.openxmlformats.org/officeDocument/2006/relationships">
              <a:rPr lang="uk" b="1" i="0" u="sng" dirty="0">
                <a:solidFill>
                  <a:srgbClr val="003476"/>
                </a:solidFill>
                <a:effectLst/>
                <a:highlight>
                  <a:srgbClr val="FFFFFF"/>
                </a:highlight>
                <a:latin typeface="Open Sans" panose="020B0606030504020204" pitchFamily="34" charset="0"/>
                <a:hlinkClick r:id="rId3"/>
              </a:rPr>
              <a:t>Прибуток, на який оподатковується податок компанії</a:t>
            </a:r>
            <a:endParaRPr xmlns:a="http://schemas.openxmlformats.org/drawingml/2006/main" lang="en-US" b="0" i="0" dirty="0">
              <a:solidFill>
                <a:srgbClr val="212529"/>
              </a:solidFill>
              <a:effectLst/>
              <a:highlight>
                <a:srgbClr val="FFFFFF"/>
              </a:highlight>
              <a:latin typeface="Open Sans" panose="020B0606030504020204" pitchFamily="34" charset="0"/>
            </a:endParaRPr>
          </a:p>
          <a:p>
            <a:pPr xmlns:a="http://schemas.openxmlformats.org/drawingml/2006/main" algn="l">
              <a:lnSpc>
                <a:spcPct val="150000"/>
              </a:lnSpc>
              <a:spcBef>
                <a:spcPts val="0"/>
              </a:spcBef>
              <a:buFont typeface="Arial" panose="020B0604020202020204" pitchFamily="34" charset="0"/>
              <a:buChar char="•"/>
            </a:pPr>
            <a:r xmlns:a="http://schemas.openxmlformats.org/drawingml/2006/main" xmlns:r="http://schemas.openxmlformats.org/officeDocument/2006/relationships">
              <a:rPr lang="uk" b="1" i="0" u="sng" dirty="0">
                <a:solidFill>
                  <a:srgbClr val="003476"/>
                </a:solidFill>
                <a:effectLst/>
                <a:highlight>
                  <a:srgbClr val="FFFFFF"/>
                </a:highlight>
                <a:latin typeface="Open Sans" panose="020B0606030504020204" pitchFamily="34" charset="0"/>
                <a:hlinkClick r:id="rId4"/>
              </a:rPr>
              <a:t>Кінцевий термін подання податкової декларації компанії</a:t>
            </a:r>
            <a:endParaRPr xmlns:a="http://schemas.openxmlformats.org/drawingml/2006/main" lang="en-US" b="0" i="0" dirty="0">
              <a:solidFill>
                <a:srgbClr val="212529"/>
              </a:solidFill>
              <a:effectLst/>
              <a:highlight>
                <a:srgbClr val="FFFFFF"/>
              </a:highlight>
              <a:latin typeface="Open Sans" panose="020B0606030504020204" pitchFamily="34" charset="0"/>
            </a:endParaRPr>
          </a:p>
          <a:p>
            <a:pPr xmlns:a="http://schemas.openxmlformats.org/drawingml/2006/main" algn="l">
              <a:lnSpc>
                <a:spcPct val="150000"/>
              </a:lnSpc>
              <a:spcBef>
                <a:spcPts val="0"/>
              </a:spcBef>
              <a:buFont typeface="Arial" panose="020B0604020202020204" pitchFamily="34" charset="0"/>
              <a:buChar char="•"/>
            </a:pPr>
            <a:r xmlns:a="http://schemas.openxmlformats.org/drawingml/2006/main" xmlns:r="http://schemas.openxmlformats.org/officeDocument/2006/relationships">
              <a:rPr lang="uk" b="1" i="0" u="sng" dirty="0">
                <a:solidFill>
                  <a:srgbClr val="003476"/>
                </a:solidFill>
                <a:effectLst/>
                <a:highlight>
                  <a:srgbClr val="FFFFFF"/>
                </a:highlight>
                <a:latin typeface="Open Sans" panose="020B0606030504020204" pitchFamily="34" charset="0"/>
                <a:hlinkClick r:id="rId5"/>
              </a:rPr>
              <a:t>Ставки податку на компанію</a:t>
            </a:r>
            <a:endParaRPr xmlns:a="http://schemas.openxmlformats.org/drawingml/2006/main" lang="en-US" b="0" i="0" dirty="0">
              <a:solidFill>
                <a:srgbClr val="212529"/>
              </a:solidFill>
              <a:effectLst/>
              <a:highlight>
                <a:srgbClr val="FFFFFF"/>
              </a:highlight>
              <a:latin typeface="Open Sans" panose="020B0606030504020204" pitchFamily="34" charset="0"/>
            </a:endParaRPr>
          </a:p>
          <a:p>
            <a:pPr xmlns:a="http://schemas.openxmlformats.org/drawingml/2006/main" algn="l">
              <a:lnSpc>
                <a:spcPct val="150000"/>
              </a:lnSpc>
              <a:spcBef>
                <a:spcPts val="0"/>
              </a:spcBef>
              <a:buFont typeface="Arial" panose="020B0604020202020204" pitchFamily="34" charset="0"/>
              <a:buChar char="•"/>
            </a:pPr>
            <a:r xmlns:a="http://schemas.openxmlformats.org/drawingml/2006/main" xmlns:r="http://schemas.openxmlformats.org/officeDocument/2006/relationships">
              <a:rPr lang="uk" b="1" i="0" u="sng" dirty="0">
                <a:solidFill>
                  <a:srgbClr val="003476"/>
                </a:solidFill>
                <a:effectLst/>
                <a:highlight>
                  <a:srgbClr val="FFFFFF"/>
                </a:highlight>
                <a:latin typeface="Open Sans" panose="020B0606030504020204" pitchFamily="34" charset="0"/>
                <a:hlinkClick r:id="rId6"/>
              </a:rPr>
              <a:t>Звільнення від сплати прибуткового податку</a:t>
            </a:r>
            <a:endParaRPr xmlns:a="http://schemas.openxmlformats.org/drawingml/2006/main" lang="en-US" b="0" i="0" dirty="0">
              <a:solidFill>
                <a:srgbClr val="212529"/>
              </a:solidFill>
              <a:effectLst/>
              <a:highlight>
                <a:srgbClr val="FFFFFF"/>
              </a:highlight>
              <a:latin typeface="Open Sans" panose="020B0606030504020204" pitchFamily="34" charset="0"/>
            </a:endParaRPr>
          </a:p>
          <a:p>
            <a:pPr xmlns:a="http://schemas.openxmlformats.org/drawingml/2006/main" algn="l">
              <a:lnSpc>
                <a:spcPct val="150000"/>
              </a:lnSpc>
              <a:spcBef>
                <a:spcPts val="0"/>
              </a:spcBef>
              <a:buFont typeface="Arial" panose="020B0604020202020204" pitchFamily="34" charset="0"/>
              <a:buChar char="•"/>
            </a:pPr>
            <a:r xmlns:a="http://schemas.openxmlformats.org/drawingml/2006/main" xmlns:r="http://schemas.openxmlformats.org/officeDocument/2006/relationships">
              <a:rPr lang="uk" b="1" i="0" u="sng" dirty="0">
                <a:solidFill>
                  <a:srgbClr val="003476"/>
                </a:solidFill>
                <a:effectLst/>
                <a:highlight>
                  <a:srgbClr val="FFFFFF"/>
                </a:highlight>
                <a:latin typeface="Open Sans" panose="020B0606030504020204" pitchFamily="34" charset="0"/>
                <a:hlinkClick r:id="rId7"/>
              </a:rPr>
              <a:t>Податок на розкіш</a:t>
            </a:r>
            <a:endParaRPr xmlns:a="http://schemas.openxmlformats.org/drawingml/2006/main" lang="en-US" b="0" i="0" dirty="0">
              <a:solidFill>
                <a:srgbClr val="212529"/>
              </a:solidFill>
              <a:effectLst/>
              <a:highlight>
                <a:srgbClr val="FFFFFF"/>
              </a:highlight>
              <a:latin typeface="Open Sans" panose="020B0606030504020204" pitchFamily="34" charset="0"/>
            </a:endParaRPr>
          </a:p>
          <a:p>
            <a:pPr marL="114300" lvl="0" indent="0">
              <a:buNone/>
            </a:pPr>
            <a:endParaRPr lang="en-US" dirty="0"/>
          </a:p>
        </p:txBody>
      </p:sp>
    </p:spTree>
    <p:extLst>
      <p:ext uri="{BB962C8B-B14F-4D97-AF65-F5344CB8AC3E}">
        <p14:creationId xmlns:p14="http://schemas.microsoft.com/office/powerpoint/2010/main" val="379004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Пряме оподаткування</a:t>
            </a:r>
            <a:endParaRPr xmlns:a="http://schemas.openxmlformats.org/drawingml/2006/main" dirty="0"/>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Компанії-резиденти підлягають оподаткуванню своїх доходів як з внутрішніх, так і з міжнародних джерел, тому вони зобов’язані звітувати та сплачувати податки на свої доходи в усьому світі</a:t>
            </a:r>
          </a:p>
          <a:p>
            <a:pPr lvl="0"/>
            <a:endParaRPr lang="en-US" dirty="0"/>
          </a:p>
          <a:p>
            <a:pPr xmlns:a="http://schemas.openxmlformats.org/drawingml/2006/main" lvl="0"/>
            <a:r xmlns:a="http://schemas.openxmlformats.org/drawingml/2006/main">
              <a:rPr lang="uk" dirty="0"/>
              <a:t>Щоб дізнатися більше, перейдіть за цим посиланням:</a:t>
            </a:r>
          </a:p>
          <a:p>
            <a:pPr xmlns:a="http://schemas.openxmlformats.org/drawingml/2006/main" marL="114300" lvl="0" indent="0">
              <a:buNone/>
            </a:pPr>
            <a:r xmlns:a="http://schemas.openxmlformats.org/drawingml/2006/main">
              <a:rPr lang="uk" dirty="0"/>
              <a:t>https://www.zeya.com/sites/default/files/2023-04/chambers-corporate-tax-guide-2023_greece.pdf</a:t>
            </a:r>
          </a:p>
        </p:txBody>
      </p:sp>
    </p:spTree>
    <p:extLst>
      <p:ext uri="{BB962C8B-B14F-4D97-AF65-F5344CB8AC3E}">
        <p14:creationId xmlns:p14="http://schemas.microsoft.com/office/powerpoint/2010/main" val="299508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Податкова резиденція</a:t>
            </a:r>
          </a:p>
        </p:txBody>
      </p:sp>
      <p:sp>
        <p:nvSpPr>
          <p:cNvPr id="3" name="Content Placeholder"/>
          <p:cNvSpPr>
            <a:spLocks noGrp="1"/>
          </p:cNvSpPr>
          <p:nvPr>
            <p:ph idx="1"/>
          </p:nvPr>
        </p:nvSpPr>
        <p:spPr/>
        <p:txBody>
          <a:bodyPr>
            <a:normAutofit fontScale="92500" lnSpcReduction="10000"/>
          </a:bodyPr>
          <a:lstStyle/>
          <a:p>
            <a:pPr xmlns:a="http://schemas.openxmlformats.org/drawingml/2006/main" lvl="0"/>
            <a:r xmlns:a="http://schemas.openxmlformats.org/drawingml/2006/main">
              <a:rPr lang="uk" dirty="0"/>
              <a:t>Юридична особа вважається податковим резидентом Греції, якщо вона відповідає одному з наступних критеріїв</a:t>
            </a:r>
          </a:p>
          <a:p>
            <a:pPr xmlns:a="http://schemas.openxmlformats.org/drawingml/2006/main" lvl="0"/>
            <a:r xmlns:a="http://schemas.openxmlformats.org/drawingml/2006/main">
              <a:rPr lang="uk" dirty="0"/>
              <a:t>Місце реєстрації: якщо юридична особа зареєстрована згідно з грецьким законодавством, вона автоматично вважається податковим резидентом Греції</a:t>
            </a:r>
          </a:p>
          <a:p>
            <a:pPr xmlns:a="http://schemas.openxmlformats.org/drawingml/2006/main" lvl="0"/>
            <a:r xmlns:a="http://schemas.openxmlformats.org/drawingml/2006/main">
              <a:rPr lang="uk" dirty="0"/>
              <a:t>Місце фактичного управління: якщо центральне управління та контроль юридичної особи, включаючи прийняття стратегічних рішень, здійснюється в Греції, вона вважатиметься податковим резидентом Греції</a:t>
            </a:r>
          </a:p>
          <a:p>
            <a:pPr xmlns:a="http://schemas.openxmlformats.org/drawingml/2006/main" lvl="0"/>
            <a:r xmlns:a="http://schemas.openxmlformats.org/drawingml/2006/main">
              <a:rPr lang="uk" dirty="0"/>
              <a:t>Визначення податкового резидентства для юридичних осіб ґрунтується на конкретних фактах і обставинах кожного випадку, враховуючи такі фактори, як місце проведення засідань правління, основні процеси прийняття рішень і загальний управлінський контроль.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Постійне представництво</a:t>
            </a:r>
          </a:p>
        </p:txBody>
      </p:sp>
      <p:sp>
        <p:nvSpPr>
          <p:cNvPr id="3" name="Content Placeholder"/>
          <p:cNvSpPr>
            <a:spLocks noGrp="1"/>
          </p:cNvSpPr>
          <p:nvPr>
            <p:ph idx="1"/>
          </p:nvPr>
        </p:nvSpPr>
        <p:spPr/>
        <p:txBody>
          <a:bodyPr>
            <a:normAutofit fontScale="92500" lnSpcReduction="20000"/>
          </a:bodyPr>
          <a:lstStyle/>
          <a:p>
            <a:pPr xmlns:a="http://schemas.openxmlformats.org/drawingml/2006/main" lvl="0"/>
            <a:r xmlns:a="http://schemas.openxmlformats.org/drawingml/2006/main">
              <a:rPr lang="uk" dirty="0"/>
              <a:t>Іноземна юридична особа є податковим резидентом Греції, якщо вона має постійне представництво</a:t>
            </a:r>
          </a:p>
          <a:p>
            <a:pPr xmlns:a="http://schemas.openxmlformats.org/drawingml/2006/main" lvl="0"/>
            <a:r xmlns:a="http://schemas.openxmlformats.org/drawingml/2006/main">
              <a:rPr lang="uk" dirty="0"/>
              <a:t>З точки зору оподаткування постійне представництво не вважається самостійною юридичною особою</a:t>
            </a:r>
          </a:p>
          <a:p>
            <a:pPr xmlns:a="http://schemas.openxmlformats.org/drawingml/2006/main" lvl="1"/>
            <a:r xmlns:a="http://schemas.openxmlformats.org/drawingml/2006/main">
              <a:rPr lang="uk" dirty="0"/>
              <a:t>Усі види доходів юридичних осіб відносяться до доходів від підприємницької діяльності та підлягають оподаткуванню.</a:t>
            </a:r>
          </a:p>
          <a:p>
            <a:pPr xmlns:a="http://schemas.openxmlformats.org/drawingml/2006/main" lvl="1"/>
            <a:r xmlns:a="http://schemas.openxmlformats.org/drawingml/2006/main">
              <a:rPr lang="uk" dirty="0"/>
              <a:t>Це дозволяє юридичним особам компенсувати витрати та збитки, пов’язані з бізнесом, забезпечуючи оподаткування чистого прибутку після врахування цих відрахувань.</a:t>
            </a:r>
          </a:p>
          <a:p>
            <a:pPr xmlns:a="http://schemas.openxmlformats.org/drawingml/2006/main" lvl="0"/>
            <a:r xmlns:a="http://schemas.openxmlformats.org/drawingml/2006/main">
              <a:rPr lang="uk" dirty="0"/>
              <a:t>Внутрішньогрупові виплати на дивіденди, відсотки та роялті, отримані іншими материнськими компаніями ЄС, звільняються від податків, що утримуються, за умови, що юридична особа, яка здійснює виплати, та одержувач відповідають умовам, встановленим Директивою</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Франшиза витрат</a:t>
            </a:r>
          </a:p>
        </p:txBody>
      </p:sp>
      <p:sp>
        <p:nvSpPr>
          <p:cNvPr id="3" name="Content Placeholder"/>
          <p:cNvSpPr>
            <a:spLocks noGrp="1"/>
          </p:cNvSpPr>
          <p:nvPr>
            <p:ph idx="1"/>
          </p:nvPr>
        </p:nvSpPr>
        <p:spPr>
          <a:xfrm>
            <a:off x="3289954" y="2422689"/>
            <a:ext cx="8063845" cy="3754274"/>
          </a:xfrm>
        </p:spPr>
        <p:txBody>
          <a:bodyPr/>
          <a:lstStyle/>
          <a:p>
            <a:pPr xmlns:a="http://schemas.openxmlformats.org/drawingml/2006/main" lvl="0"/>
            <a:r xmlns:a="http://schemas.openxmlformats.org/drawingml/2006/main">
              <a:rPr lang="uk" dirty="0"/>
              <a:t>Усі витрати, понесені для комерційних цілей компанії, підлягають відрахуванню</a:t>
            </a:r>
          </a:p>
          <a:p>
            <a:pPr lvl="0"/>
            <a:endParaRPr lang="en-US" dirty="0"/>
          </a:p>
          <a:p>
            <a:pPr lvl="0"/>
            <a:endParaRPr lang="en-US" dirty="0"/>
          </a:p>
        </p:txBody>
      </p:sp>
      <p:pic>
        <p:nvPicPr>
          <p:cNvPr id="5" name="Picture 4">
            <a:extLst>
              <a:ext uri="{FF2B5EF4-FFF2-40B4-BE49-F238E27FC236}">
                <a16:creationId xmlns:a16="http://schemas.microsoft.com/office/drawing/2014/main" id="{D9362E51-4700-5BE6-365B-D5C355717AE7}"/>
              </a:ext>
            </a:extLst>
          </p:cNvPr>
          <p:cNvPicPr>
            <a:picLocks noChangeAspect="1"/>
          </p:cNvPicPr>
          <p:nvPr/>
        </p:nvPicPr>
        <p:blipFill>
          <a:blip r:embed="rId2"/>
          <a:stretch>
            <a:fillRect/>
          </a:stretch>
        </p:blipFill>
        <p:spPr>
          <a:xfrm>
            <a:off x="515331" y="2299170"/>
            <a:ext cx="2524259" cy="40013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Амортизація</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Витрати на відсотки та амортизацію можуть вираховуватися з прибутку від бізнесу, оскільки компанії можуть вираховувати витрати на відсотки та амортизацію з прибутку від оренди</a:t>
            </a:r>
          </a:p>
          <a:p>
            <a:pPr xmlns:a="http://schemas.openxmlformats.org/drawingml/2006/main" lvl="0"/>
            <a:r xmlns:a="http://schemas.openxmlformats.org/drawingml/2006/main">
              <a:rPr lang="uk" dirty="0"/>
              <a:t>Загалом будівлі амортизуються для цілей оподаткування за ставкою 4% на річній основі на основі витрат на придбання та витрат на покращення, якщо це застосовно</a:t>
            </a:r>
          </a:p>
          <a:p>
            <a:pPr xmlns:a="http://schemas.openxmlformats.org/drawingml/2006/main" lvl="0"/>
            <a:r xmlns:a="http://schemas.openxmlformats.org/drawingml/2006/main">
              <a:rPr lang="uk" dirty="0"/>
              <a:t>Проте слід зазначити, що сама земля не підлягає амортизації</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Перенесені податкові збитки</a:t>
            </a:r>
          </a:p>
        </p:txBody>
      </p:sp>
      <p:sp>
        <p:nvSpPr>
          <p:cNvPr id="3" name="Content Placeholder"/>
          <p:cNvSpPr>
            <a:spLocks noGrp="1"/>
          </p:cNvSpPr>
          <p:nvPr>
            <p:ph idx="1"/>
          </p:nvPr>
        </p:nvSpPr>
        <p:spPr>
          <a:xfrm>
            <a:off x="4194928" y="2611225"/>
            <a:ext cx="7158872" cy="3565738"/>
          </a:xfrm>
        </p:spPr>
        <p:txBody>
          <a:bodyPr/>
          <a:lstStyle/>
          <a:p>
            <a:pPr xmlns:a="http://schemas.openxmlformats.org/drawingml/2006/main" lvl="0"/>
            <a:r xmlns:a="http://schemas.openxmlformats.org/drawingml/2006/main">
              <a:rPr lang="uk" dirty="0"/>
              <a:t>У Греції податкові збитки можуть бути перенесені протягом максимум 5 років</a:t>
            </a:r>
          </a:p>
        </p:txBody>
      </p:sp>
      <p:pic>
        <p:nvPicPr>
          <p:cNvPr id="5" name="Picture 4">
            <a:extLst>
              <a:ext uri="{FF2B5EF4-FFF2-40B4-BE49-F238E27FC236}">
                <a16:creationId xmlns:a16="http://schemas.microsoft.com/office/drawing/2014/main" id="{7CF8573C-1FC9-3774-097A-375419759E85}"/>
              </a:ext>
            </a:extLst>
          </p:cNvPr>
          <p:cNvPicPr>
            <a:picLocks noChangeAspect="1"/>
          </p:cNvPicPr>
          <p:nvPr/>
        </p:nvPicPr>
        <p:blipFill>
          <a:blip r:embed="rId2"/>
          <a:stretch>
            <a:fillRect/>
          </a:stretch>
        </p:blipFill>
        <p:spPr>
          <a:xfrm>
            <a:off x="1082002" y="3558736"/>
            <a:ext cx="2524259" cy="23800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xmlns:a="http://schemas.openxmlformats.org/drawingml/2006/main">
              <a:rPr lang="uk" dirty="0"/>
              <a:t>Трансфертне ціноутворення</a:t>
            </a:r>
          </a:p>
        </p:txBody>
      </p:sp>
      <p:sp>
        <p:nvSpPr>
          <p:cNvPr id="3" name="Content Placeholder"/>
          <p:cNvSpPr>
            <a:spLocks noGrp="1"/>
          </p:cNvSpPr>
          <p:nvPr>
            <p:ph idx="1"/>
          </p:nvPr>
        </p:nvSpPr>
        <p:spPr/>
        <p:txBody>
          <a:bodyPr/>
          <a:lstStyle/>
          <a:p>
            <a:pPr xmlns:a="http://schemas.openxmlformats.org/drawingml/2006/main" lvl="0"/>
            <a:r xmlns:a="http://schemas.openxmlformats.org/drawingml/2006/main">
              <a:rPr lang="uk" dirty="0"/>
              <a:t>Підприємства, які зобов’язані підготувати файл трансфертного ціноутворення в Греції, також зобов’язані щорічно звітувати про свої операції із пов’язаними сторонами, здійснені протягом звітного фінансового року</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1284</Words>
  <Application>Microsoft Office PowerPoint</Application>
  <PresentationFormat>Widescreen</PresentationFormat>
  <Paragraphs>90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Open Sans</vt:lpstr>
      <vt:lpstr>Office Theme</vt:lpstr>
      <vt:lpstr>Corporate Taxation</vt:lpstr>
      <vt:lpstr>Outline</vt:lpstr>
      <vt:lpstr>Direct Taxation</vt:lpstr>
      <vt:lpstr>Tax Residence</vt:lpstr>
      <vt:lpstr>Permanent Establishment</vt:lpstr>
      <vt:lpstr>Deductible Expenses</vt:lpstr>
      <vt:lpstr>Depreciations</vt:lpstr>
      <vt:lpstr>Tax Losses Carried Forward</vt:lpstr>
      <vt:lpstr>Transfer Pricing</vt:lpstr>
      <vt:lpstr>Special Tax Regimes</vt:lpstr>
      <vt:lpstr>Starting from the tax year 2023 onwards, these charterers can benefit from the </vt:lpstr>
      <vt:lpstr>Anti-Avoidance Rules</vt:lpstr>
      <vt:lpstr>Other Anti-abuse Rules</vt:lpstr>
      <vt:lpstr>Time Limitation for Tax Audits</vt:lpstr>
      <vt:lpstr>Time Limitation for Tax Audits</vt:lpstr>
      <vt:lpstr>INDIRECT TAXATION</vt:lpstr>
      <vt:lpstr>Value Added Tax</vt:lpstr>
      <vt:lpstr>VAT Rates</vt:lpstr>
      <vt:lpstr>Currently Applicable VAT Rates</vt:lpstr>
      <vt:lpstr>Stamp Duty</vt:lpstr>
      <vt:lpstr>Applicable Stamp Duty Rates</vt:lpstr>
      <vt:lpstr>Capital Accumulation Tax Following Incorporation </vt:lpstr>
      <vt:lpstr>Useful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Taxation</dc:title>
  <dc:creator>Tulip Gonsalves</dc:creator>
  <cp:lastModifiedBy>Tulip Gonsalves</cp:lastModifiedBy>
  <cp:revision>10</cp:revision>
  <dcterms:created xsi:type="dcterms:W3CDTF">2023-08-28T15:06:23Z</dcterms:created>
  <dcterms:modified xsi:type="dcterms:W3CDTF">2024-06-24T12:17:11Z</dcterms:modified>
</cp:coreProperties>
</file>